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39" r:id="rId2"/>
    <p:sldId id="359" r:id="rId3"/>
    <p:sldId id="347" r:id="rId4"/>
    <p:sldId id="348" r:id="rId5"/>
    <p:sldId id="349" r:id="rId6"/>
    <p:sldId id="350" r:id="rId7"/>
    <p:sldId id="351" r:id="rId8"/>
    <p:sldId id="352" r:id="rId9"/>
    <p:sldId id="277" r:id="rId10"/>
    <p:sldId id="280" r:id="rId11"/>
    <p:sldId id="281" r:id="rId12"/>
    <p:sldId id="288" r:id="rId13"/>
    <p:sldId id="287" r:id="rId14"/>
    <p:sldId id="355" r:id="rId15"/>
    <p:sldId id="358" r:id="rId16"/>
    <p:sldId id="356" r:id="rId17"/>
    <p:sldId id="354" r:id="rId18"/>
    <p:sldId id="357" r:id="rId19"/>
    <p:sldId id="289" r:id="rId20"/>
    <p:sldId id="302" r:id="rId21"/>
    <p:sldId id="298" r:id="rId22"/>
    <p:sldId id="353" r:id="rId23"/>
    <p:sldId id="33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57" autoAdjust="0"/>
  </p:normalViewPr>
  <p:slideViewPr>
    <p:cSldViewPr snapToGrid="0">
      <p:cViewPr>
        <p:scale>
          <a:sx n="96" d="100"/>
          <a:sy n="96" d="100"/>
        </p:scale>
        <p:origin x="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90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22T16:19:09.688"/>
    </inkml:context>
    <inkml:brush xml:id="br0">
      <inkml:brushProperty name="width" value="0.04667" units="cm"/>
      <inkml:brushProperty name="height" value="0.04667" units="cm"/>
      <inkml:brushProperty name="color" value="#177D36"/>
    </inkml:brush>
  </inkml:definitions>
  <inkml:traceGroup>
    <inkml:annotationXML>
      <emma:emma xmlns:emma="http://www.w3.org/2003/04/emma" version="1.0">
        <emma:interpretation id="{F6D0C12A-091C-43C4-90C3-07178A887D44}" emma:medium="tactile" emma:mode="ink">
          <msink:context xmlns:msink="http://schemas.microsoft.com/ink/2010/main" type="writingRegion" rotatedBoundingBox="14328,9799 17821,10053 17592,13199 14098,12944"/>
        </emma:interpretation>
      </emma:emma>
    </inkml:annotationXML>
    <inkml:traceGroup>
      <inkml:annotationXML>
        <emma:emma xmlns:emma="http://www.w3.org/2003/04/emma" version="1.0">
          <emma:interpretation id="{C1F452BE-25EF-4DA4-B5F0-283A09A9C676}" emma:medium="tactile" emma:mode="ink">
            <msink:context xmlns:msink="http://schemas.microsoft.com/ink/2010/main" type="paragraph" rotatedBoundingBox="14411,9805 17821,10053 17755,10965 14344,107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812FBB-D86A-4548-BCA3-FADDFAC5ACC2}" emma:medium="tactile" emma:mode="ink">
              <msink:context xmlns:msink="http://schemas.microsoft.com/ink/2010/main" type="line" rotatedBoundingBox="14411,9805 17821,10053 17755,10965 14344,10716"/>
            </emma:interpretation>
          </emma:emma>
        </inkml:annotationXML>
        <inkml:traceGroup>
          <inkml:annotationXML>
            <emma:emma xmlns:emma="http://www.w3.org/2003/04/emma" version="1.0">
              <emma:interpretation id="{21202B24-C8CF-4CDF-B855-A1051532C03A}" emma:medium="tactile" emma:mode="ink">
                <msink:context xmlns:msink="http://schemas.microsoft.com/ink/2010/main" type="inkWord" rotatedBoundingBox="14411,9805 17821,10053 17755,10965 14344,10716"/>
              </emma:interpretation>
              <emma:one-of disjunction-type="recognition" id="oneOf0">
                <emma:interpretation id="interp0" emma:lang="en-US" emma:confidence="0">
                  <emma:literal>r.</emma:literal>
                </emma:interpretation>
                <emma:interpretation id="interp1" emma:lang="en-US" emma:confidence="0">
                  <emma:literal>"run</emma:literal>
                </emma:interpretation>
                <emma:interpretation id="interp2" emma:lang="en-US" emma:confidence="0">
                  <emma:literal>r-r.</emma:literal>
                </emma:interpretation>
                <emma:interpretation id="interp3" emma:lang="en-US" emma:confidence="0">
                  <emma:literal>re.</emma:literal>
                </emma:interpretation>
                <emma:interpretation id="interp4" emma:lang="en-US" emma:confidence="0">
                  <emma:literal>...x.</emma:literal>
                </emma:interpretation>
              </emma:one-of>
            </emma:emma>
          </inkml:annotationXML>
          <inkml:trace contextRef="#ctx0" brushRef="#br0">14639 10994 4608,'-8'0'2080,"8"0"-1632,13-7-544,-9 2 1472,5-7-1120,4-2 384,4-6-448,5-23 128,22 6-224,2-10 32,7-2-96,-2-5-32,0-4 32,6 4 32,-9 9-32,-6 3-32,-3 3 32,-8 9-128,-5 4 64,-5 5-320,-4 6 256,-5 4-1376,-2 7 1120,-6 4-736,-4 0 800,0 4-1632,-4 3 1472,-6 5-2336</inkml:trace>
          <inkml:trace contextRef="#ctx0" brushRef="#br0" timeOffset="608">15283 10936 2432,'0'-3'1152,"0"3"-928,-5 3-288,5-3 160,0 0-96,0 0 896,0 0-704,0 4 640,0 1-608,5-5 768,4 0-736,-1-9 672,6 2-704,20-8 448,0-17-512,9-1 192,5-9-256,4-4 288,4-4-288,0-12-224,-10 8 128,2 4 64,-4 9-64,-9 3-960,-6 6 736,-3 10-3840,-9 2 3136</inkml:trace>
          <inkml:trace contextRef="#ctx0" brushRef="#br0" timeOffset="951">15823 11192 4224,'0'0'1888,"4"-2"-1504,4-10-480,-4 8 1728,5-16-1312,8-6 800,5-6-800,17-6 160,13-3-352,3-18 192,11-9-224,-2-2 128,1-6-192,-6 4-96,-2 6 64,8 9-288,-1 6 224,-3 13-1216,-4 8 992,-15 7-3040,-8 7 2592,-3 9-2688</inkml:trace>
          <inkml:trace contextRef="#ctx0" brushRef="#br0" timeOffset="1278">16499 11227 5248,'4'-7'2400,"5"0"-1888,4-21-640,0 17 992,17-16-704,0-3 384,9-5-384,4-4 64,5-6-160,7-13-128,-3-7 64,1 4 160,-6 0-128,10-5-96,6 5 64,-2 8 0,-4 2 0,-6 9-1184,-8 7 928,-3 9-3840,-10 7 3168,-6 7-1504</inkml:trace>
          <inkml:trace contextRef="#ctx0" brushRef="#br0" timeOffset="1578">17039 11209 3456,'16'-16'1664,"-7"9"-1312,9-12-448,-10 12 832,10-17-608,12-3 320,0 1-320,8-9-64,6 0-32,4-14 32,4-1-32,-6-4-192,-2 4 128,0 5-896,-7 2 736,-2 9-3712</inkml:trace>
          <inkml:trace contextRef="#ctx0" brushRef="#br0" timeOffset="2090">17643 11224 5376,'9'-4'2400,"-2"0"-1888,6-10-640,-9 5 896,5-2-640,9-11 704,12-9-640,0-2 256,6 1-320,1-4 192,7-5-224,-1-10-64,-1-3 0,2 4-2016,-9 4 1568,-1 1-5600</inkml:trace>
        </inkml:traceGroup>
      </inkml:traceGroup>
    </inkml:traceGroup>
    <inkml:traceGroup>
      <inkml:annotationXML>
        <emma:emma xmlns:emma="http://www.w3.org/2003/04/emma" version="1.0">
          <emma:interpretation id="{23B00B58-A43D-4A64-A3F1-62BDF3DDD9FE}" emma:medium="tactile" emma:mode="ink">
            <msink:context xmlns:msink="http://schemas.microsoft.com/ink/2010/main" type="paragraph" rotatedBoundingBox="14125,11967 17482,12057 17453,13115 14096,130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B577CB-2E0F-49EF-8B13-E2FBF6DD3DDE}" emma:medium="tactile" emma:mode="ink">
              <msink:context xmlns:msink="http://schemas.microsoft.com/ink/2010/main" type="line" rotatedBoundingBox="14125,11967 17482,12057 17453,13115 14096,13025"/>
            </emma:interpretation>
          </emma:emma>
        </inkml:annotationXML>
        <inkml:traceGroup>
          <inkml:annotationXML>
            <emma:emma xmlns:emma="http://www.w3.org/2003/04/emma" version="1.0">
              <emma:interpretation id="{26337ECC-067B-4096-946C-636D6C3B5E1D}" emma:medium="tactile" emma:mode="ink">
                <msink:context xmlns:msink="http://schemas.microsoft.com/ink/2010/main" type="inkWord" rotatedBoundingBox="14125,11967 17482,12057 17453,13115 14096,13025"/>
              </emma:interpretation>
              <emma:one-of disjunction-type="recognition" id="oneOf1">
                <emma:interpretation id="interp5" emma:lang="en-US" emma:confidence="0">
                  <emma:literal>TV.</emma:literal>
                </emma:interpretation>
                <emma:interpretation id="interp6" emma:lang="en-US" emma:confidence="0">
                  <emma:literal>Xin.</emma:literal>
                </emma:interpretation>
                <emma:interpretation id="interp7" emma:lang="en-US" emma:confidence="0">
                  <emma:literal>Xin,</emma:literal>
                </emma:interpretation>
                <emma:interpretation id="interp8" emma:lang="en-US" emma:confidence="0">
                  <emma:literal>VIV.</emma:literal>
                </emma:interpretation>
                <emma:interpretation id="interp9" emma:lang="en-US" emma:confidence="0">
                  <emma:literal>VICI.</emma:literal>
                </emma:interpretation>
              </emma:one-of>
            </emma:emma>
          </inkml:annotationXML>
          <inkml:trace contextRef="#ctx0" brushRef="#br0" timeOffset="2934">14377 13329 4352,'0'0'1984,"0"0"-1568,0 0-512,0 0 928,4-4-672,10-1 640,3-6-576,9-3 512,3-22-576,11-13-64,3-9-32,1-15 0,6 1-32,16-1-32,2-8 32,1 4-128,-3-3 64,-7 10 128,2 9-96,-15 8-1696,-2 7 1344,-9 12-4992</inkml:trace>
          <inkml:trace contextRef="#ctx0" brushRef="#br0" timeOffset="3315">14929 13363 2688,'4'4'1248,"0"1"-992,1-3-320,-5-2 1504,4 0-1152,1 0 864,3-2-832,5-3 544,0-6-640,9-4 64,4-6-224,1-16 320,6-12-288,6-14 224,5-12-224,-1-2 192,21 0-192,6-7-256,-2 2 160,2-2 64,-7 16-64,-2 6-896,-8 8 736,-11 16-5984</inkml:trace>
          <inkml:trace contextRef="#ctx0" brushRef="#br0" timeOffset="3668">15766 13241 3456,'22'-8'1568,"-18"4"-1248,14-45-384,-14 37 1056,5-4-800,-1-7 448,4-8-448,10-3-32,9-16-96,12-4-128,4-4 32,9 2 32,5-17 0,3-8 0,-3 4 0,-2 9-640,-2-9 512,8 16-4448</inkml:trace>
          <inkml:trace contextRef="#ctx0" brushRef="#br0" timeOffset="4029">16322 13321 3968,'13'-12'1888,"5"2"-1504,8-13-480,-17 3 928,4-11-672,8-6 192,13-13-224,14-15-96,13 0 0,-2-1-224,-3 5 160,5-8-2784,-6 0 2208,-2 4-2112</inkml:trace>
          <inkml:trace contextRef="#ctx0" brushRef="#br0" timeOffset="4346">16814 13479 3456,'9'0'1664,"8"-12"-1312,5-15-448,-14 12 1120,10-8-832,7-8 96,5-20-192,5-5 384,9-10-352,11 1 0,6-8-64,-2 8-64,-2 7 32,-5 9-2016,-6 7 1568,-1 3-3264</inkml:trace>
          <inkml:trace contextRef="#ctx0" brushRef="#br0" timeOffset="4647">17431 13390 3840,'13'-18'1760,"-9"13"-1376,9-6-480,-8 3 1184,3-4-864,5-4 1344,3-2-1184,6-20 0,4-4-256,5-4-192,3-4 64,9 0-4320,0-7 3392,1 6-2016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22T16:32:55.220"/>
    </inkml:context>
    <inkml:brush xml:id="br0">
      <inkml:brushProperty name="width" value="0.04667" units="cm"/>
      <inkml:brushProperty name="height" value="0.04667" units="cm"/>
      <inkml:brushProperty name="color" value="#ED1C24"/>
    </inkml:brush>
  </inkml:definitions>
  <inkml:traceGroup>
    <inkml:annotationXML>
      <emma:emma xmlns:emma="http://www.w3.org/2003/04/emma" version="1.0">
        <emma:interpretation id="{D0B3BBC7-96AD-49B6-9B00-6112D9535C58}" emma:medium="tactile" emma:mode="ink">
          <msink:context xmlns:msink="http://schemas.microsoft.com/ink/2010/main" type="writingRegion" rotatedBoundingBox="27889,3757 27923,3757 27923,3779 27889,3779"/>
        </emma:interpretation>
      </emma:emma>
    </inkml:annotationXML>
    <inkml:traceGroup>
      <inkml:annotationXML>
        <emma:emma xmlns:emma="http://www.w3.org/2003/04/emma" version="1.0">
          <emma:interpretation id="{4467F126-F2D8-446B-B895-0DBEC42486E7}" emma:medium="tactile" emma:mode="ink">
            <msink:context xmlns:msink="http://schemas.microsoft.com/ink/2010/main" type="paragraph" rotatedBoundingBox="27889,3757 27923,3757 27923,3779 27889,37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C3CD56-A495-4929-A70F-9315B7C01CC0}" emma:medium="tactile" emma:mode="ink">
              <msink:context xmlns:msink="http://schemas.microsoft.com/ink/2010/main" type="line" rotatedBoundingBox="27889,3757 27923,3757 27923,3779 27889,3779"/>
            </emma:interpretation>
          </emma:emma>
        </inkml:annotationXML>
        <inkml:traceGroup>
          <inkml:annotationXML>
            <emma:emma xmlns:emma="http://www.w3.org/2003/04/emma" version="1.0">
              <emma:interpretation id="{76993D81-3735-4918-8311-1FD0CDD8CF30}" emma:medium="tactile" emma:mode="ink">
                <msink:context xmlns:msink="http://schemas.microsoft.com/ink/2010/main" type="inkWord" rotatedBoundingBox="27889,3757 27923,3757 27923,3779 27889,3779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/</emma:literal>
                </emma:interpretation>
                <emma:interpretation id="interp2" emma:lang="en-US" emma:confidence="0">
                  <emma:literal>I</emma:literal>
                </emma:interpretation>
                <emma:interpretation id="interp3" emma:lang="en-US" emma:confidence="0">
                  <emma:literal>.</emma:literal>
                </emma:interpretation>
                <emma:interpretation id="interp4" emma:lang="en-US" emma:confidence="0">
                  <emma:literal>,</emma:literal>
                </emma:interpretation>
              </emma:one-of>
            </emma:emma>
          </inkml:annotationXML>
          <inkml:trace contextRef="#ctx0" brushRef="#br0">28184 4150 128,'-17'8'-32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22T16:38:38.029"/>
    </inkml:context>
    <inkml:brush xml:id="br0">
      <inkml:brushProperty name="width" value="0.06667" units="cm"/>
      <inkml:brushProperty name="height" value="0.06667" units="cm"/>
      <inkml:brushProperty name="color" value="#7030A0"/>
    </inkml:brush>
    <inkml:brush xml:id="br1">
      <inkml:brushProperty name="width" value="0.04667" units="cm"/>
      <inkml:brushProperty name="height" value="0.04667" units="cm"/>
      <inkml:brushProperty name="color" value="#177D36"/>
    </inkml:brush>
    <inkml:brush xml:id="br2">
      <inkml:brushProperty name="width" value="0.06667" units="cm"/>
      <inkml:brushProperty name="height" value="0.06667" units="cm"/>
      <inkml:brushProperty name="color" value="#FFC000"/>
    </inkml:brush>
    <inkml:brush xml:id="br3">
      <inkml:brushProperty name="width" value="0.06667" units="cm"/>
      <inkml:brushProperty name="height" value="0.06667" units="cm"/>
      <inkml:brushProperty name="color" value="#5B9BD5"/>
    </inkml:brush>
  </inkml:definitions>
  <inkml:traceGroup>
    <inkml:annotationXML>
      <emma:emma xmlns:emma="http://www.w3.org/2003/04/emma" version="1.0">
        <emma:interpretation id="{B74462F9-CBC0-41F0-A968-F9C7E6B84953}" emma:medium="tactile" emma:mode="ink">
          <msink:context xmlns:msink="http://schemas.microsoft.com/ink/2010/main" type="writingRegion" rotatedBoundingBox="6252,7273 26149,10682 24773,18715 4876,15306"/>
        </emma:interpretation>
      </emma:emma>
    </inkml:annotationXML>
    <inkml:traceGroup>
      <inkml:annotationXML>
        <emma:emma xmlns:emma="http://www.w3.org/2003/04/emma" version="1.0">
          <emma:interpretation id="{0F9AC7D2-1DAE-4E00-AEA9-0A6FA169BF71}" emma:medium="tactile" emma:mode="ink">
            <msink:context xmlns:msink="http://schemas.microsoft.com/ink/2010/main" type="paragraph" rotatedBoundingBox="14678,8712 25459,10564 24954,13502 14173,116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40C611D-D4E5-46AA-A49E-F3CC2506C647}" emma:medium="tactile" emma:mode="ink">
              <msink:context xmlns:msink="http://schemas.microsoft.com/ink/2010/main" type="line" rotatedBoundingBox="14678,8712 25459,10564 24954,13502 14173,11649"/>
            </emma:interpretation>
          </emma:emma>
        </inkml:annotationXML>
        <inkml:traceGroup>
          <inkml:annotationXML>
            <emma:emma xmlns:emma="http://www.w3.org/2003/04/emma" version="1.0">
              <emma:interpretation id="{2E0C175A-CC31-4B90-A374-545456FEB07D}" emma:medium="tactile" emma:mode="ink">
                <msink:context xmlns:msink="http://schemas.microsoft.com/ink/2010/main" type="inkWord" rotatedBoundingBox="18758,9413 25459,10564 24954,13502 18253,12350"/>
              </emma:interpretation>
              <emma:one-of disjunction-type="recognition" id="oneOf0">
                <emma:interpretation id="interp0" emma:lang="en-US" emma:confidence="0">
                  <emma:literal>"re</emma:literal>
                </emma:interpretation>
                <emma:interpretation id="interp1" emma:lang="en-US" emma:confidence="0">
                  <emma:literal>"re-ore</emma:literal>
                </emma:interpretation>
                <emma:interpretation id="interp2" emma:lang="en-US" emma:confidence="0">
                  <emma:literal>r-re</emma:literal>
                </emma:interpretation>
                <emma:interpretation id="interp3" emma:lang="en-US" emma:confidence="0">
                  <emma:literal>"-re</emma:literal>
                </emma:interpretation>
                <emma:interpretation id="interp4" emma:lang="en-US" emma:confidence="0">
                  <emma:literal>"re-are</emma:literal>
                </emma:interpretation>
              </emma:one-of>
            </emma:emma>
          </inkml:annotationXML>
          <inkml:trace contextRef="#ctx0" brushRef="#br0">18807 11289 6912,'-22'-15'3136,"22"15"-2464,0-11-832,4 3 160,9-12-32,27-13 640,15-14-512,23-6 192,8-1-224,14-19 160,25-11-192,8-5-448,1-11 352,17 1-3520,4-17 2816,0-1-4032</inkml:trace>
          <inkml:trace contextRef="#ctx0" brushRef="#br0" timeOffset="334">19945 11890 8448,'-9'-6'3872,"14"-2"-3040,21-15-1056,-9 6 288,35-29-96,21-3 0,18-12 32,17-23 0,34-28 0,13-14-192,18-12 160,17-7-1152,-5-16 896,14 7-2912,-10 4 2464,-7 5-4256</inkml:trace>
          <inkml:trace contextRef="#ctx0" brushRef="#br0" timeOffset="605">21249 12060 8704,'-22'-8'3872,"48"4"-3040,38-15-1056,-25 4 640,18-19-384,15-16 192,33-24-192,20-10-96,17-15 64,26-24-640,17-19 512,1-11-2016,21 0 1632,0-16-6656</inkml:trace>
          <inkml:trace contextRef="#ctx0" brushRef="#br0" timeOffset="874">22879 11796 6656,'9'4'3040,"13"-14"-2400,32-15-800,-14 6 864,20-16-576,22-12 32,22-17-96,30-16 128,22-36-160,24-2-544,14-8 416,-4-10-4448,22-16 3552,-24 21-2624</inkml:trace>
          <inkml:trace contextRef="#ctx0" brushRef="#br0" timeOffset="1155">23530 12788 8448,'-4'-11'3776,"30"-1"-2976,68-19-1024,-46 13 544,30-32-288,28-22 64,38-28-64,10-15-96,45-23 32,9-23-1312,15 3 1056,7-18-2880,-20-8 2432,10 27-4512</inkml:trace>
          <inkml:trace contextRef="#ctx0" brushRef="#br0" timeOffset="1455">23590 13608 8704,'26'-10'3872,"22"-13"-3040,38-30-1056,-38 13 640,22-14-384,41-30 96,32-34-96,33-16-384,18-11 288,4-14-1408,23-13 1120,-6 4-3072,-12 6 2624,4 1-4224</inkml:trace>
          <inkml:trace contextRef="#ctx0" brushRef="#br1" timeOffset="-1.16773E6">15283 10936 2432,'0'-3'1152,"0"3"-928,-5 3-288,5-3 160,0 0-96,0 0 896,0 0-704,0 4 640,0 1-608,5-5 768,4 0-736,-1-9 672,6 2-704,20-8 448,0-17-512,9-1 192,5-9-256,4-4 288,4-4-288,0-12-224,-10 8 128,2 4 64,-4 9-64,-9 3-960,-6 6 736,-3 10-3840,-9 2 3136</inkml:trace>
          <inkml:trace contextRef="#ctx0" brushRef="#br1" timeOffset="-1.16739E6">15823 11192 4224,'0'0'1888,"4"-2"-1504,4-10-480,-4 8 1728,5-16-1312,8-6 800,5-6-800,17-6 160,13-3-352,3-18 192,11-9-224,-2-2 128,1-6-192,-6 4-96,-2 6 64,8 9-288,-1 6 224,-3 13-1216,-4 8 992,-15 7-3040,-8 7 2592,-3 9-2688</inkml:trace>
          <inkml:trace contextRef="#ctx0" brushRef="#br1" timeOffset="-1.16706E6">16499 11227 5248,'4'-7'2400,"5"0"-1888,4-21-640,0 17 992,17-16-704,0-3 384,9-5-384,4-4 64,5-6-160,7-13-128,-3-7 64,1 4 160,-6 0-128,10-5-96,6 5 64,-2 8 0,-4 2 0,-6 9-1184,-8 7 928,-3 9-3840,-10 7 3168,-6 7-1504</inkml:trace>
          <inkml:trace contextRef="#ctx0" brushRef="#br1" timeOffset="-1.16676E6">17039 11209 3456,'16'-16'1664,"-7"9"-1312,9-12-448,-10 12 832,10-17-608,12-3 320,0 1-320,8-9-64,6 0-32,4-14 32,4-1-32,-6-4-192,-2 4 128,0 5-896,-7 2 736,-2 9-3712</inkml:trace>
          <inkml:trace contextRef="#ctx0" brushRef="#br1" timeOffset="-1.16625E6">17643 11224 5376,'9'-4'2400,"-2"0"-1888,6-10-640,-9 5 896,5-2-640,9-11 704,12-9-640,0-2 256,6 1-320,1-4 192,7-5-224,-1-10-64,-1-3 0,2 4-2016,-9 4 1568,-1 1-5600</inkml:trace>
          <inkml:trace contextRef="#ctx0" brushRef="#br1" timeOffset="-1.16834E6">14639 10994 4608,'-8'0'2080,"8"0"-1632,13-7-544,-9 2 1472,5-7-1120,4-2 384,4-6-448,5-23 128,22 6-224,2-10 32,7-2-96,-2-5-32,0-4 32,6 4 32,-9 9-32,-6 3-32,-3 3 32,-8 9-128,-5 4 64,-5 5-320,-4 6 256,-5 4-1376,-2 7 1120,-6 4-736,-4 0 800,0 4-1632,-4 3 1472,-6 5-2336</inkml:trace>
        </inkml:traceGroup>
      </inkml:traceGroup>
    </inkml:traceGroup>
    <inkml:traceGroup>
      <inkml:annotationXML>
        <emma:emma xmlns:emma="http://www.w3.org/2003/04/emma" version="1.0">
          <emma:interpretation id="{AE40F51D-76C2-40B9-90E6-BB5AF45634A6}" emma:medium="tactile" emma:mode="ink">
            <msink:context xmlns:msink="http://schemas.microsoft.com/ink/2010/main" type="paragraph" rotatedBoundingBox="5866,9526 17645,11545 17240,13910 5461,118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44B15E-FD0F-4737-80EE-309890A48789}" emma:medium="tactile" emma:mode="ink">
              <msink:context xmlns:msink="http://schemas.microsoft.com/ink/2010/main" type="line" rotatedBoundingBox="5866,9526 17645,11545 17240,13910 5461,11892"/>
            </emma:interpretation>
          </emma:emma>
        </inkml:annotationXML>
        <inkml:traceGroup>
          <inkml:annotationXML>
            <emma:emma xmlns:emma="http://www.w3.org/2003/04/emma" version="1.0">
              <emma:interpretation id="{21D801D9-78CD-4045-B2EB-F7DD8DF5BACE}" emma:medium="tactile" emma:mode="ink">
                <msink:context xmlns:msink="http://schemas.microsoft.com/ink/2010/main" type="inkWord" rotatedBoundingBox="5866,9526 17645,11545 17240,13910 5461,11892"/>
              </emma:interpretation>
              <emma:one-of disjunction-type="recognition" id="oneOf1">
                <emma:interpretation id="interp5" emma:lang="en-US" emma:confidence="0">
                  <emma:literal>Tre....</emma:literal>
                </emma:interpretation>
                <emma:interpretation id="interp6" emma:lang="en-US" emma:confidence="0">
                  <emma:literal>"I.e.</emma:literal>
                </emma:interpretation>
                <emma:interpretation id="interp7" emma:lang="en-US" emma:confidence="0">
                  <emma:literal>trot....</emma:literal>
                </emma:interpretation>
                <emma:interpretation id="interp8" emma:lang="en-US" emma:confidence="0">
                  <emma:literal>"I.e..</emma:literal>
                </emma:interpretation>
                <emma:interpretation id="interp9" emma:lang="en-US" emma:confidence="0">
                  <emma:literal>Tort....</emma:literal>
                </emma:interpretation>
              </emma:one-of>
            </emma:emma>
          </inkml:annotationXML>
          <inkml:trace contextRef="#ctx0" brushRef="#br2" timeOffset="-23654">5807 11885 7936,'16'-78'3552,"15"43"-2784,16-49-960,-21 49 128,25-10 0,23-20 128,12-19-64,1-17 0,12 1 32,13-7-128,5-4 64,-1 0 32,-13-8 0,-7 20-896,2 11 704,-16 15-3168,-12 8 2592,-18 6-3808</inkml:trace>
          <inkml:trace contextRef="#ctx0" brushRef="#br2" timeOffset="-25253">9852 12984 8064,'-26'-4'3552,"26"4"-2784,-4 0-960,4 0 320,0-2-160,0-4 128,9-5-96,4-3 192,5-13-160,8-4 192,7-4-192,6-7 192,26-12-192,12-7-96,6-4 64,3-5-288,1-10 224,25 4-2016,-5 2 1600,0-14-6528</inkml:trace>
          <inkml:trace contextRef="#ctx0" brushRef="#br2" timeOffset="-26343">11574 12063 8448,'-5'-11'3872,"21"-4"-3040,24-19-1056,-19 10 480,10-11-256,21-30-96,21-12 64,17-7-64,14-19 64,-1-9-64,22-10 64,4 7-1216,2-12 960,-15 9-7520</inkml:trace>
          <inkml:trace contextRef="#ctx0" brushRef="#br2" timeOffset="-26018">12165 12490 9088,'9'-15'4096,"16"4"-3232,18-29-1088,-21 17 288,12-22-96,22-13-544,22-19 448,12-14-672,10-29 608,8 6-704,12-12 672,0 2-1760,-6 5 1504,-11-3-5440</inkml:trace>
          <inkml:trace contextRef="#ctx0" brushRef="#br2" timeOffset="-24601">8566 12154 8320,'43'-22'3776,"-8"0"-2976,29-29-1024,-34 20 640,14-18-384,33-28-96,14-11 64,13-16-192,2-3 160,26-12-256,2-3 192,-2-6-1536,-7 2 1248,4 7-4224,-8 2 3552,-8 9-2176</inkml:trace>
          <inkml:trace contextRef="#ctx0" brushRef="#br2" timeOffset="-24085">6902 12178 8192,'18'-14'3680,"8"-6"-2912,21-18-960,-25 7 416,11-15-224,33-23 0,15-15 0,24-12 64,-7-22-32,22-14-96,10-5 32,0-10-64,-14 3 64,-8-2-1664,12 4 1312,-10 23-6848</inkml:trace>
          <inkml:trace contextRef="#ctx0" brushRef="#br1" timeOffset="-1.16541E6">14377 13329 4352,'0'0'1984,"0"0"-1568,0 0-512,0 0 928,4-4-672,10-1 640,3-6-576,9-3 512,3-22-576,11-13-64,3-9-32,1-15 0,6 1-32,16-1-32,2-8 32,1 4-128,-3-3 64,-7 10 128,2 9-96,-15 8-1696,-2 7 1344,-9 12-4992</inkml:trace>
          <inkml:trace contextRef="#ctx0" brushRef="#br1" timeOffset="-1.16503E6">14929 13363 2688,'4'4'1248,"0"1"-992,1-3-320,-5-2 1504,4 0-1152,1 0 864,3-2-832,5-3 544,0-6-640,9-4 64,4-6-224,1-16 320,6-12-288,6-14 224,5-12-224,-1-2 192,21 0-192,6-7-256,-2 2 160,2-2 64,-7 16-64,-2 6-896,-8 8 736,-11 16-5984</inkml:trace>
          <inkml:trace contextRef="#ctx0" brushRef="#br1" timeOffset="-1.16369E6">17431 13390 3840,'13'-18'1760,"-9"13"-1376,9-6-480,-8 3 1184,3-4-864,5-4 1344,3-2-1184,6-20 0,4-4-256,5-4-192,3-4 64,9 0-4320,0-7 3392,1 6-2016</inkml:trace>
          <inkml:trace contextRef="#ctx0" brushRef="#br1" timeOffset="-1.164E6">16814 13479 3456,'9'0'1664,"8"-12"-1312,5-15-448,-14 12 1120,10-8-832,7-8 96,5-20-192,5-5 384,9-10-352,11 1 0,6-8-64,-2 8-64,-2 7 32,-5 9-2016,-6 7 1568,-1 3-3264</inkml:trace>
        </inkml:traceGroup>
      </inkml:traceGroup>
    </inkml:traceGroup>
    <inkml:traceGroup>
      <inkml:annotationXML>
        <emma:emma xmlns:emma="http://www.w3.org/2003/04/emma" version="1.0">
          <emma:interpretation id="{2FF4283A-8910-4FA6-8374-7D2E140E8FE1}" emma:medium="tactile" emma:mode="ink">
            <msink:context xmlns:msink="http://schemas.microsoft.com/ink/2010/main" type="paragraph" rotatedBoundingBox="5134,12375 25535,11623 25680,15547 5279,162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C40B2D0-20EF-4EEE-A474-D78D03541EC8}" emma:medium="tactile" emma:mode="ink">
              <msink:context xmlns:msink="http://schemas.microsoft.com/ink/2010/main" type="line" rotatedBoundingBox="5134,12375 25535,11623 25680,15547 5279,16298"/>
            </emma:interpretation>
          </emma:emma>
        </inkml:annotationXML>
        <inkml:traceGroup>
          <inkml:annotationXML>
            <emma:emma xmlns:emma="http://www.w3.org/2003/04/emma" version="1.0">
              <emma:interpretation id="{48D44B2D-76B8-45DC-BAB9-74EBFFEE8D23}" emma:medium="tactile" emma:mode="ink">
                <msink:context xmlns:msink="http://schemas.microsoft.com/ink/2010/main" type="inkWord" rotatedBoundingBox="5134,12375 25535,11623 25680,15547 5279,16298"/>
              </emma:interpretation>
              <emma:one-of disjunction-type="recognition" id="oneOf2">
                <emma:interpretation id="interp10" emma:lang="en-US" emma:confidence="0">
                  <emma:literal>tie-exit</emma:literal>
                </emma:interpretation>
                <emma:interpretation id="interp11" emma:lang="en-US" emma:confidence="0">
                  <emma:literal>tie-Ext</emma:literal>
                </emma:interpretation>
                <emma:interpretation id="interp12" emma:lang="en-US" emma:confidence="0">
                  <emma:literal>tie-Exeo</emma:literal>
                </emma:interpretation>
                <emma:interpretation id="interp13" emma:lang="en-US" emma:confidence="0">
                  <emma:literal>itie-exit</emma:literal>
                </emma:interpretation>
                <emma:interpretation id="interp14" emma:lang="en-US" emma:confidence="0">
                  <emma:literal>itie-Ext</emma:literal>
                </emma:interpretation>
              </emma:one-of>
            </emma:emma>
          </inkml:annotationXML>
          <inkml:trace contextRef="#ctx0" brushRef="#br3" timeOffset="32126">5538 15200 6528,'-37'-34'2944,"37"29"-2336,24-2-768,-19 3 608,7-8-384,6-2-32,8-6 0,5-3 32,12-12-32,4-11-32,9-8 32,1-10-128,24-10 64,9-2-512,2-4 416,-3-16-3520,-6 0 2848,3-7-2848</inkml:trace>
          <inkml:trace contextRef="#ctx0" brushRef="#br3" timeOffset="32436">6470 15112 4992,'-34'15'2304,"29"-11"-1824,5 0-608,5-4 640,-1-4-448,4-3 800,6-5-672,8-7 288,21-15-352,9-16 32,16-19-128,11-16-192,-2-3 128,4-16-992,19-3 800,4-5-3488,-2-3 2880,12 8-1920</inkml:trace>
          <inkml:trace contextRef="#ctx0" brushRef="#br3" timeOffset="32719">7575 14790 6144,'26'-38'2720,"-4"6"-2144,11-41-736,-15 48 608,29-18-384,15-15-32,10-10 0,7-9-576,-2-16 416,1 2-1568,21 7 1312,4-12-4480</inkml:trace>
          <inkml:trace contextRef="#ctx0" brushRef="#br3" timeOffset="32964">8592 14860 8448,'-26'-16'3872,"26"4"-3040,22-14-1056,-5 5 288,9-16-96,9-10 96,3-7-64,10-18-800,30-8 640,8-13-2368,1-10 1952,7 0-5600</inkml:trace>
          <inkml:trace contextRef="#ctx0" brushRef="#br3" timeOffset="33243">9430 15004 7680,'-22'-4'3456,"26"2"-2720,14-22-928,-10 8 416,10-10-224,24-16 64,15-12-32,11-11-192,11-8 128,-3-15-1248,12-12 992,10-8-2656,6 0 2240,0 6-3808</inkml:trace>
          <inkml:trace contextRef="#ctx0" brushRef="#br3" timeOffset="33520">10944 14802 7040,'4'0'3136,"14"-8"-2464,11-8-832,-16 4 960,13-6-672,5-17 160,8-3-224,21-13-384,13-15 256,9-6-1408,9-8 1120,-10-20-3264,-2 0 2784,15-6-2784</inkml:trace>
          <inkml:trace contextRef="#ctx0" brushRef="#br3" timeOffset="33770">11725 15062 8320,'-4'-11'3776,"12"2"-2976,13-10-1024,-4-4 736,22-12-448,18-18 64,15-20-96,11-7-192,-1-1 128,17-18-1536,9-13 1248,0-7-4192,-5 9 3456,-7-14-2848</inkml:trace>
          <inkml:trace contextRef="#ctx0" brushRef="#br3" timeOffset="33997">12077 15388 7808,'-26'-12'3552,"35"8"-2784,25-22-960,-12 10 576,13-22-352,7-12 192,15-3-192,29-28-544,18-18 416,4-13-2112,-6 5 1696,20-8-5888</inkml:trace>
          <inkml:trace contextRef="#ctx0" brushRef="#br3" timeOffset="36384">6255 15801 8064,'5'-56'3680,"10"40"-2912,29-14-960,-22 14-416,8-22 448,9-12-3168,8-8 2560,18-12-4352</inkml:trace>
          <inkml:trace contextRef="#ctx0" brushRef="#br3" timeOffset="36117">8023 15910 7808,'-35'-24'3552,"53"12"-2784,17-25-960,-18 14-128,13-12 192,8-22-1472,6-13 1248,25-21-6240</inkml:trace>
          <inkml:trace contextRef="#ctx0" brushRef="#br3" timeOffset="35773">8355 15959 7296,'-39'-20'3360,"35"6"-2656,13-22-896,-5 11 320,26-8-160,6-8-512,10-13 416,6-11-2528,5-11 2048,2-1-4416</inkml:trace>
          <inkml:trace contextRef="#ctx0" brushRef="#br3" timeOffset="35558">8571 16280 7040,'-13'-49'3232,"30"18"-2528,31-29-896,-22 20 480,9-16-256,7-26-192,15 2 128,20-15-1792,1-10 1440,-5-5-5632</inkml:trace>
          <inkml:trace contextRef="#ctx0" brushRef="#br3" timeOffset="35314">9382 16313 7296,'0'-63'3360,"9"40"-2656,21-27-896,-12 20 416,24-19-224,10-13-1440,9-11 1120,-6 0-6336</inkml:trace>
          <inkml:trace contextRef="#ctx0" brushRef="#br3" timeOffset="35080">10529 16224 7168,'4'-47'3232,"9"1"-2528,13-18-896,-8 29 480,8-28-256,26-5-192,3-4 128,6-13-2944,-1-10 2304,-12 2-4384</inkml:trace>
          <inkml:trace contextRef="#ctx0" brushRef="#br3" timeOffset="34809">11112 15832 8704,'21'-49'3872,"-21"23"-3040,12-9-1056,2 16 544,7-16-288,27-16-928,12-5 736,5-5-1952,1-13 1632,-3 10-6336</inkml:trace>
          <inkml:trace contextRef="#ctx0" brushRef="#br3" timeOffset="34253">12778 15841 8064,'-36'7'3552,"46"-11"-2784,11-10-960,-3-2 768,2-10-512,15-14 0,17-16-32,20-26-224,20-21 160,2-8-1792,5-16 1440,14-6-4544,8-10 3808,-14 17-1888</inkml:trace>
          <inkml:trace contextRef="#ctx0" brushRef="#br3" timeOffset="34509">12889 15852 7808,'9'-73'3456,"7"35"-2720,22-20-928,-12 20 672,22-16-416,13-15-32,4-23 0,8 3-3904,-4-13 3040,-9-2-4448</inkml:trace>
          <inkml:trace contextRef="#ctx0" brushRef="#br0" timeOffset="3816">18565 13402 7808,'30'-65'3552,"1"28"-2784,34-52-960,-36 46 480,32-29-256,17-14-32,17-12 32,-1-17-1664,6-27 1280,21 11-2720,0-7 2336,-1-4-3712</inkml:trace>
          <inkml:trace contextRef="#ctx0" brushRef="#br0" timeOffset="3516">18470 14816 7424,'120'-141'3360,"-45"56"-2656,28-37-896,-29 49 672,33-34-416,9-27-32,35-13 0,9-14-416,-5 0 320,13-12-3936,-4-7 3136,-17 28-3648</inkml:trace>
          <inkml:trace contextRef="#ctx0" brushRef="#br0" timeOffset="3253">18901 15484 8448,'125'-131'3776,"-25"23"-2976,43-22-1024,-53 46 384,39-38-192,13-21-320,35-18 256,0-12-1920,-9 5 1568,6 7-6464</inkml:trace>
          <inkml:trace contextRef="#ctx0" brushRef="#br0" timeOffset="2331">22953 16046 8064,'33'-87'3552,"59"29"-2784,33-43-960,-64 57 416,42-42-224,26-24 0,9-16 0,22-10-448,4-4 352,-9-10-3744,-22 16 3008,-21 3-4096</inkml:trace>
          <inkml:trace contextRef="#ctx0" brushRef="#br0" timeOffset="2030">24479 15361 8320,'26'-32'3776,"13"2"-2976,26-54-1024,-10 46 544,37-24-288,20-30 64,34-22-64,22-6-32,1-22 32,17-10-2016,-2 2 1568,-11-8-7040</inkml:trace>
          <inkml:trace contextRef="#ctx0" brushRef="#br0" timeOffset="1740">24496 14076 8064,'12'-27'3552,"15"4"-2784,25-27-960,-22 27 928,43-23-608,26-15-512,10-17 352,28-17-128,15-4 96,3-8-1728,13 0 1408,5-8-6688</inkml:trace>
          <inkml:trace contextRef="#ctx0" brushRef="#br0" timeOffset="2632">20520 16105 8448,'-9'-70'3872,"18"39"-3040,24-37-1056,-7 26 288,39-16-96,21-26 96,19-28-64,33-22 0,17-15 32,5-5-1216,16-10 928,5 10-2848,-17-3 2368,4 4-4608</inkml:trace>
          <inkml:trace contextRef="#ctx0" brushRef="#br0" timeOffset="2925">20295 15656 7040,'43'-46'3136,"1"-3"-2464,29-40-832,-34 43 416,38-26-224,27-17-32,8-17 32,26-29 32,17-3-32,5-16-2176,4-2 1696,-4-10-5408</inkml:trace>
          <inkml:trace contextRef="#ctx0" brushRef="#br0" timeOffset="4721">16206 15787 6144,'-39'14'2816,"30"-9"-2208,5-1-768,4-4 960,9-9-672,8-5 512,9-9-480,18-12 96,7-19-192,27-18-128,25-20 64,17-15 160,2-9-128,29-6-256,9-13 160,-14 1-1024,14 3 832,0 5-5728,-9-4 4672,-18-1-416</inkml:trace>
          <inkml:trace contextRef="#ctx0" brushRef="#br0" timeOffset="5125">14932 15108 6784,'-11'0'3040,"11"-4"-2400,11-7-800,7 2 608,12-5-384,23-21 224,2-12-192,32-18-160,16-14 64,17-3 0,-2 2 0,16-12-1536,4-8 1216,-5 1-6080</inkml:trace>
          <inkml:trace contextRef="#ctx0" brushRef="#br0" timeOffset="5426">14705 15724 5888,'13'-18'2720,"5"4"-2144,17-22-736,2 20 416,20-21-224,16-17 352,9-27-320,22-7 96,24-7-128,15-21-32,34-22 32,17-3-3616,10-21 2816,20-10-3072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22T16:38:30.912"/>
    </inkml:context>
    <inkml:brush xml:id="br0">
      <inkml:brushProperty name="width" value="0.06667" units="cm"/>
      <inkml:brushProperty name="height" value="0.06667" units="cm"/>
      <inkml:brushProperty name="color" value="#00B050"/>
    </inkml:brush>
    <inkml:brush xml:id="br1">
      <inkml:brushProperty name="width" value="0.06667" units="cm"/>
      <inkml:brushProperty name="height" value="0.06667" units="cm"/>
      <inkml:brushProperty name="color" value="#FFC000"/>
    </inkml:brush>
  </inkml:definitions>
  <inkml:traceGroup>
    <inkml:annotationXML>
      <emma:emma xmlns:emma="http://www.w3.org/2003/04/emma" version="1.0">
        <emma:interpretation id="{9BB7C6EA-88B0-4984-A468-CA485C7C1BB8}" emma:medium="tactile" emma:mode="ink">
          <msink:context xmlns:msink="http://schemas.microsoft.com/ink/2010/main" type="writingRegion" rotatedBoundingBox="9078,3985 26318,6106 25829,10078 8590,7957"/>
        </emma:interpretation>
      </emma:emma>
    </inkml:annotationXML>
    <inkml:traceGroup>
      <inkml:annotationXML>
        <emma:emma xmlns:emma="http://www.w3.org/2003/04/emma" version="1.0">
          <emma:interpretation id="{51FFBAA7-CE36-4166-AC7B-584157482A0C}" emma:medium="tactile" emma:mode="ink">
            <msink:context xmlns:msink="http://schemas.microsoft.com/ink/2010/main" type="paragraph" rotatedBoundingBox="9078,3985 26318,6106 25829,10078 8590,79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08BFD66-3275-46F6-AA88-1BAE99AE8342}" emma:medium="tactile" emma:mode="ink">
              <msink:context xmlns:msink="http://schemas.microsoft.com/ink/2010/main" type="line" rotatedBoundingBox="9078,3985 26318,6106 25829,10078 8590,7957"/>
            </emma:interpretation>
          </emma:emma>
        </inkml:annotationXML>
        <inkml:traceGroup>
          <inkml:annotationXML>
            <emma:emma xmlns:emma="http://www.w3.org/2003/04/emma" version="1.0">
              <emma:interpretation id="{DE1C9418-0161-4CC1-AFE2-1BDC89E1580D}" emma:medium="tactile" emma:mode="ink">
                <msink:context xmlns:msink="http://schemas.microsoft.com/ink/2010/main" type="inkWord" rotatedBoundingBox="18813,5183 26318,6106 25870,9748 18365,8825"/>
              </emma:interpretation>
              <emma:one-of disjunction-type="recognition" id="oneOf0">
                <emma:interpretation id="interp0" emma:lang="en-US" emma:confidence="0">
                  <emma:literal>=</emma:literal>
                </emma:interpretation>
                <emma:interpretation id="interp1" emma:lang="en-US" emma:confidence="0">
                  <emma:literal>☺</emma:literal>
                </emma:interpretation>
                <emma:interpretation id="interp2" emma:lang="en-US" emma:confidence="0">
                  <emma:literal>i</emma:literal>
                </emma:interpretation>
                <emma:interpretation id="interp3" emma:lang="en-US" emma:confidence="0">
                  <emma:literal>;</emma:literal>
                </emma:interpretation>
                <emma:interpretation id="interp4" emma:lang="en-US" emma:confidence="0">
                  <emma:literal>¥</emma:literal>
                </emma:interpretation>
              </emma:one-of>
            </emma:emma>
          </inkml:annotationXML>
          <inkml:trace contextRef="#ctx0" brushRef="#br0">18794 7992 4608,'13'-46'2080,"0"32"-1632,13-40-544,-1 35 672,14-13-480,13-10 224,12-15-224,10-8 128,8-4-192,39-19 0,22-20 0,34-30-32,46-34 0,35-40-5824</inkml:trace>
          <inkml:trace contextRef="#ctx0" brushRef="#br0" timeOffset="-378">18876 8978 7808,'-17'-12'3552,"22"8"-2784,11-11-960,14 4 224,18-19-64,12-22 256,18-8-160,17-14-32,31-18 0,12-16 128,0-18-128,30-4-608,-8-12 448,-5-7-2304,3 14 1888,-6 16-5504</inkml:trace>
          <inkml:trace contextRef="#ctx0" brushRef="#br0" timeOffset="-794">20126 9396 5888,'-26'-9'2720,"9"9"-2144,21-12-736,-8 12 512,8-7-320,9-5 192,5-7-192,8-7 448,8-9-352,15-7 448,14-23-416,12-12 96,23-23-192,14 1-128,8-13 64,2 5-352,20-3 256,-4-9-3264,5 11 2624,-27 4-3872</inkml:trace>
          <inkml:trace contextRef="#ctx0" brushRef="#br0" timeOffset="-2107">22348 9134 8064,'-12'-30'3552,"24"19"-2784,57-43-960,-30 19 416,21-19-224,18-23 0,30-10 0,25-20-2432,9-12 1920,5-17-6016</inkml:trace>
          <inkml:trace contextRef="#ctx0" brushRef="#br0" timeOffset="-2375">22689 9292 7040,'44'-74'3232,"3"37"-2528,22-48-896,-22 35 480,35-18-256,22-25 64,17-14-64,25-11-992,14-24 736,-13 11-6720</inkml:trace>
          <inkml:trace contextRef="#ctx0" brushRef="#br0" timeOffset="-2646">23465 9438 8448,'22'-28'3872,"13"14"-3040,63-48-1056,-46 36 384,22-16-192,17-20 128,34-18-96,21-31-160,-4 4 128,31-10-1440,0-2 1152,-17 1-2656,3-9 2272,-8 17-4448</inkml:trace>
          <inkml:trace contextRef="#ctx0" brushRef="#br0" timeOffset="-2933">24064 9046 9088,'-21'-38'4096,"29"38"-3232,27-19-1088,4 4 384,21-21-192,31-29 192,8-8-128,34-17-352,23-22 256,-1-22-1408,22 4 1120,0-4-2528,-13-2 2208,-5-1-5088</inkml:trace>
          <inkml:trace contextRef="#ctx0" brushRef="#br0" timeOffset="-3266">24609 7628 9344,'-18'0'4192,"23"-4"-3296,25-18-1120,-10-1 288,41-12-96,25-14 96,23-26-64,38-23 0,21-26 32,21-9-864,18-17 672,5-15-2272,3 15 1856,-11 1-6560</inkml:trace>
          <inkml:trace contextRef="#ctx0" brushRef="#br0" timeOffset="-1638">24898 9038 6400,'17'-19'2944,"-4"12"-2336,25-13-768,-21 13 1152,18-12-832,8-9 320,21-14-352,28-15-64,20-8-32,8-4-32,23-20 0,12-7-384,5-14 320,3 7-1696,1-2 1376,1 2-5856</inkml:trace>
          <inkml:trace contextRef="#ctx0" brushRef="#br1" timeOffset="-21559">9124 6266 6912,'4'-14'3136,"14"2"-2464,11-12-832,-12 13 256,9-15-128,14-13 32,3-11 0,8-19 64,23-8-32,7-3-96,6-4 32,-1-5-1152,-3-2 928,-10-5-6080</inkml:trace>
          <inkml:trace contextRef="#ctx0" brushRef="#br1" timeOffset="-21203">9782 7371 9472,'13'-26'4288,"18"14"-3360,30-46-1184,-36 28 544,13-20-288,28-19 0,16-8 0,13-15 64,4-15-32,25-19-288,6 0 192,4-10-1120,-8-6 896,-2 1-928,6 14 896,-10 19-1376,-12 13 1312,-8 7-5472,-10 16 4512,-16 14-64</inkml:trace>
          <inkml:trace contextRef="#ctx0" brushRef="#br1" timeOffset="-20916">10668 7977 8320,'16'-22'3776,"49"-2"-2976,30-38-1024,-43 20 832,18-31-544,28-18 0,31-21-32,9-33-32,26-9 0,9-10-192,4-18 160,18 7-1248,-6-2 992,-12 8-2048,4-3 1792,-12 26-5504</inkml:trace>
          <inkml:trace contextRef="#ctx0" brushRef="#br1" timeOffset="-20523">12100 7976 8064,'-31'16'3552,"40"-8"-2784,13-8-960,-5-3 928,18-9-608,12-23 224,18-14-256,42-37 128,18-17-192,26-23-160,22-31 96,8-8-192,22-20 192,12-14-352,1 19 288,9 0-576,-14 3 512,9 5-640,-18 27 576,-11 7-3264,-19 19 2688,1 18-3808</inkml:trace>
          <inkml:trace contextRef="#ctx0" brushRef="#br1" timeOffset="-20265">13950 8242 8832,'48'-36'4000,"-11"-5"-3168,38-41-1056,-20 49 640,28-29-384,19-26 96,36-28-96,22-10-96,8-17 32,31-17-608,0 7 512,-15-4-768,15 4 672,-4-2-1760,-22 25 1504,-5 23-4992,-14 8 4224,-23 18-640</inkml:trace>
          <inkml:trace contextRef="#ctx0" brushRef="#br1" timeOffset="-19915">14912 8855 9216,'12'-35'4096,"23"1"-3232,43-38-1088,-36 37 640,19-31-384,29-22-96,28-27 64,11-11-352,26-20 256,5-12-1312,4 9 1120,0 4-2688,-4 10 2272,-10 9-5152</inkml:trace>
          <inkml:trace contextRef="#ctx0" brushRef="#br1" timeOffset="-19520">15727 9170 9728,'-9'18'4288,"9"-18"-3360,17-7-1184,1-1 608,8-7-320,13-27-96,25-23 32,19-24-608,16-7 512,-5-19-2848,6-8 2336,7-15-6688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7-22T16:38:26.109"/>
    </inkml:context>
    <inkml:brush xml:id="br0">
      <inkml:brushProperty name="width" value="0.06667" units="cm"/>
      <inkml:brushProperty name="height" value="0.06667" units="cm"/>
      <inkml:brushProperty name="color" value="#00B050"/>
    </inkml:brush>
    <inkml:brush xml:id="br1">
      <inkml:brushProperty name="width" value="0.06667" units="cm"/>
      <inkml:brushProperty name="height" value="0.06667" units="cm"/>
      <inkml:brushProperty name="color" value="#FFC000"/>
    </inkml:brush>
  </inkml:definitions>
  <inkml:traceGroup>
    <inkml:annotationXML>
      <emma:emma xmlns:emma="http://www.w3.org/2003/04/emma" version="1.0">
        <emma:interpretation id="{685C3916-22B3-47DC-A22A-0B595272B9D9}" emma:medium="tactile" emma:mode="ink">
          <msink:context xmlns:msink="http://schemas.microsoft.com/ink/2010/main" type="writingRegion" rotatedBoundingBox="5934,8135 24920,3536 25514,5989 6528,10588"/>
        </emma:interpretation>
      </emma:emma>
    </inkml:annotationXML>
    <inkml:traceGroup>
      <inkml:annotationXML>
        <emma:emma xmlns:emma="http://www.w3.org/2003/04/emma" version="1.0">
          <emma:interpretation id="{FEB363C1-F4FD-4CBB-A350-8C8C5C600E70}" emma:medium="tactile" emma:mode="ink">
            <msink:context xmlns:msink="http://schemas.microsoft.com/ink/2010/main" type="paragraph" rotatedBoundingBox="5934,8135 24920,3536 25514,5989 6528,105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BE700D9-020C-476C-9148-F979C14BCF27}" emma:medium="tactile" emma:mode="ink">
              <msink:context xmlns:msink="http://schemas.microsoft.com/ink/2010/main" type="line" rotatedBoundingBox="5934,8135 24920,3536 25514,5989 6528,10588"/>
            </emma:interpretation>
          </emma:emma>
        </inkml:annotationXML>
        <inkml:traceGroup>
          <inkml:annotationXML>
            <emma:emma xmlns:emma="http://www.w3.org/2003/04/emma" version="1.0">
              <emma:interpretation id="{B649459A-8253-4C9E-BEA8-2030422BCC44}" emma:medium="tactile" emma:mode="ink">
                <msink:context xmlns:msink="http://schemas.microsoft.com/ink/2010/main" type="inkWord" rotatedBoundingBox="18600,5067 24920,3536 25514,5989 19194,7520"/>
              </emma:interpretation>
              <emma:one-of disjunction-type="recognition" id="oneOf0">
                <emma:interpretation id="interp0" emma:lang="en-US" emma:confidence="0">
                  <emma:literal>...e.</emma:literal>
                </emma:interpretation>
                <emma:interpretation id="interp1" emma:lang="en-US" emma:confidence="0">
                  <emma:literal>...E,</emma:literal>
                </emma:interpretation>
                <emma:interpretation id="interp2" emma:lang="en-US" emma:confidence="0">
                  <emma:literal>...E.</emma:literal>
                </emma:interpretation>
                <emma:interpretation id="interp3" emma:lang="en-US" emma:confidence="0">
                  <emma:literal>...E</emma:literal>
                </emma:interpretation>
                <emma:interpretation id="interp4" emma:lang="en-US" emma:confidence="0">
                  <emma:literal>...Er</emma:literal>
                </emma:interpretation>
              </emma:one-of>
            </emma:emma>
          </inkml:annotationXML>
          <inkml:trace contextRef="#ctx0" brushRef="#br0">19083 6301 4864,'4'-26'2208,"1"17"-1760,12-2-576,-8 8 288,8-9-160,5-4 160,11 2-128,2-21 96,9-3-96,19-8 64,15-8-64,8-15 64,6-4-64,6 0 64,10-11-64,14-12 64,2-4-64,-7-7-32,4-1 32,3 5-864,-2 3 672,-2 4-4960</inkml:trace>
          <inkml:trace contextRef="#ctx0" brushRef="#br0" timeOffset="394">19925 6650 8320,'17'-45'3680,"13"10"-2912,57-31-960,-40 29 416,22-17-224,16-16-96,29-21 64,19-21 128,10-10-96,3-8-160,22-6 128,5-13-192,-10 15 192,14 8-640,-8 3 544,-10 8-1120,-12 12 928,-1 3-4480,-8 9 3712,-20 16-1632</inkml:trace>
          <inkml:trace contextRef="#ctx0" brushRef="#br0" timeOffset="714">21529 6304 6784,'-13'0'3040,"30"0"-2400,27-11-800,-24 0 960,20-13-672,29-13 256,30-26-288,17-35 32,26-10-96,18-6-96,8-22 32,18-18-608,13 2 512,-18-6-1568,12 6 1280,-7 2-3552,-13 19 3040,-14 1-1760</inkml:trace>
          <inkml:trace contextRef="#ctx0" brushRef="#br0" timeOffset="1069">22969 6146 7552,'17'0'3456,"35"-6"-2720,29-25-928,-37 12 672,21-27-416,34-27 64,30-11-96,18-19-480,30-25 384,18-17-2784,-1-12 2208,21-4-5024</inkml:trace>
          <inkml:trace contextRef="#ctx0" brushRef="#br0" timeOffset="1244">24254 6743 8064,'-47'4'3680,"68"-4"-2912,10 0-960,-5-4 416,17-15-224,17-20 160,14-18-128,42-27-160,22-17 96,14-29-1696,29-24 1344,4 4-4704,13-14 3936,-4 8-1696</inkml:trace>
          <inkml:trace contextRef="#ctx0" brushRef="#br1" timeOffset="-11017">6582 10050 7936,'5'-26'3552,"8"-2"-2784,56-40-960,-34 41 480,16-15-256,14-23-96,8-15 32,23-20 128,11-4-96,9-10-64,2-10 32,11-14 32,5 5 0,-1-2 0,-8 5 0,-9 3-736,13 0 576,-11 16-2432,-11 16 1984,-4 7-5024</inkml:trace>
          <inkml:trace contextRef="#ctx0" brushRef="#br1" timeOffset="-10628">8601 9744 6656,'-9'-16'2944,"14"9"-2336,12-24-768,-4 12 960,4-8-672,14-7 160,2-12-224,15-24 64,31-3-96,10-18 64,19-13-64,1-26-32,29-5 32,9-7-32,-1-3 0,14-12-1536,4 15 1216,4-15-6432</inkml:trace>
          <inkml:trace contextRef="#ctx0" brushRef="#br1" timeOffset="-8735">12358 9142 4352,'-13'0'1984,"10"4"-1568,-6-4-512,9 0 1920,-4-4-1472,4 1 1152,4-6-1120,5-18 704,11-10-800,24-14 192,30-17-352,16-16-64,13-21-32,35-14-32,21-26 0,1-5 0,35-15 0,8-22-4416,7-9 3488,-19 9-4192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D5B32-782B-4FD7-A6CA-A447B9971190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15B25-0998-4BD0-987E-E0407A09C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30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4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8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6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4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2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5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5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4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7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D0E5C-61F0-4CA0-9E84-CB13D3DD3F34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CFB87-A97F-4F75-83D3-AC5B7307E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2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customXml" Target="../ink/ink2.xml"/><Relationship Id="rId3" Type="http://schemas.openxmlformats.org/officeDocument/2006/relationships/image" Target="../media/image810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1.png"/><Relationship Id="rId2" Type="http://schemas.openxmlformats.org/officeDocument/2006/relationships/image" Target="../media/image710.png"/><Relationship Id="rId16" Type="http://schemas.openxmlformats.org/officeDocument/2006/relationships/customXml" Target="../ink/ink1.xml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9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2.png"/><Relationship Id="rId4" Type="http://schemas.openxmlformats.org/officeDocument/2006/relationships/image" Target="../media/image910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70.png"/><Relationship Id="rId18" Type="http://schemas.openxmlformats.org/officeDocument/2006/relationships/image" Target="../media/image300.png"/><Relationship Id="rId3" Type="http://schemas.openxmlformats.org/officeDocument/2006/relationships/image" Target="../media/image910.png"/><Relationship Id="rId21" Type="http://schemas.openxmlformats.org/officeDocument/2006/relationships/image" Target="../media/image320.png"/><Relationship Id="rId7" Type="http://schemas.openxmlformats.org/officeDocument/2006/relationships/image" Target="../media/image14.png"/><Relationship Id="rId12" Type="http://schemas.openxmlformats.org/officeDocument/2006/relationships/image" Target="../media/image260.png"/><Relationship Id="rId17" Type="http://schemas.openxmlformats.org/officeDocument/2006/relationships/customXml" Target="../ink/ink4.xml"/><Relationship Id="rId2" Type="http://schemas.openxmlformats.org/officeDocument/2006/relationships/image" Target="../media/image230.png"/><Relationship Id="rId16" Type="http://schemas.openxmlformats.org/officeDocument/2006/relationships/image" Target="../media/image290.png"/><Relationship Id="rId20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50.png"/><Relationship Id="rId5" Type="http://schemas.openxmlformats.org/officeDocument/2006/relationships/image" Target="../media/image11.png"/><Relationship Id="rId15" Type="http://schemas.openxmlformats.org/officeDocument/2006/relationships/customXml" Target="../ink/ink3.xml"/><Relationship Id="rId10" Type="http://schemas.openxmlformats.org/officeDocument/2006/relationships/image" Target="../media/image240.png"/><Relationship Id="rId19" Type="http://schemas.openxmlformats.org/officeDocument/2006/relationships/customXml" Target="../ink/ink5.xml"/><Relationship Id="rId4" Type="http://schemas.openxmlformats.org/officeDocument/2006/relationships/image" Target="../media/image109.png"/><Relationship Id="rId9" Type="http://schemas.openxmlformats.org/officeDocument/2006/relationships/image" Target="../media/image20.png"/><Relationship Id="rId14" Type="http://schemas.openxmlformats.org/officeDocument/2006/relationships/image" Target="../media/image28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" Type="http://schemas.openxmlformats.org/officeDocument/2006/relationships/image" Target="../media/image1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38.png"/><Relationship Id="rId10" Type="http://schemas.openxmlformats.org/officeDocument/2006/relationships/image" Target="../media/image9.png"/><Relationship Id="rId19" Type="http://schemas.openxmlformats.org/officeDocument/2006/relationships/image" Target="../media/image42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5.png"/><Relationship Id="rId2" Type="http://schemas.openxmlformats.org/officeDocument/2006/relationships/image" Target="../media/image1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35.png"/><Relationship Id="rId2" Type="http://schemas.openxmlformats.org/officeDocument/2006/relationships/image" Target="../media/image43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4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9.png"/><Relationship Id="rId3" Type="http://schemas.openxmlformats.org/officeDocument/2006/relationships/image" Target="../media/image57.png"/><Relationship Id="rId7" Type="http://schemas.openxmlformats.org/officeDocument/2006/relationships/image" Target="../media/image50.png"/><Relationship Id="rId12" Type="http://schemas.openxmlformats.org/officeDocument/2006/relationships/image" Target="../media/image58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0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809" y="1122363"/>
            <a:ext cx="9167191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Econometric Theory for Games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Part 2: Complete Information Games, Multiplicity of Equilibria and Set Inference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Vasilis Syrgkanis</a:t>
            </a:r>
          </a:p>
          <a:p>
            <a:r>
              <a:rPr lang="en-US" dirty="0">
                <a:solidFill>
                  <a:schemeClr val="bg1"/>
                </a:solidFill>
              </a:rPr>
              <a:t>Microsoft Research New England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82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Entry Game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Two firms deciding whether to enter a market</a:t>
                </a:r>
              </a:p>
              <a:p>
                <a:r>
                  <a:rPr lang="en-US" dirty="0"/>
                  <a:t>Entry decision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∈{0,1}</m:t>
                    </m:r>
                  </m:oMath>
                </a14:m>
                <a:endParaRPr lang="en-US" dirty="0"/>
              </a:p>
              <a:p>
                <a:r>
                  <a:rPr lang="en-US" dirty="0"/>
                  <a:t>Profits from entry: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Equilibrium: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  <m:r>
                        <m:rPr>
                          <m:lit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{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≥0}</m:t>
                      </m:r>
                    </m:oMath>
                  </m:oMathPara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at each market </a:t>
                </a:r>
                <a:r>
                  <a:rPr lang="en-US" dirty="0" err="1"/>
                  <a:t>i.i.d</a:t>
                </a:r>
                <a:r>
                  <a:rPr lang="en-US" dirty="0"/>
                  <a:t>. from known distribution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: observable characteristics of each market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: constants across markets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68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21291"/>
                <a:ext cx="10515600" cy="95634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 all regions: equilibrium number of entrants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is unique</a:t>
                </a:r>
              </a:p>
              <a:p>
                <a:r>
                  <a:rPr lang="en-US" dirty="0"/>
                  <a:t>Can perform MLE estimation using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as observation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21291"/>
                <a:ext cx="10515600" cy="956346"/>
              </a:xfrm>
              <a:blipFill>
                <a:blip r:embed="rId3"/>
                <a:stretch>
                  <a:fillRect l="-1043" t="-14744" b="-14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>
            <a:endCxn id="26" idx="1"/>
          </p:cNvCxnSpPr>
          <p:nvPr/>
        </p:nvCxnSpPr>
        <p:spPr>
          <a:xfrm flipV="1">
            <a:off x="4974535" y="3448050"/>
            <a:ext cx="4439340" cy="82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69529" y="4787837"/>
            <a:ext cx="4572000" cy="5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435218" y="2027583"/>
            <a:ext cx="0" cy="276083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974535" y="3448051"/>
            <a:ext cx="0" cy="21222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413875" y="3263384"/>
                <a:ext cx="3984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875" y="3263384"/>
                <a:ext cx="39847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35979" y="1557272"/>
                <a:ext cx="3984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979" y="1557272"/>
                <a:ext cx="39847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42371" y="2361501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(1,1)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371" y="2361501"/>
                <a:ext cx="750814" cy="369332"/>
              </a:xfrm>
              <a:prstGeom prst="rect">
                <a:avLst/>
              </a:prstGeom>
              <a:blipFill>
                <a:blip r:embed="rId6"/>
                <a:stretch>
                  <a:fillRect l="-243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545813" y="2755411"/>
                <a:ext cx="286806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Both players always enter</a:t>
                </a:r>
                <a:endParaRPr lang="en-US" sz="1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≥−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813" y="2755411"/>
                <a:ext cx="2868062" cy="646331"/>
              </a:xfrm>
              <a:prstGeom prst="rect">
                <a:avLst/>
              </a:prstGeom>
              <a:blipFill>
                <a:blip r:embed="rId7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6389497" y="3400216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928815" y="4742117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921974" y="4885524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(1,0)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974" y="4885524"/>
                <a:ext cx="750814" cy="369332"/>
              </a:xfrm>
              <a:prstGeom prst="rect">
                <a:avLst/>
              </a:prstGeom>
              <a:blipFill>
                <a:blip r:embed="rId8"/>
                <a:stretch>
                  <a:fillRect l="-243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13838" y="2279995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838" y="2279995"/>
                <a:ext cx="750814" cy="369332"/>
              </a:xfrm>
              <a:prstGeom prst="rect">
                <a:avLst/>
              </a:prstGeom>
              <a:blipFill>
                <a:blip r:embed="rId9"/>
                <a:stretch>
                  <a:fillRect l="-241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93475" y="2305888"/>
                <a:ext cx="314489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Player 1 enters only in monopoly</a:t>
                </a:r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1200" dirty="0"/>
                  <a:t>Player 2 always enters</a:t>
                </a:r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≥−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475" y="2305888"/>
                <a:ext cx="3144899" cy="830997"/>
              </a:xfrm>
              <a:prstGeom prst="rect">
                <a:avLst/>
              </a:prstGeom>
              <a:blipFill>
                <a:blip r:embed="rId10"/>
                <a:stretch>
                  <a:fillRect b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207287" y="3491656"/>
                <a:ext cx="28680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d>
                            <m:dPr>
                              <m:begChr m:val="〈"/>
                              <m:endChr m:val="〉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287" y="3491656"/>
                <a:ext cx="2868062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46402" y="4800077"/>
                <a:ext cx="286806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d>
                            <m:dPr>
                              <m:begChr m:val="〈"/>
                              <m:endChr m:val="〉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6402" y="4800077"/>
                <a:ext cx="2868062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887523" y="3666589"/>
                <a:ext cx="31892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Player 1 never enters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200" dirty="0"/>
              </a:p>
              <a:p>
                <a:pPr algn="ctr"/>
                <a:r>
                  <a:rPr lang="en-US" sz="1200" dirty="0"/>
                  <a:t>Player 2 enters only in monopoly</a:t>
                </a:r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≤−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523" y="3666589"/>
                <a:ext cx="3189221" cy="830997"/>
              </a:xfrm>
              <a:prstGeom prst="rect">
                <a:avLst/>
              </a:prstGeom>
              <a:blipFill>
                <a:blip r:embed="rId13"/>
                <a:stretch>
                  <a:fillRect b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H="1">
            <a:off x="1887523" y="3448050"/>
            <a:ext cx="3087013" cy="0"/>
          </a:xfrm>
          <a:prstGeom prst="line">
            <a:avLst/>
          </a:prstGeom>
          <a:ln w="9525">
            <a:prstDash val="dash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85639" y="3968309"/>
                <a:ext cx="1600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or (1,0) 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639" y="3968309"/>
                <a:ext cx="1600691" cy="369332"/>
              </a:xfrm>
              <a:prstGeom prst="rect">
                <a:avLst/>
              </a:prstGeom>
              <a:blipFill>
                <a:blip r:embed="rId14"/>
                <a:stretch>
                  <a:fillRect l="-1145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184167" y="5078672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167" y="5078672"/>
                <a:ext cx="750814" cy="369332"/>
              </a:xfrm>
              <a:prstGeom prst="rect">
                <a:avLst/>
              </a:prstGeom>
              <a:blipFill>
                <a:blip r:embed="rId15"/>
                <a:stretch>
                  <a:fillRect l="-241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1" name="Ink 50"/>
              <p14:cNvContentPartPr/>
              <p14:nvPr/>
            </p14:nvContentPartPr>
            <p14:xfrm>
              <a:off x="5075969" y="3590452"/>
              <a:ext cx="1332360" cy="1122480"/>
            </p14:xfrm>
          </p:contentPart>
        </mc:Choice>
        <mc:Fallback xmlns="">
          <p:pic>
            <p:nvPicPr>
              <p:cNvPr id="51" name="Ink 5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070930" y="3585414"/>
                <a:ext cx="1340638" cy="11314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6" name="Ink 65"/>
              <p14:cNvContentPartPr/>
              <p14:nvPr/>
            </p14:nvContentPartPr>
            <p14:xfrm>
              <a:off x="10040369" y="1354492"/>
              <a:ext cx="6480" cy="3240"/>
            </p14:xfrm>
          </p:contentPart>
        </mc:Choice>
        <mc:Fallback xmlns="">
          <p:pic>
            <p:nvPicPr>
              <p:cNvPr id="66" name="Ink 6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039258" y="1353412"/>
                <a:ext cx="8702" cy="54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/>
          <p:cNvSpPr txBox="1"/>
          <p:nvPr/>
        </p:nvSpPr>
        <p:spPr>
          <a:xfrm flipH="1">
            <a:off x="838199" y="1347125"/>
            <a:ext cx="3664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[Bresnahan-Reiss’90,91], [Berry’92]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5510466" y="799252"/>
                <a:ext cx="2786915" cy="715089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466" y="799252"/>
                <a:ext cx="2786915" cy="715089"/>
              </a:xfrm>
              <a:prstGeom prst="roundRect">
                <a:avLst/>
              </a:prstGeom>
              <a:blipFill rotWithShape="0">
                <a:blip r:embed="rId20"/>
                <a:stretch>
                  <a:fillRect b="-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164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  <p:bldP spid="31" grpId="0" animBg="1"/>
      <p:bldP spid="32" grpId="0" animBg="1"/>
      <p:bldP spid="35" grpId="0"/>
      <p:bldP spid="37" grpId="0"/>
      <p:bldP spid="38" grpId="0"/>
      <p:bldP spid="39" grpId="0"/>
      <p:bldP spid="40" grpId="0"/>
      <p:bldP spid="41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generally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21291"/>
                <a:ext cx="10515600" cy="95634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Equilibrium will be some selection of possible equilibria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Imposes inequalities on probability of each action profile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21291"/>
                <a:ext cx="10515600" cy="956346"/>
              </a:xfrm>
              <a:blipFill>
                <a:blip r:embed="rId2"/>
                <a:stretch>
                  <a:fillRect l="-1043" t="-14744" b="-14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>
            <a:endCxn id="26" idx="1"/>
          </p:cNvCxnSpPr>
          <p:nvPr/>
        </p:nvCxnSpPr>
        <p:spPr>
          <a:xfrm flipV="1">
            <a:off x="4974535" y="3448050"/>
            <a:ext cx="4439340" cy="82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69529" y="4787837"/>
            <a:ext cx="4572000" cy="5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435218" y="2027583"/>
            <a:ext cx="0" cy="2760838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974535" y="3448051"/>
            <a:ext cx="0" cy="21222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413875" y="3263384"/>
                <a:ext cx="3984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875" y="3263384"/>
                <a:ext cx="39847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35979" y="1557272"/>
                <a:ext cx="3984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979" y="1557272"/>
                <a:ext cx="39847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642371" y="2361501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(1,1)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371" y="2361501"/>
                <a:ext cx="750814" cy="369332"/>
              </a:xfrm>
              <a:prstGeom prst="rect">
                <a:avLst/>
              </a:prstGeom>
              <a:blipFill>
                <a:blip r:embed="rId5"/>
                <a:stretch>
                  <a:fillRect l="-243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Oval 30"/>
          <p:cNvSpPr/>
          <p:nvPr/>
        </p:nvSpPr>
        <p:spPr>
          <a:xfrm>
            <a:off x="6389497" y="3400216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928815" y="4742117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921974" y="4885524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(1,0)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1974" y="4885524"/>
                <a:ext cx="750814" cy="369332"/>
              </a:xfrm>
              <a:prstGeom prst="rect">
                <a:avLst/>
              </a:prstGeom>
              <a:blipFill>
                <a:blip r:embed="rId6"/>
                <a:stretch>
                  <a:fillRect l="-243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13838" y="2279995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838" y="2279995"/>
                <a:ext cx="750814" cy="369332"/>
              </a:xfrm>
              <a:prstGeom prst="rect">
                <a:avLst/>
              </a:prstGeom>
              <a:blipFill>
                <a:blip r:embed="rId7"/>
                <a:stretch>
                  <a:fillRect l="-241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H="1">
            <a:off x="1887523" y="3448050"/>
            <a:ext cx="3087013" cy="0"/>
          </a:xfrm>
          <a:prstGeom prst="line">
            <a:avLst/>
          </a:prstGeom>
          <a:ln w="9525">
            <a:prstDash val="dash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985639" y="3968309"/>
                <a:ext cx="1600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or (1,0) </a:t>
                </a: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639" y="3968309"/>
                <a:ext cx="1600691" cy="369332"/>
              </a:xfrm>
              <a:prstGeom prst="rect">
                <a:avLst/>
              </a:prstGeom>
              <a:blipFill>
                <a:blip r:embed="rId8"/>
                <a:stretch>
                  <a:fillRect l="-1145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184167" y="5078672"/>
                <a:ext cx="7508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167" y="5078672"/>
                <a:ext cx="750814" cy="369332"/>
              </a:xfrm>
              <a:prstGeom prst="rect">
                <a:avLst/>
              </a:prstGeom>
              <a:blipFill>
                <a:blip r:embed="rId9"/>
                <a:stretch>
                  <a:fillRect l="-2419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91472" y="2933593"/>
                <a:ext cx="487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472" y="2933593"/>
                <a:ext cx="48701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14937" y="2864297"/>
                <a:ext cx="487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937" y="2864297"/>
                <a:ext cx="48701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5502" y="4282975"/>
                <a:ext cx="487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502" y="4282975"/>
                <a:ext cx="48701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313571" y="5167294"/>
                <a:ext cx="487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571" y="5167294"/>
                <a:ext cx="487017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61368" y="4361172"/>
                <a:ext cx="4870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368" y="4361172"/>
                <a:ext cx="487017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8" name="Ink 57"/>
              <p14:cNvContentPartPr/>
              <p14:nvPr/>
            </p14:nvContentPartPr>
            <p14:xfrm>
              <a:off x="1880609" y="3590452"/>
              <a:ext cx="7341480" cy="2142720"/>
            </p14:xfrm>
          </p:contentPart>
        </mc:Choice>
        <mc:Fallback xmlns="">
          <p:pic>
            <p:nvPicPr>
              <p:cNvPr id="58" name="Ink 5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871969" y="3585413"/>
                <a:ext cx="7354799" cy="21545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9" name="Ink 58"/>
              <p14:cNvContentPartPr/>
              <p14:nvPr/>
            </p14:nvContentPartPr>
            <p14:xfrm>
              <a:off x="3184889" y="1841932"/>
              <a:ext cx="6219000" cy="1416600"/>
            </p14:xfrm>
          </p:contentPart>
        </mc:Choice>
        <mc:Fallback xmlns="">
          <p:pic>
            <p:nvPicPr>
              <p:cNvPr id="59" name="Ink 58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177689" y="1837252"/>
                <a:ext cx="6230879" cy="142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81" name="Ink 80"/>
              <p14:cNvContentPartPr/>
              <p14:nvPr/>
            </p14:nvContentPartPr>
            <p14:xfrm>
              <a:off x="2269769" y="1543492"/>
              <a:ext cx="6855840" cy="1935000"/>
            </p14:xfrm>
          </p:contentPart>
        </mc:Choice>
        <mc:Fallback xmlns="">
          <p:pic>
            <p:nvPicPr>
              <p:cNvPr id="81" name="Ink 8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262209" y="1539893"/>
                <a:ext cx="6866999" cy="19457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81525" y="0"/>
                <a:ext cx="4510475" cy="1938992"/>
              </a:xfrm>
              <a:prstGeom prst="rect">
                <a:avLst/>
              </a:prstGeom>
              <a:solidFill>
                <a:srgbClr val="BFBFBF">
                  <a:alpha val="80000"/>
                </a:srgb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Identified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: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2400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⁡[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]≤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⁡[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≤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accent6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accent6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accent6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1525" y="0"/>
                <a:ext cx="4510475" cy="1938992"/>
              </a:xfrm>
              <a:prstGeom prst="rect">
                <a:avLst/>
              </a:prstGeom>
              <a:blipFill rotWithShape="0">
                <a:blip r:embed="rId21"/>
                <a:stretch>
                  <a:fillRect l="-2027" t="-2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/>
          <p:cNvSpPr txBox="1"/>
          <p:nvPr/>
        </p:nvSpPr>
        <p:spPr>
          <a:xfrm flipH="1">
            <a:off x="838199" y="1347125"/>
            <a:ext cx="3664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[Tamer’03] [Cilliberto-Tamer’09]</a:t>
            </a:r>
          </a:p>
        </p:txBody>
      </p:sp>
    </p:spTree>
    <p:extLst>
      <p:ext uri="{BB962C8B-B14F-4D97-AF65-F5344CB8AC3E}">
        <p14:creationId xmlns:p14="http://schemas.microsoft.com/office/powerpoint/2010/main" val="246897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the Identified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0912523" cy="435133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lit/>
                        </m:rPr>
                        <a:rPr lang="en-US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                       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Distribution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 known: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some known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parameters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: observed in the data</a:t>
                </a:r>
              </a:p>
              <a:p>
                <a:r>
                  <a:rPr lang="en-US" dirty="0"/>
                  <a:t>Replace population probabilities with empirical: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acc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Add slack to allow for error in empirical estimates: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r>
                  <a:rPr lang="en-US" dirty="0"/>
                  <a:t> (asymptotic properties [Chernozukhov-Hong-Tamer’07])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0912523" cy="4351338"/>
              </a:xfrm>
              <a:blipFill rotWithShape="0">
                <a:blip r:embed="rId2"/>
                <a:stretch>
                  <a:fillRect l="-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 flipH="1">
            <a:off x="838199" y="1347125"/>
            <a:ext cx="3664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[Cilliberto-Tamer’09]</a:t>
            </a:r>
          </a:p>
        </p:txBody>
      </p:sp>
    </p:spTree>
    <p:extLst>
      <p:ext uri="{BB962C8B-B14F-4D97-AF65-F5344CB8AC3E}">
        <p14:creationId xmlns:p14="http://schemas.microsoft.com/office/powerpoint/2010/main" val="128369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Disturbances/Characteristics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579645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’s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’s were drawn from a discrete finite distribution.</a:t>
                </a:r>
              </a:p>
              <a:p>
                <a:r>
                  <a:rPr lang="en-US" dirty="0"/>
                  <a:t>Given the population distribution, is some specific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a feasible parameter?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579645"/>
              </a:xfrm>
              <a:blipFill>
                <a:blip r:embed="rId2"/>
                <a:stretch>
                  <a:fillRect l="-174" t="-11458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val 3"/>
              <p:cNvSpPr/>
              <p:nvPr/>
            </p:nvSpPr>
            <p:spPr>
              <a:xfrm>
                <a:off x="8353868" y="2644324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2644324"/>
                <a:ext cx="755374" cy="700709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154438" y="2739335"/>
                <a:ext cx="1244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4438" y="2739335"/>
                <a:ext cx="124476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9109242" y="6089469"/>
                <a:ext cx="1249701" cy="372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242" y="6089469"/>
                <a:ext cx="1249701" cy="372731"/>
              </a:xfrm>
              <a:prstGeom prst="rect">
                <a:avLst/>
              </a:prstGeom>
              <a:blipFill>
                <a:blip r:embed="rId5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val 29"/>
              <p:cNvSpPr/>
              <p:nvPr/>
            </p:nvSpPr>
            <p:spPr>
              <a:xfrm>
                <a:off x="3493632" y="3753444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Oval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3753444"/>
                <a:ext cx="1406388" cy="1082458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val 56"/>
              <p:cNvSpPr/>
              <p:nvPr/>
            </p:nvSpPr>
            <p:spPr>
              <a:xfrm>
                <a:off x="8353868" y="3464613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7" name="Oval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3464613"/>
                <a:ext cx="755374" cy="700709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val 57"/>
              <p:cNvSpPr/>
              <p:nvPr/>
            </p:nvSpPr>
            <p:spPr>
              <a:xfrm>
                <a:off x="8353868" y="4284902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Oval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4284902"/>
                <a:ext cx="755374" cy="700709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Oval 59"/>
              <p:cNvSpPr/>
              <p:nvPr/>
            </p:nvSpPr>
            <p:spPr>
              <a:xfrm>
                <a:off x="8353868" y="5925481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Oval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5925481"/>
                <a:ext cx="755374" cy="700709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Oval 65"/>
              <p:cNvSpPr/>
              <p:nvPr/>
            </p:nvSpPr>
            <p:spPr>
              <a:xfrm>
                <a:off x="3493632" y="5655103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5655103"/>
                <a:ext cx="1406388" cy="1082458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3972323" y="5060836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23" y="5060836"/>
                <a:ext cx="40427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8529417" y="535049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417" y="5350498"/>
                <a:ext cx="40427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val 69"/>
              <p:cNvSpPr/>
              <p:nvPr/>
            </p:nvSpPr>
            <p:spPr>
              <a:xfrm>
                <a:off x="3493632" y="2497633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0" name="Oval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2497633"/>
                <a:ext cx="1406388" cy="1082458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>
            <a:stCxn id="4" idx="2"/>
            <a:endCxn id="30" idx="6"/>
          </p:cNvCxnSpPr>
          <p:nvPr/>
        </p:nvCxnSpPr>
        <p:spPr>
          <a:xfrm flipH="1">
            <a:off x="4900020" y="2994679"/>
            <a:ext cx="3453848" cy="1299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4898778" y="3553917"/>
                <a:ext cx="2248728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The outcome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/>
                  <a:t> is an equilibrium for this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778" y="3553917"/>
                <a:ext cx="2248728" cy="541623"/>
              </a:xfrm>
              <a:prstGeom prst="rect">
                <a:avLst/>
              </a:prstGeom>
              <a:blipFill>
                <a:blip r:embed="rId14"/>
                <a:stretch>
                  <a:fillRect l="-815" t="-1124" r="-543" b="-6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>
            <a:stCxn id="4" idx="2"/>
            <a:endCxn id="66" idx="6"/>
          </p:cNvCxnSpPr>
          <p:nvPr/>
        </p:nvCxnSpPr>
        <p:spPr>
          <a:xfrm flipH="1">
            <a:off x="4900020" y="2994679"/>
            <a:ext cx="3453848" cy="32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/>
              <p:cNvSpPr txBox="1"/>
              <p:nvPr/>
            </p:nvSpPr>
            <p:spPr>
              <a:xfrm>
                <a:off x="5091741" y="4985611"/>
                <a:ext cx="2248728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The outcome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1400" dirty="0"/>
                  <a:t> is an equilibrium for this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741" y="4985611"/>
                <a:ext cx="2248728" cy="541623"/>
              </a:xfrm>
              <a:prstGeom prst="rect">
                <a:avLst/>
              </a:prstGeom>
              <a:blipFill>
                <a:blip r:embed="rId15"/>
                <a:stretch>
                  <a:fillRect l="-813" t="-1124" r="-542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Connector 78"/>
          <p:cNvCxnSpPr>
            <a:stCxn id="4" idx="2"/>
            <a:endCxn id="70" idx="6"/>
          </p:cNvCxnSpPr>
          <p:nvPr/>
        </p:nvCxnSpPr>
        <p:spPr>
          <a:xfrm flipH="1">
            <a:off x="4900020" y="2994679"/>
            <a:ext cx="3453848" cy="4418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0" name="Multiplication Sign 79"/>
          <p:cNvSpPr/>
          <p:nvPr/>
        </p:nvSpPr>
        <p:spPr>
          <a:xfrm>
            <a:off x="6500220" y="2780988"/>
            <a:ext cx="430696" cy="502315"/>
          </a:xfrm>
          <a:prstGeom prst="mathMultiply">
            <a:avLst>
              <a:gd name="adj1" fmla="val 1544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/>
              <p:nvPr/>
            </p:nvSpPr>
            <p:spPr>
              <a:xfrm>
                <a:off x="5018047" y="2405270"/>
                <a:ext cx="24760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The outcome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1400" dirty="0"/>
                  <a:t> is </a:t>
                </a:r>
                <a:r>
                  <a:rPr lang="en-US" sz="1400" b="1" dirty="0">
                    <a:solidFill>
                      <a:srgbClr val="C00000"/>
                    </a:solidFill>
                  </a:rPr>
                  <a:t>not</a:t>
                </a:r>
                <a:r>
                  <a:rPr lang="en-US" sz="1400" b="1" dirty="0"/>
                  <a:t> </a:t>
                </a:r>
                <a:r>
                  <a:rPr lang="en-US" sz="1400" dirty="0"/>
                  <a:t>an equilibrium for this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400" dirty="0"/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047" y="2405270"/>
                <a:ext cx="2476085" cy="523220"/>
              </a:xfrm>
              <a:prstGeom prst="rect">
                <a:avLst/>
              </a:prstGeom>
              <a:blipFill>
                <a:blip r:embed="rId16"/>
                <a:stretch>
                  <a:fillRect l="-739" t="-1176"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705939" y="2803769"/>
                <a:ext cx="1671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2803769"/>
                <a:ext cx="1671676" cy="369332"/>
              </a:xfrm>
              <a:prstGeom prst="rect">
                <a:avLst/>
              </a:prstGeom>
              <a:blipFill>
                <a:blip r:embed="rId1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705939" y="3993391"/>
                <a:ext cx="1676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3993391"/>
                <a:ext cx="1676613" cy="369332"/>
              </a:xfrm>
              <a:prstGeom prst="rect">
                <a:avLst/>
              </a:prstGeom>
              <a:blipFill>
                <a:blip r:embed="rId18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705939" y="6029328"/>
                <a:ext cx="1686359" cy="374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6029328"/>
                <a:ext cx="1686359" cy="374590"/>
              </a:xfrm>
              <a:prstGeom prst="rect">
                <a:avLst/>
              </a:prstGeom>
              <a:blipFill>
                <a:blip r:embed="rId19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/>
          <p:cNvSpPr/>
          <p:nvPr/>
        </p:nvSpPr>
        <p:spPr>
          <a:xfrm>
            <a:off x="10272091" y="2703443"/>
            <a:ext cx="303144" cy="3801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01354" y="3993391"/>
            <a:ext cx="13951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Known from assumption on distribution of disturbances/characteristics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8752" y="4241449"/>
            <a:ext cx="1395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Observed in the data</a:t>
            </a:r>
          </a:p>
        </p:txBody>
      </p:sp>
      <p:sp>
        <p:nvSpPr>
          <p:cNvPr id="33" name="Right Brace 32"/>
          <p:cNvSpPr/>
          <p:nvPr/>
        </p:nvSpPr>
        <p:spPr>
          <a:xfrm flipH="1">
            <a:off x="1516987" y="2602200"/>
            <a:ext cx="303144" cy="3801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96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Discrete Disturbances/Characteristics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579645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dirty="0"/>
                  <a:t>’s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’s were drawn from a discrete finite distribution.</a:t>
                </a:r>
              </a:p>
              <a:p>
                <a:r>
                  <a:rPr lang="en-US" dirty="0"/>
                  <a:t>Given the population distribution, is some specific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a feasible parameter?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579645"/>
              </a:xfrm>
              <a:blipFill>
                <a:blip r:embed="rId2"/>
                <a:stretch>
                  <a:fillRect l="-174" t="-11458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val 3"/>
              <p:cNvSpPr/>
              <p:nvPr/>
            </p:nvSpPr>
            <p:spPr>
              <a:xfrm>
                <a:off x="8353868" y="2644324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2644324"/>
                <a:ext cx="755374" cy="700709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154438" y="2739335"/>
                <a:ext cx="1244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4438" y="2739335"/>
                <a:ext cx="124476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9109242" y="6089469"/>
                <a:ext cx="1249701" cy="372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242" y="6089469"/>
                <a:ext cx="1249701" cy="372731"/>
              </a:xfrm>
              <a:prstGeom prst="rect">
                <a:avLst/>
              </a:prstGeom>
              <a:blipFill>
                <a:blip r:embed="rId5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val 29"/>
              <p:cNvSpPr/>
              <p:nvPr/>
            </p:nvSpPr>
            <p:spPr>
              <a:xfrm>
                <a:off x="3493632" y="3753444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Oval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3753444"/>
                <a:ext cx="1406388" cy="1082458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val 56"/>
              <p:cNvSpPr/>
              <p:nvPr/>
            </p:nvSpPr>
            <p:spPr>
              <a:xfrm>
                <a:off x="8353868" y="3464613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7" name="Oval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3464613"/>
                <a:ext cx="755374" cy="700709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val 57"/>
              <p:cNvSpPr/>
              <p:nvPr/>
            </p:nvSpPr>
            <p:spPr>
              <a:xfrm>
                <a:off x="8353868" y="4284902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Oval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4284902"/>
                <a:ext cx="755374" cy="700709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Oval 59"/>
              <p:cNvSpPr/>
              <p:nvPr/>
            </p:nvSpPr>
            <p:spPr>
              <a:xfrm>
                <a:off x="8353868" y="5925481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Oval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5925481"/>
                <a:ext cx="755374" cy="700709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Oval 65"/>
              <p:cNvSpPr/>
              <p:nvPr/>
            </p:nvSpPr>
            <p:spPr>
              <a:xfrm>
                <a:off x="3493632" y="5655103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5655103"/>
                <a:ext cx="1406388" cy="1082458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3972323" y="5060836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23" y="5060836"/>
                <a:ext cx="40427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8529417" y="535049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417" y="5350498"/>
                <a:ext cx="40427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val 69"/>
              <p:cNvSpPr/>
              <p:nvPr/>
            </p:nvSpPr>
            <p:spPr>
              <a:xfrm>
                <a:off x="3493632" y="2497633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0" name="Oval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2497633"/>
                <a:ext cx="1406388" cy="1082458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>
            <a:stCxn id="4" idx="2"/>
            <a:endCxn id="30" idx="6"/>
          </p:cNvCxnSpPr>
          <p:nvPr/>
        </p:nvCxnSpPr>
        <p:spPr>
          <a:xfrm flipH="1">
            <a:off x="4900020" y="2994679"/>
            <a:ext cx="3453848" cy="1299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" idx="2"/>
            <a:endCxn id="66" idx="6"/>
          </p:cNvCxnSpPr>
          <p:nvPr/>
        </p:nvCxnSpPr>
        <p:spPr>
          <a:xfrm flipH="1">
            <a:off x="4900020" y="2994679"/>
            <a:ext cx="3453848" cy="32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705939" y="2803769"/>
                <a:ext cx="1671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2803769"/>
                <a:ext cx="1671676" cy="369332"/>
              </a:xfrm>
              <a:prstGeom prst="rect">
                <a:avLst/>
              </a:prstGeom>
              <a:blipFill>
                <a:blip r:embed="rId1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705939" y="3993391"/>
                <a:ext cx="1676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3993391"/>
                <a:ext cx="1676613" cy="369332"/>
              </a:xfrm>
              <a:prstGeom prst="rect">
                <a:avLst/>
              </a:prstGeom>
              <a:blipFill>
                <a:blip r:embed="rId1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705939" y="6029328"/>
                <a:ext cx="1686359" cy="374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6029328"/>
                <a:ext cx="1686359" cy="374590"/>
              </a:xfrm>
              <a:prstGeom prst="rect">
                <a:avLst/>
              </a:prstGeom>
              <a:blipFill>
                <a:blip r:embed="rId16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Brace 4"/>
          <p:cNvSpPr/>
          <p:nvPr/>
        </p:nvSpPr>
        <p:spPr>
          <a:xfrm>
            <a:off x="10272091" y="2703443"/>
            <a:ext cx="303144" cy="3801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01354" y="3993391"/>
            <a:ext cx="13951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Known from assumption on distribution of disturbances/characteristics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8752" y="4241449"/>
            <a:ext cx="1395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Observed in the data</a:t>
            </a:r>
          </a:p>
        </p:txBody>
      </p:sp>
      <p:sp>
        <p:nvSpPr>
          <p:cNvPr id="33" name="Right Brace 32"/>
          <p:cNvSpPr/>
          <p:nvPr/>
        </p:nvSpPr>
        <p:spPr>
          <a:xfrm flipH="1">
            <a:off x="1516987" y="2602200"/>
            <a:ext cx="303144" cy="3801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cxnSpLocks/>
            <a:stCxn id="30" idx="6"/>
            <a:endCxn id="57" idx="2"/>
          </p:cNvCxnSpPr>
          <p:nvPr/>
        </p:nvCxnSpPr>
        <p:spPr>
          <a:xfrm flipV="1">
            <a:off x="4900020" y="3814968"/>
            <a:ext cx="3453848" cy="47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  <a:stCxn id="70" idx="6"/>
            <a:endCxn id="57" idx="2"/>
          </p:cNvCxnSpPr>
          <p:nvPr/>
        </p:nvCxnSpPr>
        <p:spPr>
          <a:xfrm>
            <a:off x="4900020" y="3038862"/>
            <a:ext cx="3453848" cy="776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6" idx="6"/>
            <a:endCxn id="60" idx="2"/>
          </p:cNvCxnSpPr>
          <p:nvPr/>
        </p:nvCxnSpPr>
        <p:spPr>
          <a:xfrm>
            <a:off x="4900020" y="6196332"/>
            <a:ext cx="3453848" cy="7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015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Disturbances/Characteristics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7209"/>
                <a:ext cx="10515600" cy="57964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Is there a way to assign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s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)′</m:t>
                    </m:r>
                  </m:oMath>
                </a14:m>
                <a:r>
                  <a:rPr lang="en-US" dirty="0"/>
                  <a:t>s so that the total probability entering each left hand-side node is equal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r>
                  <a:rPr lang="en-US" dirty="0"/>
                  <a:t> observed in the population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7209"/>
                <a:ext cx="10515600" cy="579645"/>
              </a:xfrm>
              <a:blipFill>
                <a:blip r:embed="rId2"/>
                <a:stretch>
                  <a:fillRect l="-696" t="-22105" r="-812" b="-2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Oval 3"/>
              <p:cNvSpPr/>
              <p:nvPr/>
            </p:nvSpPr>
            <p:spPr>
              <a:xfrm>
                <a:off x="8353868" y="2644324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2644324"/>
                <a:ext cx="755374" cy="700709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154438" y="2739335"/>
                <a:ext cx="1244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4438" y="2739335"/>
                <a:ext cx="124476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9109242" y="6089469"/>
                <a:ext cx="1249701" cy="372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242" y="6089469"/>
                <a:ext cx="1249701" cy="372731"/>
              </a:xfrm>
              <a:prstGeom prst="rect">
                <a:avLst/>
              </a:prstGeom>
              <a:blipFill>
                <a:blip r:embed="rId5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val 29"/>
              <p:cNvSpPr/>
              <p:nvPr/>
            </p:nvSpPr>
            <p:spPr>
              <a:xfrm>
                <a:off x="3493632" y="3753444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Oval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3753444"/>
                <a:ext cx="1406388" cy="1082458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val 56"/>
              <p:cNvSpPr/>
              <p:nvPr/>
            </p:nvSpPr>
            <p:spPr>
              <a:xfrm>
                <a:off x="8353868" y="3464613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7" name="Oval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3464613"/>
                <a:ext cx="755374" cy="700709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val 57"/>
              <p:cNvSpPr/>
              <p:nvPr/>
            </p:nvSpPr>
            <p:spPr>
              <a:xfrm>
                <a:off x="8353868" y="4284902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Oval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4284902"/>
                <a:ext cx="755374" cy="700709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Oval 59"/>
              <p:cNvSpPr/>
              <p:nvPr/>
            </p:nvSpPr>
            <p:spPr>
              <a:xfrm>
                <a:off x="8353868" y="5925481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Oval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3868" y="5925481"/>
                <a:ext cx="755374" cy="700709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Oval 65"/>
              <p:cNvSpPr/>
              <p:nvPr/>
            </p:nvSpPr>
            <p:spPr>
              <a:xfrm>
                <a:off x="3493632" y="5655103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5655103"/>
                <a:ext cx="1406388" cy="1082458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3972323" y="5060836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23" y="5060836"/>
                <a:ext cx="40427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8529417" y="5350498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417" y="5350498"/>
                <a:ext cx="404277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val 69"/>
              <p:cNvSpPr/>
              <p:nvPr/>
            </p:nvSpPr>
            <p:spPr>
              <a:xfrm>
                <a:off x="3493632" y="2497633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0" name="Oval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32" y="2497633"/>
                <a:ext cx="1406388" cy="1082458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>
            <a:stCxn id="4" idx="2"/>
            <a:endCxn id="30" idx="6"/>
          </p:cNvCxnSpPr>
          <p:nvPr/>
        </p:nvCxnSpPr>
        <p:spPr>
          <a:xfrm flipH="1">
            <a:off x="4900020" y="2994679"/>
            <a:ext cx="3453848" cy="1299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" idx="2"/>
            <a:endCxn id="66" idx="6"/>
          </p:cNvCxnSpPr>
          <p:nvPr/>
        </p:nvCxnSpPr>
        <p:spPr>
          <a:xfrm flipH="1">
            <a:off x="4900020" y="2994679"/>
            <a:ext cx="3453848" cy="32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705939" y="2803769"/>
                <a:ext cx="1671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2803769"/>
                <a:ext cx="1671676" cy="369332"/>
              </a:xfrm>
              <a:prstGeom prst="rect">
                <a:avLst/>
              </a:prstGeom>
              <a:blipFill>
                <a:blip r:embed="rId1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1705939" y="3993391"/>
                <a:ext cx="16766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3993391"/>
                <a:ext cx="1676613" cy="369332"/>
              </a:xfrm>
              <a:prstGeom prst="rect">
                <a:avLst/>
              </a:prstGeom>
              <a:blipFill>
                <a:blip r:embed="rId1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705939" y="6029328"/>
                <a:ext cx="1686359" cy="374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939" y="6029328"/>
                <a:ext cx="1686359" cy="374590"/>
              </a:xfrm>
              <a:prstGeom prst="rect">
                <a:avLst/>
              </a:prstGeom>
              <a:blipFill>
                <a:blip r:embed="rId16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Brace 24"/>
          <p:cNvSpPr/>
          <p:nvPr/>
        </p:nvSpPr>
        <p:spPr>
          <a:xfrm>
            <a:off x="10272091" y="2703443"/>
            <a:ext cx="303144" cy="3801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0601354" y="3993391"/>
            <a:ext cx="13951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Known from assumption on distribution of disturbances/characteristics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8752" y="4241449"/>
            <a:ext cx="1395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Observed in the data</a:t>
            </a:r>
          </a:p>
        </p:txBody>
      </p:sp>
      <p:sp>
        <p:nvSpPr>
          <p:cNvPr id="32" name="Right Brace 31"/>
          <p:cNvSpPr/>
          <p:nvPr/>
        </p:nvSpPr>
        <p:spPr>
          <a:xfrm flipH="1">
            <a:off x="1516987" y="2602200"/>
            <a:ext cx="303144" cy="38017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70" idx="6"/>
            <a:endCxn id="57" idx="2"/>
          </p:cNvCxnSpPr>
          <p:nvPr/>
        </p:nvCxnSpPr>
        <p:spPr>
          <a:xfrm>
            <a:off x="4900020" y="3038862"/>
            <a:ext cx="3453848" cy="776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30" idx="6"/>
            <a:endCxn id="57" idx="2"/>
          </p:cNvCxnSpPr>
          <p:nvPr/>
        </p:nvCxnSpPr>
        <p:spPr>
          <a:xfrm flipV="1">
            <a:off x="4900020" y="3814968"/>
            <a:ext cx="3453848" cy="47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6" idx="6"/>
            <a:endCxn id="60" idx="2"/>
          </p:cNvCxnSpPr>
          <p:nvPr/>
        </p:nvCxnSpPr>
        <p:spPr>
          <a:xfrm>
            <a:off x="4900020" y="6196332"/>
            <a:ext cx="3453848" cy="7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94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Disturbances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9645"/>
          </a:xfrm>
        </p:spPr>
        <p:txBody>
          <a:bodyPr>
            <a:normAutofit/>
          </a:bodyPr>
          <a:lstStyle/>
          <a:p>
            <a:r>
              <a:rPr lang="en-US" dirty="0"/>
              <a:t>Essentially a max-flow question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val 3"/>
              <p:cNvSpPr/>
              <p:nvPr/>
            </p:nvSpPr>
            <p:spPr>
              <a:xfrm>
                <a:off x="7518952" y="2618961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2618961"/>
                <a:ext cx="755374" cy="700709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10520570" y="4253948"/>
            <a:ext cx="407504" cy="427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cxnSpLocks/>
            <a:stCxn id="9" idx="2"/>
            <a:endCxn id="4" idx="6"/>
          </p:cNvCxnSpPr>
          <p:nvPr/>
        </p:nvCxnSpPr>
        <p:spPr>
          <a:xfrm flipH="1" flipV="1">
            <a:off x="8274326" y="2969316"/>
            <a:ext cx="2246244" cy="1498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248361" y="3468757"/>
                <a:ext cx="1244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8361" y="3468757"/>
                <a:ext cx="1244763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9178788" y="5342283"/>
                <a:ext cx="1249701" cy="372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8788" y="5342283"/>
                <a:ext cx="1249701" cy="372731"/>
              </a:xfrm>
              <a:prstGeom prst="rect">
                <a:avLst/>
              </a:prstGeom>
              <a:blipFill>
                <a:blip r:embed="rId4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cxnSpLocks/>
            <a:stCxn id="9" idx="2"/>
            <a:endCxn id="60" idx="6"/>
          </p:cNvCxnSpPr>
          <p:nvPr/>
        </p:nvCxnSpPr>
        <p:spPr>
          <a:xfrm flipH="1">
            <a:off x="8274326" y="4467639"/>
            <a:ext cx="2246244" cy="1782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  <a:stCxn id="9" idx="2"/>
            <a:endCxn id="57" idx="6"/>
          </p:cNvCxnSpPr>
          <p:nvPr/>
        </p:nvCxnSpPr>
        <p:spPr>
          <a:xfrm flipH="1" flipV="1">
            <a:off x="8274326" y="3789605"/>
            <a:ext cx="2246244" cy="678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  <a:stCxn id="58" idx="6"/>
            <a:endCxn id="9" idx="2"/>
          </p:cNvCxnSpPr>
          <p:nvPr/>
        </p:nvCxnSpPr>
        <p:spPr>
          <a:xfrm flipV="1">
            <a:off x="8274326" y="4467639"/>
            <a:ext cx="2246244" cy="142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val 29"/>
              <p:cNvSpPr/>
              <p:nvPr/>
            </p:nvSpPr>
            <p:spPr>
              <a:xfrm>
                <a:off x="2658716" y="3728081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Oval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716" y="3728081"/>
                <a:ext cx="1406388" cy="1082458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val 56"/>
              <p:cNvSpPr/>
              <p:nvPr/>
            </p:nvSpPr>
            <p:spPr>
              <a:xfrm>
                <a:off x="7518952" y="3439250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7" name="Oval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3439250"/>
                <a:ext cx="755374" cy="700709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val 57"/>
              <p:cNvSpPr/>
              <p:nvPr/>
            </p:nvSpPr>
            <p:spPr>
              <a:xfrm>
                <a:off x="7518952" y="4259539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Oval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4259539"/>
                <a:ext cx="755374" cy="700709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Oval 59"/>
              <p:cNvSpPr/>
              <p:nvPr/>
            </p:nvSpPr>
            <p:spPr>
              <a:xfrm>
                <a:off x="7518952" y="5900118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Oval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5900118"/>
                <a:ext cx="755374" cy="700709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Oval 65"/>
              <p:cNvSpPr/>
              <p:nvPr/>
            </p:nvSpPr>
            <p:spPr>
              <a:xfrm>
                <a:off x="2658716" y="5629740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716" y="5629740"/>
                <a:ext cx="1406388" cy="1082458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3137407" y="5035473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407" y="5035473"/>
                <a:ext cx="40427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7694501" y="5325135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501" y="5325135"/>
                <a:ext cx="40427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val 69"/>
              <p:cNvSpPr/>
              <p:nvPr/>
            </p:nvSpPr>
            <p:spPr>
              <a:xfrm>
                <a:off x="2658716" y="2472270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0" name="Oval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716" y="2472270"/>
                <a:ext cx="1406388" cy="1082458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>
            <a:stCxn id="4" idx="2"/>
            <a:endCxn id="30" idx="6"/>
          </p:cNvCxnSpPr>
          <p:nvPr/>
        </p:nvCxnSpPr>
        <p:spPr>
          <a:xfrm flipH="1">
            <a:off x="4065104" y="2969316"/>
            <a:ext cx="3453848" cy="1299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" idx="2"/>
            <a:endCxn id="66" idx="6"/>
          </p:cNvCxnSpPr>
          <p:nvPr/>
        </p:nvCxnSpPr>
        <p:spPr>
          <a:xfrm flipH="1">
            <a:off x="4065104" y="2969316"/>
            <a:ext cx="3453848" cy="32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430696" y="4070177"/>
            <a:ext cx="407504" cy="4273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/>
              <p:cNvSpPr txBox="1"/>
              <p:nvPr/>
            </p:nvSpPr>
            <p:spPr>
              <a:xfrm>
                <a:off x="609353" y="3133385"/>
                <a:ext cx="1671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53" y="3133385"/>
                <a:ext cx="1671676" cy="369332"/>
              </a:xfrm>
              <a:prstGeom prst="rect">
                <a:avLst/>
              </a:prstGeom>
              <a:blipFill>
                <a:blip r:embed="rId1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/>
              <p:cNvSpPr txBox="1"/>
              <p:nvPr/>
            </p:nvSpPr>
            <p:spPr>
              <a:xfrm>
                <a:off x="498334" y="5715014"/>
                <a:ext cx="1686359" cy="3745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⁡[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34" y="5715014"/>
                <a:ext cx="1686359" cy="374590"/>
              </a:xfrm>
              <a:prstGeom prst="rect">
                <a:avLst/>
              </a:prstGeom>
              <a:blipFill>
                <a:blip r:embed="rId14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Straight Connector 96"/>
          <p:cNvCxnSpPr>
            <a:stCxn id="90" idx="6"/>
            <a:endCxn id="70" idx="2"/>
          </p:cNvCxnSpPr>
          <p:nvPr/>
        </p:nvCxnSpPr>
        <p:spPr>
          <a:xfrm flipV="1">
            <a:off x="838200" y="3013499"/>
            <a:ext cx="1820516" cy="1270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0" idx="6"/>
            <a:endCxn id="30" idx="2"/>
          </p:cNvCxnSpPr>
          <p:nvPr/>
        </p:nvCxnSpPr>
        <p:spPr>
          <a:xfrm flipV="1">
            <a:off x="838200" y="4269310"/>
            <a:ext cx="1820516" cy="14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0" idx="6"/>
            <a:endCxn id="66" idx="2"/>
          </p:cNvCxnSpPr>
          <p:nvPr/>
        </p:nvCxnSpPr>
        <p:spPr>
          <a:xfrm>
            <a:off x="838200" y="4283868"/>
            <a:ext cx="1820516" cy="1887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cxnSpLocks/>
            <a:stCxn id="57" idx="2"/>
            <a:endCxn id="70" idx="6"/>
          </p:cNvCxnSpPr>
          <p:nvPr/>
        </p:nvCxnSpPr>
        <p:spPr>
          <a:xfrm flipH="1" flipV="1">
            <a:off x="4065104" y="3013499"/>
            <a:ext cx="3453848" cy="776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cxnSpLocks/>
            <a:stCxn id="57" idx="2"/>
            <a:endCxn id="30" idx="6"/>
          </p:cNvCxnSpPr>
          <p:nvPr/>
        </p:nvCxnSpPr>
        <p:spPr>
          <a:xfrm flipH="1">
            <a:off x="4065104" y="3789605"/>
            <a:ext cx="3453848" cy="47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66" idx="6"/>
            <a:endCxn id="60" idx="2"/>
          </p:cNvCxnSpPr>
          <p:nvPr/>
        </p:nvCxnSpPr>
        <p:spPr>
          <a:xfrm>
            <a:off x="4065104" y="6170969"/>
            <a:ext cx="3453848" cy="7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744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Disturbances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9645"/>
          </a:xfrm>
        </p:spPr>
        <p:txBody>
          <a:bodyPr>
            <a:normAutofit/>
          </a:bodyPr>
          <a:lstStyle/>
          <a:p>
            <a:r>
              <a:rPr lang="en-US" dirty="0" err="1"/>
              <a:t>Iff</a:t>
            </a:r>
            <a:r>
              <a:rPr lang="en-US" dirty="0"/>
              <a:t> condition: for any subset of outcomes 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val 3"/>
              <p:cNvSpPr/>
              <p:nvPr/>
            </p:nvSpPr>
            <p:spPr>
              <a:xfrm>
                <a:off x="7518952" y="2618961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2618961"/>
                <a:ext cx="755374" cy="700709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261868" y="3309730"/>
                <a:ext cx="4055166" cy="1538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Neighbour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⁡[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⁡[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Set</m:t>
                          </m:r>
                          <m: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possible</m:t>
                          </m:r>
                          <m: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equilibria</m:t>
                          </m:r>
                        </m:e>
                      </m:d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≠∅]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1868" y="3309730"/>
                <a:ext cx="4055166" cy="15388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Oval 29"/>
              <p:cNvSpPr/>
              <p:nvPr/>
            </p:nvSpPr>
            <p:spPr>
              <a:xfrm>
                <a:off x="2658716" y="3728081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Oval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716" y="3728081"/>
                <a:ext cx="1406388" cy="108245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Oval 56"/>
              <p:cNvSpPr/>
              <p:nvPr/>
            </p:nvSpPr>
            <p:spPr>
              <a:xfrm>
                <a:off x="7518952" y="3439250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7" name="Oval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3439250"/>
                <a:ext cx="755374" cy="700709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Oval 57"/>
              <p:cNvSpPr/>
              <p:nvPr/>
            </p:nvSpPr>
            <p:spPr>
              <a:xfrm>
                <a:off x="7518952" y="4259539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8" name="Oval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4259539"/>
                <a:ext cx="755374" cy="700709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Oval 59"/>
              <p:cNvSpPr/>
              <p:nvPr/>
            </p:nvSpPr>
            <p:spPr>
              <a:xfrm>
                <a:off x="7518952" y="5900118"/>
                <a:ext cx="755374" cy="70070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0" name="Oval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52" y="5900118"/>
                <a:ext cx="755374" cy="700709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Oval 65"/>
              <p:cNvSpPr/>
              <p:nvPr/>
            </p:nvSpPr>
            <p:spPr>
              <a:xfrm>
                <a:off x="2658716" y="5629740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716" y="5629740"/>
                <a:ext cx="1406388" cy="1082458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3137407" y="5035473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407" y="5035473"/>
                <a:ext cx="40427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7694501" y="5325135"/>
                <a:ext cx="4042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501" y="5325135"/>
                <a:ext cx="40427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Oval 69"/>
              <p:cNvSpPr/>
              <p:nvPr/>
            </p:nvSpPr>
            <p:spPr>
              <a:xfrm>
                <a:off x="2658716" y="2472270"/>
                <a:ext cx="1406388" cy="108245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0" name="Oval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716" y="2472270"/>
                <a:ext cx="1406388" cy="1082458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>
            <a:stCxn id="4" idx="2"/>
            <a:endCxn id="30" idx="6"/>
          </p:cNvCxnSpPr>
          <p:nvPr/>
        </p:nvCxnSpPr>
        <p:spPr>
          <a:xfrm flipH="1">
            <a:off x="4065104" y="2969316"/>
            <a:ext cx="3453848" cy="1299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" idx="2"/>
            <a:endCxn id="66" idx="6"/>
          </p:cNvCxnSpPr>
          <p:nvPr/>
        </p:nvCxnSpPr>
        <p:spPr>
          <a:xfrm flipH="1">
            <a:off x="4065104" y="2969316"/>
            <a:ext cx="3453848" cy="3201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/>
              <p:cNvSpPr txBox="1"/>
              <p:nvPr/>
            </p:nvSpPr>
            <p:spPr>
              <a:xfrm>
                <a:off x="246871" y="3090493"/>
                <a:ext cx="2158395" cy="1041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⁡[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⁡[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71" y="3090493"/>
                <a:ext cx="2158395" cy="1041824"/>
              </a:xfrm>
              <a:prstGeom prst="rect">
                <a:avLst/>
              </a:prstGeom>
              <a:blipFill>
                <a:blip r:embed="rId12"/>
                <a:stretch>
                  <a:fillRect r="-282" b="-4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2157595" y="2115447"/>
            <a:ext cx="2408629" cy="328803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630517" y="3013499"/>
                <a:ext cx="5741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</m:oMath>
                  </m:oMathPara>
                </a14:m>
                <a:endParaRPr lang="en-US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0517" y="3013499"/>
                <a:ext cx="574196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stCxn id="70" idx="6"/>
            <a:endCxn id="57" idx="2"/>
          </p:cNvCxnSpPr>
          <p:nvPr/>
        </p:nvCxnSpPr>
        <p:spPr>
          <a:xfrm>
            <a:off x="4065104" y="3013499"/>
            <a:ext cx="3453848" cy="776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30" idx="6"/>
            <a:endCxn id="57" idx="2"/>
          </p:cNvCxnSpPr>
          <p:nvPr/>
        </p:nvCxnSpPr>
        <p:spPr>
          <a:xfrm flipV="1">
            <a:off x="4065104" y="3789605"/>
            <a:ext cx="3453848" cy="47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6" idx="6"/>
            <a:endCxn id="60" idx="2"/>
          </p:cNvCxnSpPr>
          <p:nvPr/>
        </p:nvCxnSpPr>
        <p:spPr>
          <a:xfrm>
            <a:off x="4065104" y="6170969"/>
            <a:ext cx="3453848" cy="7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336723" y="2529705"/>
            <a:ext cx="1119832" cy="1667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43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 of the Identified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91799"/>
                <a:ext cx="10515600" cy="262869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In games: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 dirty="0"/>
                  <a:t> is the set of possible equilibria of a game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/>
                  <a:t> is the set of equilibria for a given realization of the unobserved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/>
                  <a:t>,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⁡[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2400" dirty="0"/>
                  <a:t>: population distribution of action profiles </a:t>
                </a:r>
              </a:p>
              <a:p>
                <a:r>
                  <a:rPr lang="en-US" sz="2400" dirty="0"/>
                  <a:t>Thus: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lit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e>
                    </m:func>
                    <m:r>
                      <a:rPr lang="en-US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⁡[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≠∅]}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Defined as a set of moment inequalities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91799"/>
                <a:ext cx="10515600" cy="2628693"/>
              </a:xfrm>
              <a:blipFill>
                <a:blip r:embed="rId2"/>
                <a:stretch>
                  <a:fillRect l="-928" t="-3248" b="-8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 flipH="1">
            <a:off x="838199" y="1347125"/>
            <a:ext cx="4111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[Beresteanu-Molchanov-Mollinari’09]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838199" y="1838739"/>
                <a:ext cx="10515601" cy="1848678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Theorem [Artsein’83, Beresteanu-Molchanov-Mollinari’07].</a:t>
                </a:r>
                <a:r>
                  <a:rPr lang="en-US" sz="2400" dirty="0">
                    <a:solidFill>
                      <a:schemeClr val="tx1"/>
                    </a:solidFill>
                  </a:rPr>
                  <a:t>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be a random set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be a random variable in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 selection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(i.e.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a.s</a:t>
                </a:r>
                <a:r>
                  <a:rPr lang="en-US" sz="2400" dirty="0">
                    <a:solidFill>
                      <a:schemeClr val="tx1"/>
                    </a:solidFill>
                  </a:rPr>
                  <a:t>.) if and only if:</a:t>
                </a:r>
              </a:p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</m:func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≠∅]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838739"/>
                <a:ext cx="10515601" cy="184867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361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tutorial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Day 1:</a:t>
            </a:r>
          </a:p>
          <a:p>
            <a:pPr lvl="1"/>
            <a:r>
              <a:rPr lang="en-US" dirty="0"/>
              <a:t>Brief Primer on Econometric Theory</a:t>
            </a:r>
          </a:p>
          <a:p>
            <a:pPr lvl="1"/>
            <a:r>
              <a:rPr lang="en-US" dirty="0"/>
              <a:t>Estimation in Static Games of Incomplete Information: two stage estimators</a:t>
            </a:r>
          </a:p>
          <a:p>
            <a:pPr lvl="1"/>
            <a:r>
              <a:rPr lang="en-US" dirty="0"/>
              <a:t>Markovian Dynamic Games of Incomplete Information</a:t>
            </a:r>
          </a:p>
          <a:p>
            <a:r>
              <a:rPr lang="en-US" dirty="0"/>
              <a:t>Day 2:</a:t>
            </a:r>
          </a:p>
          <a:p>
            <a:pPr lvl="1"/>
            <a:r>
              <a:rPr lang="en-US" dirty="0"/>
              <a:t>Discrete Static Games of Complete Information: multiplicity of equilibria and set inference</a:t>
            </a:r>
          </a:p>
          <a:p>
            <a:r>
              <a:rPr lang="en-US" dirty="0"/>
              <a:t>Day 3:</a:t>
            </a:r>
          </a:p>
          <a:p>
            <a:pPr lvl="1"/>
            <a:r>
              <a:rPr lang="en-US" dirty="0"/>
              <a:t>Auction games: Identification and estimation in first price auctions with independent private values</a:t>
            </a:r>
          </a:p>
          <a:p>
            <a:pPr lvl="1"/>
            <a:r>
              <a:rPr lang="en-US" dirty="0"/>
              <a:t>Algorithmic game theory and econometrics</a:t>
            </a:r>
          </a:p>
          <a:p>
            <a:pPr lvl="2"/>
            <a:r>
              <a:rPr lang="en-US" dirty="0"/>
              <a:t>Mechanism design for data science</a:t>
            </a:r>
          </a:p>
          <a:p>
            <a:pPr lvl="2"/>
            <a:r>
              <a:rPr lang="en-US" dirty="0"/>
              <a:t>Econometrics for learning agents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2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 of the Identified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91799"/>
                <a:ext cx="10515600" cy="2628693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For the example latter is equivalent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2400" dirty="0"/>
                  <a:t> of [Cilliberto-Tamer’09]</a:t>
                </a:r>
              </a:p>
              <a:p>
                <a:r>
                  <a:rPr lang="en-US" sz="2400" dirty="0"/>
                  <a:t>For more general settings it is strictly smaller and sharp</a:t>
                </a:r>
              </a:p>
              <a:p>
                <a:r>
                  <a:rPr lang="en-US" sz="2400" dirty="0"/>
                  <a:t>Can perform estimation based on moment inequalities similar to [CT’09]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Θ</m:t>
                              </m:r>
                            </m:e>
                          </m:acc>
                        </m:e>
                        <m:sub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acc>
                            <m:accPr>
                              <m:chr m:val="̂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</m:acc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≤</m:t>
                          </m:r>
                          <m:func>
                            <m:funcPr>
                              <m:ctrl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∩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𝜈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91799"/>
                <a:ext cx="10515600" cy="2628693"/>
              </a:xfrm>
              <a:blipFill>
                <a:blip r:embed="rId2"/>
                <a:stretch>
                  <a:fillRect l="-812" t="-32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 flipH="1">
            <a:off x="838199" y="1347125"/>
            <a:ext cx="4111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[Beresteanu-Molchanov-Mollinari’09]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838199" y="1838739"/>
                <a:ext cx="10515601" cy="1848678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Theorem [Artsein’83, Beresteanu-Molchanov-Mollinari’07].</a:t>
                </a:r>
                <a:r>
                  <a:rPr lang="en-US" sz="2400" dirty="0">
                    <a:solidFill>
                      <a:schemeClr val="tx1"/>
                    </a:solidFill>
                  </a:rPr>
                  <a:t>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be a random set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and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be a random variable in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.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a selection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(i.e.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a.s</a:t>
                </a:r>
                <a:r>
                  <a:rPr lang="en-US" sz="2400" dirty="0">
                    <a:solidFill>
                      <a:schemeClr val="tx1"/>
                    </a:solidFill>
                  </a:rPr>
                  <a:t>.) if and only if:</a:t>
                </a:r>
              </a:p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func>
                        <m:func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</m:func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sz="24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⁡[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≠∅]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838739"/>
                <a:ext cx="10515601" cy="1848678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98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take-</a:t>
            </a:r>
            <a:r>
              <a:rPr lang="en-US" dirty="0" err="1"/>
              <a:t>aways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Games of complete information are typically partially identified</a:t>
            </a:r>
          </a:p>
          <a:p>
            <a:r>
              <a:rPr lang="en-US" dirty="0"/>
              <a:t>Multiplicity of equilibrium is the main issue</a:t>
            </a:r>
          </a:p>
          <a:p>
            <a:r>
              <a:rPr lang="en-US" dirty="0"/>
              <a:t>Leads to set-estimation strategies and machinery [</a:t>
            </a:r>
            <a:r>
              <a:rPr lang="en-US" dirty="0" err="1"/>
              <a:t>Chernozhukov</a:t>
            </a:r>
            <a:r>
              <a:rPr lang="en-US" dirty="0"/>
              <a:t> et al’09]</a:t>
            </a:r>
          </a:p>
          <a:p>
            <a:r>
              <a:rPr lang="en-US" dirty="0"/>
              <a:t>Very interesting random set theory for estimating the sharp identifying 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960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34201"/>
              </a:xfrm>
            </p:spPr>
            <p:txBody>
              <a:bodyPr numCol="2" spcCol="365760"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1600" b="1" dirty="0"/>
                  <a:t>Primer on Econometric Theory</a:t>
                </a:r>
              </a:p>
              <a:p>
                <a:r>
                  <a:rPr lang="en-US" sz="1600" dirty="0"/>
                  <a:t>Newey-McFadden, 1994: </a:t>
                </a:r>
                <a:r>
                  <a:rPr lang="en-US" sz="1600" i="1" dirty="0"/>
                  <a:t>Large sample estimation and hypothesis testing</a:t>
                </a:r>
                <a:r>
                  <a:rPr lang="en-US" sz="1600" dirty="0"/>
                  <a:t>, Chapter 36, Handbook of Econometrics</a:t>
                </a:r>
              </a:p>
              <a:p>
                <a:r>
                  <a:rPr lang="en-US" sz="1600" dirty="0" err="1"/>
                  <a:t>Amemiya</a:t>
                </a:r>
                <a:r>
                  <a:rPr lang="en-US" sz="1600" dirty="0"/>
                  <a:t>, 1985: </a:t>
                </a:r>
                <a:r>
                  <a:rPr lang="en-US" sz="1600" i="1" dirty="0"/>
                  <a:t>Advanced Econometrics</a:t>
                </a:r>
                <a:r>
                  <a:rPr lang="en-US" sz="1600" dirty="0"/>
                  <a:t>, Harvard University Press</a:t>
                </a:r>
              </a:p>
              <a:p>
                <a:r>
                  <a:rPr lang="en-US" sz="1600" dirty="0"/>
                  <a:t>Hong, 2012: Stanford University, Dept. of Economics, course ECO276, </a:t>
                </a:r>
                <a:r>
                  <a:rPr lang="en-US" sz="1600" i="1" dirty="0"/>
                  <a:t>Limited Dependent Variables</a:t>
                </a:r>
              </a:p>
              <a:p>
                <a:pPr marL="0" indent="0">
                  <a:buNone/>
                </a:pPr>
                <a:r>
                  <a:rPr lang="en-US" sz="1600" b="1" dirty="0"/>
                  <a:t>Surveys on Econometric Theory for Games</a:t>
                </a:r>
              </a:p>
              <a:p>
                <a:r>
                  <a:rPr lang="en-US" sz="1600" dirty="0" err="1"/>
                  <a:t>Ackerberg</a:t>
                </a:r>
                <a:r>
                  <a:rPr lang="en-US" sz="1600" dirty="0"/>
                  <a:t>-</a:t>
                </a:r>
                <a:r>
                  <a:rPr lang="en-US" sz="1600" dirty="0" err="1"/>
                  <a:t>Benkard</a:t>
                </a:r>
                <a:r>
                  <a:rPr lang="en-US" sz="1600" dirty="0"/>
                  <a:t>-Berry-</a:t>
                </a:r>
                <a:r>
                  <a:rPr lang="en-US" sz="1600" dirty="0" err="1"/>
                  <a:t>Pakes</a:t>
                </a:r>
                <a:r>
                  <a:rPr lang="en-US" sz="1600" dirty="0"/>
                  <a:t> , 2006: </a:t>
                </a:r>
                <a:r>
                  <a:rPr lang="en-US" sz="1600" i="1" dirty="0"/>
                  <a:t>Econometric tools for analyzing market outcomes</a:t>
                </a:r>
                <a:r>
                  <a:rPr lang="en-US" sz="1600" dirty="0"/>
                  <a:t>, Handbook of Econometrics</a:t>
                </a:r>
              </a:p>
              <a:p>
                <a:r>
                  <a:rPr lang="en-US" sz="1600" dirty="0" err="1"/>
                  <a:t>Bajari</a:t>
                </a:r>
                <a:r>
                  <a:rPr lang="en-US" sz="1600" dirty="0"/>
                  <a:t>-Hong-Nekipelov, 2010: </a:t>
                </a:r>
                <a:r>
                  <a:rPr lang="en-US" sz="1600" i="1" dirty="0"/>
                  <a:t>Game theory and econometrics: a survey of some recent research</a:t>
                </a:r>
                <a:r>
                  <a:rPr lang="en-US" sz="1600" dirty="0"/>
                  <a:t>, NBER 2010</a:t>
                </a:r>
              </a:p>
              <a:p>
                <a:r>
                  <a:rPr lang="en-US" sz="1600" dirty="0"/>
                  <a:t>Berry-Tamer, 2006: </a:t>
                </a:r>
                <a:r>
                  <a:rPr lang="en-US" sz="1600" i="1" dirty="0"/>
                  <a:t>Identification in models of oligopoly entry</a:t>
                </a:r>
                <a:r>
                  <a:rPr lang="en-US" sz="1600" dirty="0"/>
                  <a:t>, Advances in Economics and Econometrics</a:t>
                </a:r>
              </a:p>
              <a:p>
                <a:pPr marL="0" indent="0">
                  <a:buNone/>
                </a:pPr>
                <a:r>
                  <a:rPr lang="en-US" sz="1600" b="1" dirty="0"/>
                  <a:t>Dynamic Games of Incomplete Information</a:t>
                </a:r>
              </a:p>
              <a:p>
                <a:r>
                  <a:rPr lang="en-US" sz="1600" dirty="0" err="1"/>
                  <a:t>Bajari</a:t>
                </a:r>
                <a:r>
                  <a:rPr lang="en-US" sz="1600" dirty="0"/>
                  <a:t>-</a:t>
                </a:r>
                <a:r>
                  <a:rPr lang="en-US" sz="1600" dirty="0" err="1"/>
                  <a:t>Benkard</a:t>
                </a:r>
                <a:r>
                  <a:rPr lang="en-US" sz="1600" dirty="0"/>
                  <a:t>-Levin, 2007: </a:t>
                </a:r>
                <a:r>
                  <a:rPr lang="en-US" sz="1600" i="1" dirty="0"/>
                  <a:t>Estimating dynamic models of imperfect competition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Econometrica</a:t>
                </a:r>
                <a:endParaRPr lang="en-US" sz="1600" dirty="0"/>
              </a:p>
              <a:p>
                <a:r>
                  <a:rPr lang="en-US" sz="1600" dirty="0" err="1"/>
                  <a:t>Aguirregabiria</a:t>
                </a:r>
                <a:r>
                  <a:rPr lang="en-US" sz="1600" dirty="0"/>
                  <a:t>-Mira, 2007: </a:t>
                </a:r>
                <a:r>
                  <a:rPr lang="en-US" sz="1600" i="1" dirty="0"/>
                  <a:t>Sequential estimation of dynamic discrete games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Econometrica</a:t>
                </a:r>
                <a:endParaRPr lang="en-US" sz="1600" dirty="0"/>
              </a:p>
              <a:p>
                <a:r>
                  <a:rPr lang="en-US" sz="1600" dirty="0" err="1"/>
                  <a:t>Pakes</a:t>
                </a:r>
                <a:r>
                  <a:rPr lang="en-US" sz="1600" dirty="0"/>
                  <a:t>-</a:t>
                </a:r>
                <a:r>
                  <a:rPr lang="en-US" sz="1600" dirty="0" err="1"/>
                  <a:t>Ostrovsky</a:t>
                </a:r>
                <a:r>
                  <a:rPr lang="en-US" sz="1600" dirty="0"/>
                  <a:t>-Berry, 2007: </a:t>
                </a:r>
                <a:r>
                  <a:rPr lang="en-US" sz="1600" i="1" dirty="0"/>
                  <a:t>Simple estimators for the parameters of discrete dynamic games (with entry/exit examples)</a:t>
                </a:r>
                <a:r>
                  <a:rPr lang="en-US" sz="1600" dirty="0"/>
                  <a:t>, RAND Journal of Economics</a:t>
                </a:r>
              </a:p>
              <a:p>
                <a:r>
                  <a:rPr lang="en-US" sz="1600" dirty="0" err="1"/>
                  <a:t>Pesendorfer</a:t>
                </a:r>
                <a:r>
                  <a:rPr lang="en-US" sz="1600" dirty="0"/>
                  <a:t>-Schmidt-</a:t>
                </a:r>
                <a:r>
                  <a:rPr lang="en-US" sz="1600" dirty="0" err="1"/>
                  <a:t>Dengler</a:t>
                </a:r>
                <a:r>
                  <a:rPr lang="en-US" sz="1600" dirty="0"/>
                  <a:t>, 2003: </a:t>
                </a:r>
                <a:r>
                  <a:rPr lang="en-US" sz="1600" i="1" dirty="0"/>
                  <a:t>Identification and estimation of dynamic games</a:t>
                </a:r>
              </a:p>
              <a:p>
                <a:r>
                  <a:rPr lang="en-US" sz="1600" dirty="0" err="1"/>
                  <a:t>Bajari</a:t>
                </a:r>
                <a:r>
                  <a:rPr lang="en-US" sz="1600" dirty="0"/>
                  <a:t>-</a:t>
                </a:r>
                <a:r>
                  <a:rPr lang="en-US" sz="1600" dirty="0" err="1"/>
                  <a:t>Chernozhukov</a:t>
                </a:r>
                <a:r>
                  <a:rPr lang="en-US" sz="1600" dirty="0"/>
                  <a:t>-Hong-Nekipelov, 2009: </a:t>
                </a:r>
                <a:r>
                  <a:rPr lang="en-US" sz="1600" i="1" dirty="0"/>
                  <a:t>Non-parametric and semi-parametric analysis of a dynamic game model</a:t>
                </a:r>
              </a:p>
              <a:p>
                <a:r>
                  <a:rPr lang="en-US" sz="1600" dirty="0" err="1"/>
                  <a:t>Hotz</a:t>
                </a:r>
                <a:r>
                  <a:rPr lang="en-US" sz="1600" dirty="0"/>
                  <a:t>-Miller, 1993: </a:t>
                </a:r>
                <a:r>
                  <a:rPr lang="en-US" sz="1600" i="1" dirty="0"/>
                  <a:t>Conditional choice probabilities and the estimation of dynamic models, </a:t>
                </a:r>
                <a:r>
                  <a:rPr lang="en-US" sz="1600" dirty="0"/>
                  <a:t>Review of Economic Studies</a:t>
                </a:r>
              </a:p>
              <a:p>
                <a:pPr marL="0" indent="0">
                  <a:buNone/>
                </a:pPr>
                <a:r>
                  <a:rPr lang="en-US" sz="1600" b="1" dirty="0"/>
                  <a:t>Static Games of Incomplete Information</a:t>
                </a:r>
              </a:p>
              <a:p>
                <a:r>
                  <a:rPr lang="en-US" sz="1600" dirty="0" err="1"/>
                  <a:t>Bajari</a:t>
                </a:r>
                <a:r>
                  <a:rPr lang="en-US" sz="1600" dirty="0"/>
                  <a:t>-Hong-</a:t>
                </a:r>
                <a:r>
                  <a:rPr lang="en-US" sz="1600" dirty="0" err="1"/>
                  <a:t>Krainer</a:t>
                </a:r>
                <a:r>
                  <a:rPr lang="en-US" sz="1600" dirty="0"/>
                  <a:t>-Nekipelov, 2006: </a:t>
                </a:r>
                <a:r>
                  <a:rPr lang="en-US" sz="1600" i="1" dirty="0"/>
                  <a:t>Estimating static models of strategic interactions</a:t>
                </a:r>
                <a:r>
                  <a:rPr lang="en-US" sz="1600" dirty="0"/>
                  <a:t>, Journal of Business and Economic Statistics</a:t>
                </a:r>
              </a:p>
              <a:p>
                <a:pPr marL="0" indent="0">
                  <a:buNone/>
                </a:pPr>
                <a:r>
                  <a:rPr lang="en-US" sz="1600" b="1" dirty="0"/>
                  <a:t>Semi-Parametric two-stage estimation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rad>
                  </m:oMath>
                </a14:m>
                <a:r>
                  <a:rPr lang="en-US" sz="1600" b="1" dirty="0"/>
                  <a:t>-consistency</a:t>
                </a:r>
              </a:p>
              <a:p>
                <a:r>
                  <a:rPr lang="en-US" sz="1600" dirty="0"/>
                  <a:t>Hong, 2012: ECO276, </a:t>
                </a:r>
                <a:r>
                  <a:rPr lang="en-US" sz="1600" i="1" dirty="0"/>
                  <a:t>Lecture 5: Basic asymptotic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1600" i="1" dirty="0"/>
                  <a:t> Consistent semiparametric estimation</a:t>
                </a:r>
                <a:endParaRPr lang="en-US" sz="1600" dirty="0"/>
              </a:p>
              <a:p>
                <a:r>
                  <a:rPr lang="en-US" sz="1600" dirty="0"/>
                  <a:t>Robinson, 1988: </a:t>
                </a:r>
                <a:r>
                  <a:rPr lang="en-US" sz="1600" i="1" dirty="0"/>
                  <a:t>Root-n-consistent semiparametric regression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Econometrica</a:t>
                </a:r>
                <a:endParaRPr lang="en-US" sz="1600" dirty="0"/>
              </a:p>
              <a:p>
                <a:r>
                  <a:rPr lang="en-US" sz="1600" dirty="0"/>
                  <a:t>Newey, 1990: </a:t>
                </a:r>
                <a:r>
                  <a:rPr lang="en-US" sz="1600" i="1" dirty="0"/>
                  <a:t>Semiparametric efficiency bounds</a:t>
                </a:r>
                <a:r>
                  <a:rPr lang="en-US" sz="1600" dirty="0"/>
                  <a:t>, Journal of Applied Econometrics</a:t>
                </a:r>
              </a:p>
              <a:p>
                <a:r>
                  <a:rPr lang="en-US" sz="1600" dirty="0"/>
                  <a:t>Newey, 1994: </a:t>
                </a:r>
                <a:r>
                  <a:rPr lang="en-US" sz="1600" i="1" dirty="0"/>
                  <a:t>The asymptotic variance of semiparametric estimators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Econometrica</a:t>
                </a:r>
                <a:endParaRPr lang="en-US" sz="1600" dirty="0"/>
              </a:p>
              <a:p>
                <a:r>
                  <a:rPr lang="en-US" sz="1600" dirty="0"/>
                  <a:t>Ai-Chen, 2003: </a:t>
                </a:r>
                <a:r>
                  <a:rPr lang="en-US" sz="1600" i="1" dirty="0"/>
                  <a:t>Efficient estimation of models with conditional moment restrictions containing unknown functions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Econometrica</a:t>
                </a:r>
                <a:endParaRPr lang="en-US" sz="1600" dirty="0"/>
              </a:p>
              <a:p>
                <a:r>
                  <a:rPr lang="en-US" sz="1600" dirty="0"/>
                  <a:t>Chen, 2008: </a:t>
                </a:r>
                <a:r>
                  <a:rPr lang="en-US" sz="1600" i="1" dirty="0"/>
                  <a:t>Large sample sieve estimation of semi-nonparametric models</a:t>
                </a:r>
                <a:r>
                  <a:rPr lang="en-US" sz="1600" dirty="0"/>
                  <a:t> Chapter 76, Handbook of Econometrics</a:t>
                </a:r>
              </a:p>
              <a:p>
                <a:r>
                  <a:rPr lang="en-US" sz="1600" dirty="0" err="1"/>
                  <a:t>Chernozhukov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Chetverikov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Demirer</a:t>
                </a:r>
                <a:r>
                  <a:rPr lang="en-US" sz="1600" dirty="0"/>
                  <a:t>, </a:t>
                </a:r>
                <a:r>
                  <a:rPr lang="en-US" sz="1600" dirty="0" err="1"/>
                  <a:t>Duflo</a:t>
                </a:r>
                <a:r>
                  <a:rPr lang="en-US" sz="1600" dirty="0"/>
                  <a:t>, Hansen, Newey 2016: </a:t>
                </a:r>
                <a:r>
                  <a:rPr lang="en-US" sz="1600" i="1" dirty="0"/>
                  <a:t>Double Machine Learning for Treatment and Causal Parameters </a:t>
                </a: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34201"/>
              </a:xfrm>
              <a:blipFill>
                <a:blip r:embed="rId2"/>
                <a:stretch>
                  <a:fillRect l="-58" t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68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Complete Information Games</a:t>
            </a:r>
          </a:p>
          <a:p>
            <a:r>
              <a:rPr lang="en-US" sz="1600" dirty="0" err="1"/>
              <a:t>Bresnahan</a:t>
            </a:r>
            <a:r>
              <a:rPr lang="en-US" sz="1600" dirty="0"/>
              <a:t>-Reiss, 1990: </a:t>
            </a:r>
            <a:r>
              <a:rPr lang="en-US" sz="1600" i="1" dirty="0"/>
              <a:t>Entry in monopoly markets</a:t>
            </a:r>
            <a:r>
              <a:rPr lang="en-US" sz="1600" dirty="0"/>
              <a:t>, Review of Economic Studies</a:t>
            </a:r>
          </a:p>
          <a:p>
            <a:r>
              <a:rPr lang="en-US" sz="1600" dirty="0" err="1"/>
              <a:t>Bresnahan</a:t>
            </a:r>
            <a:r>
              <a:rPr lang="en-US" sz="1600" dirty="0"/>
              <a:t>-Reiss, 1991: </a:t>
            </a:r>
            <a:r>
              <a:rPr lang="en-US" sz="1600" i="1" dirty="0"/>
              <a:t>Empirical models of discrete games</a:t>
            </a:r>
            <a:r>
              <a:rPr lang="en-US" sz="1600" dirty="0"/>
              <a:t>, Journal of Econometrics</a:t>
            </a:r>
          </a:p>
          <a:p>
            <a:r>
              <a:rPr lang="en-US" sz="1600" dirty="0"/>
              <a:t>Berry, 1992: </a:t>
            </a:r>
            <a:r>
              <a:rPr lang="en-US" sz="1600" i="1" dirty="0"/>
              <a:t>Estimation of a model of entry in the airline industry</a:t>
            </a:r>
            <a:r>
              <a:rPr lang="en-US" sz="1600" dirty="0"/>
              <a:t>, </a:t>
            </a:r>
            <a:r>
              <a:rPr lang="en-US" sz="1600" dirty="0" err="1"/>
              <a:t>Econometrica</a:t>
            </a:r>
            <a:endParaRPr lang="en-US" sz="1600" dirty="0"/>
          </a:p>
          <a:p>
            <a:r>
              <a:rPr lang="en-US" sz="1600" dirty="0"/>
              <a:t>Tamer, 2003: </a:t>
            </a:r>
            <a:r>
              <a:rPr lang="en-US" sz="1600" i="1" dirty="0"/>
              <a:t>Incomplete simultaneous discrete response model with multiple equilibria</a:t>
            </a:r>
            <a:r>
              <a:rPr lang="en-US" sz="1600" dirty="0"/>
              <a:t>, Review of Economic Studies</a:t>
            </a:r>
          </a:p>
          <a:p>
            <a:r>
              <a:rPr lang="en-US" sz="1600" dirty="0" err="1"/>
              <a:t>Ciliberto</a:t>
            </a:r>
            <a:r>
              <a:rPr lang="en-US" sz="1600" dirty="0"/>
              <a:t>-Tamer, 2009: </a:t>
            </a:r>
            <a:r>
              <a:rPr lang="en-US" sz="1600" i="1" dirty="0"/>
              <a:t>Market Structure and Multiple Equilibria in Airline Markets</a:t>
            </a:r>
            <a:r>
              <a:rPr lang="en-US" sz="1600" dirty="0"/>
              <a:t>, </a:t>
            </a:r>
            <a:r>
              <a:rPr lang="en-US" sz="1600" dirty="0" err="1"/>
              <a:t>Econometrica</a:t>
            </a:r>
            <a:endParaRPr lang="en-US" sz="1600" dirty="0"/>
          </a:p>
          <a:p>
            <a:r>
              <a:rPr lang="en-US" sz="1600" dirty="0" err="1"/>
              <a:t>Beresteanu</a:t>
            </a:r>
            <a:r>
              <a:rPr lang="en-US" sz="1600" dirty="0"/>
              <a:t>-</a:t>
            </a:r>
            <a:r>
              <a:rPr lang="en-US" sz="1600" dirty="0" err="1"/>
              <a:t>Molchanov</a:t>
            </a:r>
            <a:r>
              <a:rPr lang="en-US" sz="1600" dirty="0"/>
              <a:t>-Molinari, 2011: </a:t>
            </a:r>
            <a:r>
              <a:rPr lang="en-US" sz="1600" i="1" dirty="0"/>
              <a:t>Sharp identification regions in models with convex moment predictions</a:t>
            </a:r>
            <a:r>
              <a:rPr lang="en-US" sz="1600" dirty="0"/>
              <a:t>, </a:t>
            </a:r>
            <a:r>
              <a:rPr lang="en-US" sz="1600" dirty="0" err="1"/>
              <a:t>Econometrica</a:t>
            </a:r>
            <a:endParaRPr lang="en-US" sz="1600" dirty="0"/>
          </a:p>
          <a:p>
            <a:r>
              <a:rPr lang="en-US" sz="1600" dirty="0" err="1"/>
              <a:t>Chernozhukov</a:t>
            </a:r>
            <a:r>
              <a:rPr lang="en-US" sz="1600" dirty="0"/>
              <a:t>-Hong-Tamer, 2007: </a:t>
            </a:r>
            <a:r>
              <a:rPr lang="en-US" sz="1600" i="1" dirty="0"/>
              <a:t>Estimation and confidence regions for  parameter sets in econometrics models</a:t>
            </a:r>
            <a:r>
              <a:rPr lang="en-US" sz="1600" dirty="0"/>
              <a:t>, </a:t>
            </a:r>
            <a:r>
              <a:rPr lang="en-US" sz="1600" dirty="0" err="1"/>
              <a:t>Econometrica</a:t>
            </a:r>
            <a:endParaRPr lang="en-US" sz="1600" dirty="0"/>
          </a:p>
          <a:p>
            <a:r>
              <a:rPr lang="en-US" sz="1600" dirty="0" err="1"/>
              <a:t>Bajari</a:t>
            </a:r>
            <a:r>
              <a:rPr lang="en-US" sz="1600" dirty="0"/>
              <a:t>-Hong-Ryan, 2010: </a:t>
            </a:r>
            <a:r>
              <a:rPr lang="en-US" sz="1600" i="1" dirty="0"/>
              <a:t>Identification and estimation of a discrete game  of complete information</a:t>
            </a:r>
            <a:r>
              <a:rPr lang="en-US" sz="1600" dirty="0"/>
              <a:t>, </a:t>
            </a:r>
            <a:r>
              <a:rPr lang="en-US" sz="1600" dirty="0" err="1"/>
              <a:t>Econometrica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964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General Dynamic Games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</a:rPr>
              <a:t>[Bajari-Benkard-Levin’07], [Pakes-Ostrovsky-Berry’07], [Aguirregabiria-Mira’07], [Ackerberg-Benkard-Berry-Pakes’07], [Bajari-Hong-Chernozhukov-Nekipelov’09]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Steady-State Markovian Dynamic Games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79040" y="4560352"/>
                <a:ext cx="11355742" cy="2554307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Steady state policy: time-independent mapping from states, shocks to actions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d>
                                    <m:d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𝜖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𝑖𝑡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/>
                  <a:t>Markov-Perfect-Equilibrium: player chooses action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if: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9040" y="4560352"/>
                <a:ext cx="11355742" cy="2554307"/>
              </a:xfrm>
              <a:blipFill>
                <a:blip r:embed="rId2"/>
                <a:stretch>
                  <a:fillRect l="-752" t="-10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val 1"/>
              <p:cNvSpPr/>
              <p:nvPr/>
            </p:nvSpPr>
            <p:spPr>
              <a:xfrm>
                <a:off x="5166068" y="1690688"/>
                <a:ext cx="512530" cy="51253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𝑠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Oval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068" y="1690688"/>
                <a:ext cx="512530" cy="51253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val 7"/>
              <p:cNvSpPr/>
              <p:nvPr/>
            </p:nvSpPr>
            <p:spPr>
              <a:xfrm>
                <a:off x="6604161" y="1690688"/>
                <a:ext cx="512530" cy="51253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𝑠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Oval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161" y="1690688"/>
                <a:ext cx="512530" cy="512530"/>
              </a:xfrm>
              <a:prstGeom prst="ellipse">
                <a:avLst/>
              </a:prstGeom>
              <a:blipFill>
                <a:blip r:embed="rId4"/>
                <a:stretch>
                  <a:fillRect l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cxnSpLocks/>
            <a:endCxn id="8" idx="2"/>
          </p:cNvCxnSpPr>
          <p:nvPr/>
        </p:nvCxnSpPr>
        <p:spPr>
          <a:xfrm>
            <a:off x="5527169" y="1946953"/>
            <a:ext cx="10769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  <a:stCxn id="8" idx="6"/>
          </p:cNvCxnSpPr>
          <p:nvPr/>
        </p:nvCxnSpPr>
        <p:spPr>
          <a:xfrm>
            <a:off x="7116691" y="1946953"/>
            <a:ext cx="9255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val 22"/>
              <p:cNvSpPr/>
              <p:nvPr/>
            </p:nvSpPr>
            <p:spPr>
              <a:xfrm>
                <a:off x="5768631" y="2662222"/>
                <a:ext cx="336442" cy="336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  <m:sub>
                          <m:r>
                            <a:rPr kumimoji="0" lang="en-US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kumimoji="0" lang="en-US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t</m:t>
                          </m:r>
                        </m:sup>
                      </m:sSubSup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Oval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631" y="2662222"/>
                <a:ext cx="336442" cy="336969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70490" y="2646040"/>
                <a:ext cx="518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𝜖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490" y="2646040"/>
                <a:ext cx="51879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70490" y="3181345"/>
                <a:ext cx="535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𝜖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𝑛𝑡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490" y="3181345"/>
                <a:ext cx="53533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val 53"/>
              <p:cNvSpPr/>
              <p:nvPr/>
            </p:nvSpPr>
            <p:spPr>
              <a:xfrm>
                <a:off x="5768631" y="3207884"/>
                <a:ext cx="336442" cy="33696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kumimoji="0" lang="en-US" sz="1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en-US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n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kumimoji="0" lang="en-US" sz="1400" b="0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t</m:t>
                          </m:r>
                        </m:sup>
                      </m:sSubSup>
                    </m:oMath>
                  </m:oMathPara>
                </a14:m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Oval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631" y="3207884"/>
                <a:ext cx="336442" cy="336969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Freeform: Shape 60"/>
          <p:cNvSpPr/>
          <p:nvPr/>
        </p:nvSpPr>
        <p:spPr>
          <a:xfrm>
            <a:off x="5428157" y="2207373"/>
            <a:ext cx="308683" cy="634838"/>
          </a:xfrm>
          <a:custGeom>
            <a:avLst/>
            <a:gdLst>
              <a:gd name="connsiteX0" fmla="*/ 0 w 308683"/>
              <a:gd name="connsiteY0" fmla="*/ 0 h 634838"/>
              <a:gd name="connsiteX1" fmla="*/ 58242 w 308683"/>
              <a:gd name="connsiteY1" fmla="*/ 460112 h 634838"/>
              <a:gd name="connsiteX2" fmla="*/ 308683 w 308683"/>
              <a:gd name="connsiteY2" fmla="*/ 634838 h 634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683" h="634838">
                <a:moveTo>
                  <a:pt x="0" y="0"/>
                </a:moveTo>
                <a:cubicBezTo>
                  <a:pt x="3397" y="177153"/>
                  <a:pt x="6795" y="354306"/>
                  <a:pt x="58242" y="460112"/>
                </a:cubicBezTo>
                <a:cubicBezTo>
                  <a:pt x="109689" y="565918"/>
                  <a:pt x="209186" y="600378"/>
                  <a:pt x="308683" y="634838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2" name="Freeform: Shape 61"/>
          <p:cNvSpPr/>
          <p:nvPr/>
        </p:nvSpPr>
        <p:spPr>
          <a:xfrm>
            <a:off x="5354581" y="2201549"/>
            <a:ext cx="393908" cy="1176489"/>
          </a:xfrm>
          <a:custGeom>
            <a:avLst/>
            <a:gdLst>
              <a:gd name="connsiteX0" fmla="*/ 56104 w 393908"/>
              <a:gd name="connsiteY0" fmla="*/ 0 h 1176489"/>
              <a:gd name="connsiteX1" fmla="*/ 26983 w 393908"/>
              <a:gd name="connsiteY1" fmla="*/ 960994 h 1176489"/>
              <a:gd name="connsiteX2" fmla="*/ 393908 w 393908"/>
              <a:gd name="connsiteY2" fmla="*/ 1176489 h 1176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908" h="1176489">
                <a:moveTo>
                  <a:pt x="56104" y="0"/>
                </a:moveTo>
                <a:cubicBezTo>
                  <a:pt x="13393" y="382456"/>
                  <a:pt x="-29318" y="764913"/>
                  <a:pt x="26983" y="960994"/>
                </a:cubicBezTo>
                <a:cubicBezTo>
                  <a:pt x="83284" y="1157076"/>
                  <a:pt x="238596" y="1166782"/>
                  <a:pt x="393908" y="1176489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67" name="Straight Arrow Connector 66"/>
          <p:cNvCxnSpPr>
            <a:cxnSpLocks/>
            <a:stCxn id="26" idx="3"/>
            <a:endCxn id="61" idx="2"/>
          </p:cNvCxnSpPr>
          <p:nvPr/>
        </p:nvCxnSpPr>
        <p:spPr>
          <a:xfrm>
            <a:off x="5089286" y="2830706"/>
            <a:ext cx="647554" cy="115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cxnSpLocks/>
            <a:stCxn id="27" idx="3"/>
            <a:endCxn id="62" idx="2"/>
          </p:cNvCxnSpPr>
          <p:nvPr/>
        </p:nvCxnSpPr>
        <p:spPr>
          <a:xfrm>
            <a:off x="5105829" y="3366011"/>
            <a:ext cx="642660" cy="120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cxnSpLocks/>
          </p:cNvCxnSpPr>
          <p:nvPr/>
        </p:nvCxnSpPr>
        <p:spPr>
          <a:xfrm>
            <a:off x="4240505" y="1946953"/>
            <a:ext cx="9255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131238" y="172886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…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867837" y="1762287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…</a:t>
            </a:r>
          </a:p>
        </p:txBody>
      </p:sp>
      <p:cxnSp>
        <p:nvCxnSpPr>
          <p:cNvPr id="83" name="Straight Arrow Connector 82"/>
          <p:cNvCxnSpPr>
            <a:cxnSpLocks/>
            <a:stCxn id="93" idx="6"/>
            <a:endCxn id="8" idx="4"/>
          </p:cNvCxnSpPr>
          <p:nvPr/>
        </p:nvCxnSpPr>
        <p:spPr>
          <a:xfrm flipV="1">
            <a:off x="6261018" y="2203218"/>
            <a:ext cx="599408" cy="896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36123" y="3478684"/>
                <a:ext cx="4426395" cy="729561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Each player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 picks an action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Sup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</m:t>
                        </m:r>
                      </m:sub>
                      <m: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sup>
                    </m:sSubSup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𝜎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𝑡</m:t>
                            </m:r>
                          </m:sub>
                        </m:s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</m:t>
                        </m:r>
                        <m:sSub>
                          <m:sSub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𝜖</m:t>
                            </m:r>
                          </m:e>
                          <m:sub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𝑖𝑡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 panose="020B0503020204020204"/>
                    <a:ea typeface="+mn-ea"/>
                    <a:cs typeface="+mn-cs"/>
                  </a:rPr>
                  <a:t> based on current state and on private shock </a:t>
                </a: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23" y="3478684"/>
                <a:ext cx="4426395" cy="729561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TextBox 84"/>
          <p:cNvSpPr txBox="1"/>
          <p:nvPr/>
        </p:nvSpPr>
        <p:spPr>
          <a:xfrm>
            <a:off x="7268116" y="2361339"/>
            <a:ext cx="4787982" cy="71508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State probabilistically transitions to next state, based on prior state and on action profile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860426" y="3377574"/>
                <a:ext cx="36551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𝜋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b>
                          </m:s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𝜖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𝑖𝑡</m:t>
                              </m:r>
                            </m:sub>
                          </m:sSub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𝜖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𝑖𝑡</m:t>
                          </m:r>
                        </m:sub>
                      </m:sSub>
                      <m:d>
                        <m:d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426" y="3377574"/>
                <a:ext cx="365510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Oval 92"/>
          <p:cNvSpPr/>
          <p:nvPr/>
        </p:nvSpPr>
        <p:spPr>
          <a:xfrm>
            <a:off x="5547553" y="2453513"/>
            <a:ext cx="713465" cy="129339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cxnSp>
        <p:nvCxnSpPr>
          <p:cNvPr id="96" name="Straight Arrow Connector 95"/>
          <p:cNvCxnSpPr>
            <a:stCxn id="93" idx="6"/>
          </p:cNvCxnSpPr>
          <p:nvPr/>
        </p:nvCxnSpPr>
        <p:spPr>
          <a:xfrm>
            <a:off x="6261018" y="3100210"/>
            <a:ext cx="698906" cy="493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cxnSpLocks/>
            <a:stCxn id="93" idx="6"/>
          </p:cNvCxnSpPr>
          <p:nvPr/>
        </p:nvCxnSpPr>
        <p:spPr>
          <a:xfrm>
            <a:off x="6261018" y="3100210"/>
            <a:ext cx="698906" cy="1052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860426" y="3967782"/>
                <a:ext cx="38821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𝜋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b>
                          </m:s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𝜖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𝑛𝑡</m:t>
                              </m:r>
                            </m:sub>
                          </m:sSub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𝜋</m:t>
                              </m:r>
                            </m:e>
                          </m:acc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p>
                          </m:sSup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sub>
                          </m:sSub>
                        </m:e>
                      </m:d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𝜖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𝑛𝑡</m:t>
                          </m:r>
                        </m:sub>
                      </m:sSub>
                      <m:d>
                        <m:d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426" y="3967782"/>
                <a:ext cx="3882153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Left Brace 100"/>
          <p:cNvSpPr/>
          <p:nvPr/>
        </p:nvSpPr>
        <p:spPr>
          <a:xfrm rot="16200000">
            <a:off x="8657215" y="4485708"/>
            <a:ext cx="103289" cy="182544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167378" y="5454924"/>
            <a:ext cx="5188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“shockless” discounted expected equilibrium payoff. 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10895101" y="3372024"/>
            <a:ext cx="1128194" cy="132802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Each player receives payoff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40757" y="2392786"/>
            <a:ext cx="4426395" cy="71508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Private shocks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i.i.d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., independent of state and private information to each player</a:t>
            </a:r>
          </a:p>
        </p:txBody>
      </p:sp>
      <p:sp>
        <p:nvSpPr>
          <p:cNvPr id="106" name="Oval 105"/>
          <p:cNvSpPr/>
          <p:nvPr/>
        </p:nvSpPr>
        <p:spPr>
          <a:xfrm>
            <a:off x="52418" y="1989544"/>
            <a:ext cx="492386" cy="50211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1.</a:t>
            </a:r>
          </a:p>
        </p:txBody>
      </p:sp>
      <p:sp>
        <p:nvSpPr>
          <p:cNvPr id="107" name="Oval 106"/>
          <p:cNvSpPr/>
          <p:nvPr/>
        </p:nvSpPr>
        <p:spPr>
          <a:xfrm>
            <a:off x="11650" y="3168119"/>
            <a:ext cx="492386" cy="50211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2.</a:t>
            </a:r>
          </a:p>
        </p:txBody>
      </p:sp>
      <p:sp>
        <p:nvSpPr>
          <p:cNvPr id="108" name="Oval 107"/>
          <p:cNvSpPr/>
          <p:nvPr/>
        </p:nvSpPr>
        <p:spPr>
          <a:xfrm>
            <a:off x="6993411" y="2073266"/>
            <a:ext cx="492386" cy="50211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4.</a:t>
            </a:r>
          </a:p>
        </p:txBody>
      </p:sp>
      <p:sp>
        <p:nvSpPr>
          <p:cNvPr id="109" name="Oval 108"/>
          <p:cNvSpPr/>
          <p:nvPr/>
        </p:nvSpPr>
        <p:spPr>
          <a:xfrm>
            <a:off x="10673904" y="3202808"/>
            <a:ext cx="492386" cy="502116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44573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6" grpId="0"/>
      <p:bldP spid="27" grpId="0"/>
      <p:bldP spid="54" grpId="0" animBg="1"/>
      <p:bldP spid="61" grpId="0" animBg="1"/>
      <p:bldP spid="62" grpId="0" animBg="1"/>
      <p:bldP spid="75" grpId="0"/>
      <p:bldP spid="84" grpId="0" animBg="1"/>
      <p:bldP spid="85" grpId="0" animBg="1"/>
      <p:bldP spid="90" grpId="0"/>
      <p:bldP spid="93" grpId="0" animBg="1"/>
      <p:bldP spid="100" grpId="0"/>
      <p:bldP spid="101" grpId="0" animBg="1"/>
      <p:bldP spid="102" grpId="0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Games: First Stage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dirty="0"/>
                  <a:t>: probability of playing action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conditional on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are extreme value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then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Non-parametrically estimate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Invert and get 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</m:e>
                    </m:func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have a non-parametric first-stage estimate of the policy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func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Combine with non-parametric estimate of state transition probabilities</a:t>
                </a:r>
              </a:p>
              <a:p>
                <a:r>
                  <a:rPr lang="en-US" dirty="0"/>
                  <a:t>Compute a non-parametric estimate of discounted payoff for each policy, state, parameter tuple: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by forward simulation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 r="-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38200" y="1276201"/>
            <a:ext cx="9387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[Bajari-Benkard-Levin’07]</a:t>
            </a:r>
          </a:p>
        </p:txBody>
      </p:sp>
    </p:spTree>
    <p:extLst>
      <p:ext uri="{BB962C8B-B14F-4D97-AF65-F5344CB8AC3E}">
        <p14:creationId xmlns:p14="http://schemas.microsoft.com/office/powerpoint/2010/main" val="398411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Games: First Stage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payoff is linear in parameters: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Suffices to do only simulation for each (policy, state) pair and not for each parameter, to get first stage estimates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38200" y="1276201"/>
            <a:ext cx="9387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[Bajari-Benkard-Levin’07]</a:t>
            </a:r>
          </a:p>
        </p:txBody>
      </p:sp>
    </p:spTree>
    <p:extLst>
      <p:ext uri="{BB962C8B-B14F-4D97-AF65-F5344CB8AC3E}">
        <p14:creationId xmlns:p14="http://schemas.microsoft.com/office/powerpoint/2010/main" val="401898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Games: Second Stage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We know by equilibrium: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Can use an extremum estimator: </a:t>
                </a:r>
              </a:p>
              <a:p>
                <a:pPr lvl="1"/>
                <a:r>
                  <a:rPr lang="en-US" dirty="0"/>
                  <a:t>Definite a probability distribution over (player, state, deviation) triplets</a:t>
                </a:r>
              </a:p>
              <a:p>
                <a:pPr lvl="1"/>
                <a:r>
                  <a:rPr lang="en-US" dirty="0"/>
                  <a:t>Compute expected gain from [deviation]</a:t>
                </a:r>
                <a:r>
                  <a:rPr lang="en-US" baseline="-25000" dirty="0"/>
                  <a:t>-</a:t>
                </a:r>
                <a:r>
                  <a:rPr lang="en-US" dirty="0"/>
                  <a:t> under the latter distribution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,0}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By Equilibrium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</m:oMath>
                </a14:m>
                <a:endParaRPr lang="en-US" b="0" dirty="0"/>
              </a:p>
              <a:p>
                <a:r>
                  <a:rPr lang="en-US" dirty="0"/>
                  <a:t>Do empirical analogue with estimate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</m:oMath>
                </a14:m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coming from first stage estimates</a:t>
                </a:r>
              </a:p>
              <a:p>
                <a:r>
                  <a:rPr lang="en-US" dirty="0"/>
                  <a:t>Two sources of error: </a:t>
                </a:r>
              </a:p>
              <a:p>
                <a:pPr lvl="1"/>
                <a:r>
                  <a:rPr lang="en-US" dirty="0"/>
                  <a:t>Error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</m:ac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</m:acc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func>
                    <m:r>
                      <a:rPr lang="en-US" b="0" i="0" smtClean="0">
                        <a:latin typeface="Cambria Math" panose="02040503050406030204" pitchFamily="18" charset="0"/>
                      </a:rPr>
                      <m:t>: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-consistent, asymptotically normal, for discrete actions/states</a:t>
                </a:r>
              </a:p>
              <a:p>
                <a:pPr lvl="1"/>
                <a:r>
                  <a:rPr lang="en-US" dirty="0"/>
                  <a:t>Simulation error: can be made arbitrarily small by taking as many sample paths as you want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38200" y="1276201"/>
            <a:ext cx="9387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[Bajari-Benkard-Levin’07]</a:t>
            </a:r>
          </a:p>
        </p:txBody>
      </p:sp>
    </p:spTree>
    <p:extLst>
      <p:ext uri="{BB962C8B-B14F-4D97-AF65-F5344CB8AC3E}">
        <p14:creationId xmlns:p14="http://schemas.microsoft.com/office/powerpoint/2010/main" val="122551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main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At equilibrium agents have beliefs about other players actions and best respond</a:t>
            </a:r>
          </a:p>
          <a:p>
            <a:endParaRPr lang="en-US" dirty="0"/>
          </a:p>
          <a:p>
            <a:r>
              <a:rPr lang="en-US" dirty="0"/>
              <a:t>If econometrician observes the same information about opponents as the player does then:</a:t>
            </a:r>
          </a:p>
          <a:p>
            <a:pPr lvl="1"/>
            <a:r>
              <a:rPr lang="en-US" dirty="0"/>
              <a:t>Estimate these beliefs from the data in first stage</a:t>
            </a:r>
          </a:p>
          <a:p>
            <a:pPr lvl="1"/>
            <a:r>
              <a:rPr lang="en-US" dirty="0"/>
              <a:t>Use best-response inequalities to these estimated beliefs in the second stage and infer parameters of utility</a:t>
            </a:r>
          </a:p>
        </p:txBody>
      </p:sp>
    </p:spTree>
    <p:extLst>
      <p:ext uri="{BB962C8B-B14F-4D97-AF65-F5344CB8AC3E}">
        <p14:creationId xmlns:p14="http://schemas.microsoft.com/office/powerpoint/2010/main" val="4107866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Complete Information Games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[Bresnahan-Reiss’90,91, Berry’92, Tamer’03, Cilliberto-Tamer’09,</a:t>
            </a:r>
            <a:r>
              <a:rPr lang="en-US" sz="3200" dirty="0">
                <a:solidFill>
                  <a:schemeClr val="bg1"/>
                </a:solidFill>
              </a:rPr>
              <a:t> Beresteanu-Molchanov-Mollinari’07</a:t>
            </a:r>
            <a:r>
              <a:rPr lang="en-US" sz="3200" dirty="0">
                <a:solidFill>
                  <a:schemeClr val="bg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0196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5425</TotalTime>
  <Words>2137</Words>
  <Application>Microsoft Office PowerPoint</Application>
  <PresentationFormat>Widescreen</PresentationFormat>
  <Paragraphs>305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Corbel</vt:lpstr>
      <vt:lpstr>Office Theme</vt:lpstr>
      <vt:lpstr>Econometric Theory for Games Part 2: Complete Information Games, Multiplicity of Equilibria and Set Inference</vt:lpstr>
      <vt:lpstr>Outline of tutorial</vt:lpstr>
      <vt:lpstr>General Dynamic Games</vt:lpstr>
      <vt:lpstr>Steady-State Markovian Dynamic Games</vt:lpstr>
      <vt:lpstr>Dynamic Games: First Stage</vt:lpstr>
      <vt:lpstr>Dynamic Games: First Stage</vt:lpstr>
      <vt:lpstr>Dynamic Games: Second Stage</vt:lpstr>
      <vt:lpstr>Recap of main idea</vt:lpstr>
      <vt:lpstr>Complete Information Games</vt:lpstr>
      <vt:lpstr>Entry Game</vt:lpstr>
      <vt:lpstr>Assume δ_1,δ_2&lt;0 </vt:lpstr>
      <vt:lpstr>More generally</vt:lpstr>
      <vt:lpstr>Estimating the Identified set</vt:lpstr>
      <vt:lpstr>Discrete Disturbances/Characteristics</vt:lpstr>
      <vt:lpstr>Discrete Disturbances/Characteristics</vt:lpstr>
      <vt:lpstr>Discrete Disturbances/Characteristics</vt:lpstr>
      <vt:lpstr>Discrete Disturbances</vt:lpstr>
      <vt:lpstr>Discrete Disturbances</vt:lpstr>
      <vt:lpstr>Characterization of the Identified Set</vt:lpstr>
      <vt:lpstr>Characterization of the Identified Set</vt:lpstr>
      <vt:lpstr>Main take-aways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AGT and Data Science: Part 2</dc:title>
  <dc:creator>Vasilis Syrgkanis</dc:creator>
  <cp:lastModifiedBy>Vasilis Syrgkanis</cp:lastModifiedBy>
  <cp:revision>287</cp:revision>
  <dcterms:created xsi:type="dcterms:W3CDTF">2016-07-18T21:31:47Z</dcterms:created>
  <dcterms:modified xsi:type="dcterms:W3CDTF">2017-01-30T22:01:50Z</dcterms:modified>
</cp:coreProperties>
</file>