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38" r:id="rId2"/>
    <p:sldId id="271" r:id="rId3"/>
    <p:sldId id="283" r:id="rId4"/>
    <p:sldId id="306" r:id="rId5"/>
    <p:sldId id="285" r:id="rId6"/>
    <p:sldId id="307" r:id="rId7"/>
    <p:sldId id="308" r:id="rId8"/>
    <p:sldId id="309" r:id="rId9"/>
    <p:sldId id="311" r:id="rId10"/>
    <p:sldId id="314" r:id="rId11"/>
    <p:sldId id="310" r:id="rId12"/>
    <p:sldId id="315" r:id="rId13"/>
    <p:sldId id="272" r:id="rId14"/>
    <p:sldId id="312" r:id="rId15"/>
    <p:sldId id="317" r:id="rId16"/>
    <p:sldId id="318" r:id="rId17"/>
    <p:sldId id="320" r:id="rId18"/>
    <p:sldId id="313" r:id="rId19"/>
    <p:sldId id="321" r:id="rId20"/>
    <p:sldId id="322" r:id="rId21"/>
    <p:sldId id="325" r:id="rId22"/>
    <p:sldId id="328" r:id="rId23"/>
    <p:sldId id="329" r:id="rId24"/>
    <p:sldId id="330" r:id="rId25"/>
    <p:sldId id="331" r:id="rId26"/>
    <p:sldId id="33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57" autoAdjust="0"/>
  </p:normalViewPr>
  <p:slideViewPr>
    <p:cSldViewPr snapToGrid="0">
      <p:cViewPr varScale="1">
        <p:scale>
          <a:sx n="96" d="100"/>
          <a:sy n="96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90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3T14:58:13.935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27631 7884 128,'-17'-6'-32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D5B32-782B-4FD7-A6CA-A447B997119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15B25-0998-4BD0-987E-E0407A09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30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10786-181E-4771-9E8B-70ECC7D053D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0E5C-61F0-4CA0-9E84-CB13D3DD3F34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FB87-A97F-4F75-83D3-AC5B7307E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0E5C-61F0-4CA0-9E84-CB13D3DD3F34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FB87-A97F-4F75-83D3-AC5B7307E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4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0E5C-61F0-4CA0-9E84-CB13D3DD3F34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FB87-A97F-4F75-83D3-AC5B7307E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8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0E5C-61F0-4CA0-9E84-CB13D3DD3F34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FB87-A97F-4F75-83D3-AC5B7307E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6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0E5C-61F0-4CA0-9E84-CB13D3DD3F34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FB87-A97F-4F75-83D3-AC5B7307E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4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0E5C-61F0-4CA0-9E84-CB13D3DD3F34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FB87-A97F-4F75-83D3-AC5B7307E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2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0E5C-61F0-4CA0-9E84-CB13D3DD3F34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FB87-A97F-4F75-83D3-AC5B7307E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5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0E5C-61F0-4CA0-9E84-CB13D3DD3F34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FB87-A97F-4F75-83D3-AC5B7307E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5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0E5C-61F0-4CA0-9E84-CB13D3DD3F34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FB87-A97F-4F75-83D3-AC5B7307E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0E5C-61F0-4CA0-9E84-CB13D3DD3F34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FB87-A97F-4F75-83D3-AC5B7307E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4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0E5C-61F0-4CA0-9E84-CB13D3DD3F34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FB87-A97F-4F75-83D3-AC5B7307E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7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D0E5C-61F0-4CA0-9E84-CB13D3DD3F34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CFB87-A97F-4F75-83D3-AC5B7307E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2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809" y="1122363"/>
            <a:ext cx="9167191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Econometric Theory for Games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Part 3: Auctions, Identification and Estimation of Value Distributions        Algorithmic Game Theory and Econometrics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Vasilis Syrgkanis</a:t>
            </a:r>
          </a:p>
          <a:p>
            <a:r>
              <a:rPr lang="en-US" dirty="0">
                <a:solidFill>
                  <a:schemeClr val="bg1"/>
                </a:solidFill>
              </a:rPr>
              <a:t>Microsoft Research New England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782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only winning bid is observed?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Alternatively, we can identify value of winner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Thus we can identify distribution of highest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Subsequently,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to identify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also gives an estimation strategy (two-stage estimator, similar to case when all bids observed)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53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[Athey-Haile’02] </a:t>
            </a:r>
          </a:p>
          <a:p>
            <a:pPr lvl="1"/>
            <a:r>
              <a:rPr lang="en-US" dirty="0"/>
              <a:t>Identification in more complex than independent private values setting. </a:t>
            </a:r>
          </a:p>
          <a:p>
            <a:pPr lvl="1"/>
            <a:r>
              <a:rPr lang="en-US" dirty="0"/>
              <a:t>Primarily second price and ascending auctions</a:t>
            </a:r>
          </a:p>
          <a:p>
            <a:pPr lvl="1"/>
            <a:r>
              <a:rPr lang="en-US" dirty="0"/>
              <a:t>Mostly, winning price and bidder is observed</a:t>
            </a:r>
          </a:p>
          <a:p>
            <a:pPr lvl="1"/>
            <a:r>
              <a:rPr lang="en-US" dirty="0"/>
              <a:t>Most results in IPV or Common Value model</a:t>
            </a:r>
          </a:p>
          <a:p>
            <a:r>
              <a:rPr lang="en-US" dirty="0"/>
              <a:t>[Haile-Tamer’03]</a:t>
            </a:r>
          </a:p>
          <a:p>
            <a:pPr lvl="1"/>
            <a:r>
              <a:rPr lang="en-US" dirty="0"/>
              <a:t>Incomplete data and partial identification</a:t>
            </a:r>
          </a:p>
          <a:p>
            <a:pPr lvl="1"/>
            <a:r>
              <a:rPr lang="en-US" dirty="0"/>
              <a:t>Prime example: ascending auction with large bid increments</a:t>
            </a:r>
          </a:p>
          <a:p>
            <a:pPr lvl="1"/>
            <a:r>
              <a:rPr lang="en-US" dirty="0"/>
              <a:t>Provides upper and lower bounds on the value distribution from necessary equilibrium conditions</a:t>
            </a:r>
          </a:p>
          <a:p>
            <a:r>
              <a:rPr lang="en-US" dirty="0"/>
              <a:t>[Paarsch-Hong’06]</a:t>
            </a:r>
          </a:p>
          <a:p>
            <a:pPr lvl="1"/>
            <a:r>
              <a:rPr lang="en-US" dirty="0"/>
              <a:t>Complete treatment of structural estimation in auctions and literature review</a:t>
            </a:r>
          </a:p>
          <a:p>
            <a:pPr lvl="1"/>
            <a:r>
              <a:rPr lang="en-US" dirty="0"/>
              <a:t>Mostly presented in the IPV model</a:t>
            </a:r>
          </a:p>
        </p:txBody>
      </p:sp>
    </p:spTree>
    <p:extLst>
      <p:ext uri="{BB962C8B-B14F-4D97-AF65-F5344CB8AC3E}">
        <p14:creationId xmlns:p14="http://schemas.microsoft.com/office/powerpoint/2010/main" val="331846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Take-</a:t>
            </a:r>
            <a:r>
              <a:rPr lang="en-US" dirty="0" err="1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Closed form solutions of equilibrium bid functions in auctions </a:t>
            </a:r>
          </a:p>
          <a:p>
            <a:r>
              <a:rPr lang="en-US" dirty="0"/>
              <a:t>Allows for non-parametric identification of unobserved value distribution</a:t>
            </a:r>
          </a:p>
          <a:p>
            <a:r>
              <a:rPr lang="en-US" dirty="0"/>
              <a:t>Easy two-stage estimation strategy (similar to discrete incomplete information games)</a:t>
            </a:r>
          </a:p>
          <a:p>
            <a:r>
              <a:rPr lang="en-US" dirty="0"/>
              <a:t>Estimation and Identification robust to what information is observed (winning bid, winning price)</a:t>
            </a:r>
          </a:p>
          <a:p>
            <a:r>
              <a:rPr lang="en-US" dirty="0"/>
              <a:t>Typically rates for estimating density of value distribution are very slow</a:t>
            </a:r>
          </a:p>
        </p:txBody>
      </p:sp>
    </p:spTree>
    <p:extLst>
      <p:ext uri="{BB962C8B-B14F-4D97-AF65-F5344CB8AC3E}">
        <p14:creationId xmlns:p14="http://schemas.microsoft.com/office/powerpoint/2010/main" val="373297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Algorithmic Game Theory and Econometrics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FFC000"/>
                </a:solidFill>
              </a:rPr>
              <a:t>Mechanism Design for Inference</a:t>
            </a:r>
          </a:p>
          <a:p>
            <a:r>
              <a:rPr lang="en-US" sz="3000" dirty="0">
                <a:solidFill>
                  <a:srgbClr val="FFC000"/>
                </a:solidFill>
              </a:rPr>
              <a:t>Econometrics for Learning Agents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65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Design for Data Science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Aim to identify a class of auctions such that:</a:t>
                </a:r>
              </a:p>
              <a:p>
                <a:pPr lvl="1"/>
                <a:r>
                  <a:rPr lang="en-US" dirty="0"/>
                  <a:t>By observing bids from the equilibrium of one auction</a:t>
                </a:r>
              </a:p>
              <a:p>
                <a:pPr lvl="1"/>
                <a:r>
                  <a:rPr lang="en-US" dirty="0"/>
                  <a:t>Inference on the equilibrium revenue on any other auction in the class is easy</a:t>
                </a:r>
              </a:p>
              <a:p>
                <a:pPr lvl="1"/>
                <a:r>
                  <a:rPr lang="en-US" dirty="0"/>
                  <a:t>Class contains auctions with high revenue as compared to optimal auction</a:t>
                </a:r>
              </a:p>
              <a:p>
                <a:r>
                  <a:rPr lang="en-US" dirty="0"/>
                  <a:t>Class analyzed: Rank-Based Auctions</a:t>
                </a:r>
              </a:p>
              <a:p>
                <a:pPr lvl="1"/>
                <a:r>
                  <a:rPr lang="en-US" dirty="0"/>
                  <a:t>Position auction with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≥…≥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Bidders are allocated randomly to positions based only the relative rank of their bid</a:t>
                </a:r>
              </a:p>
              <a:p>
                <a:pPr lvl="1"/>
                <a:r>
                  <a:rPr lang="en-US" dirty="0"/>
                  <a:t>k-</a:t>
                </a:r>
                <a:r>
                  <a:rPr lang="en-US" dirty="0" err="1"/>
                  <a:t>th</a:t>
                </a:r>
                <a:r>
                  <a:rPr lang="en-US" dirty="0"/>
                  <a:t> highest bidder gets allocation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Pays first price: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Feasibility: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For “regular” distributions, best rank-based auction is 2-approx. to optimal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r="-986" b="-7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838200" y="1256752"/>
            <a:ext cx="3283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[Chawla-Hartline-Nekipelov’14]</a:t>
            </a:r>
          </a:p>
        </p:txBody>
      </p:sp>
    </p:spTree>
    <p:extLst>
      <p:ext uri="{BB962C8B-B14F-4D97-AF65-F5344CB8AC3E}">
        <p14:creationId xmlns:p14="http://schemas.microsoft.com/office/powerpoint/2010/main" val="401703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over Rank-Based Auctions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Every rank-based auction can be viewed as a new position auction with weights: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satisfying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b="0" dirty="0"/>
              </a:p>
              <a:p>
                <a:r>
                  <a:rPr lang="en-US" dirty="0"/>
                  <a:t>Thus auctioneer’s optimization is over such modifications to the setting</a:t>
                </a:r>
              </a:p>
              <a:p>
                <a:r>
                  <a:rPr lang="en-US" dirty="0"/>
                  <a:t>Each of these auctions is equivalent to running a mixture of k-unit auctions, where k-</a:t>
                </a:r>
                <a:r>
                  <a:rPr lang="en-US" dirty="0" err="1"/>
                  <a:t>th</a:t>
                </a:r>
                <a:r>
                  <a:rPr lang="en-US" dirty="0"/>
                  <a:t> unit auction run </a:t>
                </a:r>
                <a:r>
                  <a:rPr lang="en-US" dirty="0" err="1"/>
                  <a:t>w.p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To calculate revenue of any rank based auction, suffices to calculate expected revenue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of each k-</a:t>
                </a:r>
                <a:r>
                  <a:rPr lang="en-US" dirty="0" err="1"/>
                  <a:t>th</a:t>
                </a:r>
                <a:r>
                  <a:rPr lang="en-US" dirty="0"/>
                  <a:t> unit auction</a:t>
                </a:r>
              </a:p>
              <a:p>
                <a:pPr marL="0" indent="0">
                  <a:buNone/>
                </a:pPr>
                <a:r>
                  <a:rPr lang="en-US" b="1" dirty="0"/>
                  <a:t>Main question. </a:t>
                </a:r>
                <a:r>
                  <a:rPr lang="en-US" dirty="0"/>
                  <a:t>Estimation rates of quantity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when observing bids from a given rank-based auction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838200" y="1256752"/>
            <a:ext cx="3283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[Chawla-Hartline-Nekipelov’14]</a:t>
            </a:r>
          </a:p>
        </p:txBody>
      </p:sp>
    </p:spTree>
    <p:extLst>
      <p:ext uri="{BB962C8B-B14F-4D97-AF65-F5344CB8AC3E}">
        <p14:creationId xmlns:p14="http://schemas.microsoft.com/office/powerpoint/2010/main" val="190837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Similar to the FPA equilibrium characterization used by [GPV’00]</a:t>
                </a:r>
              </a:p>
              <a:p>
                <a:r>
                  <a:rPr lang="en-US" dirty="0"/>
                  <a:t>As always</a:t>
                </a:r>
                <a:r>
                  <a:rPr lang="en-US" dirty="0">
                    <a:sym typeface="Wingdings" panose="05000000000000000000" pitchFamily="2" charset="2"/>
                  </a:rPr>
                  <a:t>,</a:t>
                </a:r>
                <a:r>
                  <a:rPr lang="en-US" dirty="0"/>
                  <a:t> write everything in quantile space</a:t>
                </a:r>
              </a:p>
              <a:p>
                <a:r>
                  <a:rPr lang="en-US" b="0" dirty="0"/>
                  <a:t>With a twist</a:t>
                </a:r>
                <a:r>
                  <a:rPr lang="en-US" b="0" dirty="0">
                    <a:sym typeface="Wingdings" panose="05000000000000000000" pitchFamily="2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At symmetric equilibrium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FOC: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known from the rules of the auction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38200" y="1256752"/>
            <a:ext cx="3283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[Chawla-Hartline-Nekipelov’14]</a:t>
            </a:r>
          </a:p>
        </p:txBody>
      </p:sp>
    </p:spTree>
    <p:extLst>
      <p:ext uri="{BB962C8B-B14F-4D97-AF65-F5344CB8AC3E}">
        <p14:creationId xmlns:p14="http://schemas.microsoft.com/office/powerpoint/2010/main" val="196531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Need to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we want to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Compared to [GPV’00]: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Estimating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/>
                  <a:t> the same as estimating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Main message. The quantity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depends only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/>
                  <a:t> and not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Leads to much faster rates. 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38200" y="1256752"/>
            <a:ext cx="3283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[Chawla-Hartline-Nekipelov’14]</a:t>
            </a:r>
          </a:p>
        </p:txBody>
      </p:sp>
    </p:spTree>
    <p:extLst>
      <p:ext uri="{BB962C8B-B14F-4D97-AF65-F5344CB8AC3E}">
        <p14:creationId xmlns:p14="http://schemas.microsoft.com/office/powerpoint/2010/main" val="180893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Convergence for Counterfactual Revenue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The per agent revenue of a k-unit auction can be written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/>
                  <a:t>: single buyer revenue from price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probability player with quantile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-highest</a:t>
                </a:r>
              </a:p>
              <a:p>
                <a:r>
                  <a:rPr lang="en-US" dirty="0"/>
                  <a:t>Remember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Dependence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/>
                  <a:t> is of the 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Integrating by parts: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which depends only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on “exactly” known quantities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8497957" y="2370484"/>
                <a:ext cx="3508513" cy="17145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Yields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convergence* of MSE,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essentially a CDF inverted 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957" y="2370484"/>
                <a:ext cx="3508513" cy="17145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8540198" y="4313583"/>
                <a:ext cx="3424030" cy="2146646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*Exact convergence depends inversely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Need to restrict to rank-based auctions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(e.g. mixing each k-unit auction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198" y="4313583"/>
                <a:ext cx="3424030" cy="21466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945295" y="1173027"/>
            <a:ext cx="3283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[Chawla-Hartline-Nekipelov’14]</a:t>
            </a:r>
          </a:p>
        </p:txBody>
      </p:sp>
    </p:spTree>
    <p:extLst>
      <p:ext uri="{BB962C8B-B14F-4D97-AF65-F5344CB8AC3E}">
        <p14:creationId xmlns:p14="http://schemas.microsoft.com/office/powerpoint/2010/main" val="31007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By isolating mechanism design to rank based auctions, we achieve:</a:t>
                </a:r>
              </a:p>
              <a:p>
                <a:pPr lvl="1"/>
                <a:r>
                  <a:rPr lang="en-US" dirty="0"/>
                  <a:t>Constant approximation to the optimal revenue within the class</a:t>
                </a:r>
              </a:p>
              <a:p>
                <a:pPr lvl="1"/>
                <a:r>
                  <a:rPr lang="en-US" dirty="0"/>
                  <a:t>Estimation rates of revenue of each auction in the class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Allows for easy adaptation of mechanism to past history of bids</a:t>
                </a:r>
              </a:p>
              <a:p>
                <a:endParaRPr lang="en-US" dirty="0"/>
              </a:p>
              <a:p>
                <a:r>
                  <a:rPr lang="en-US" dirty="0"/>
                  <a:t>[Chawla et al. EC’16]: allows for A/B testing among auctions and for a universal B test! (+improved rates)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38200" y="1256752"/>
            <a:ext cx="3283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[Chawla-Hartline-Nekipelov’14]</a:t>
            </a:r>
          </a:p>
        </p:txBody>
      </p:sp>
    </p:spTree>
    <p:extLst>
      <p:ext uri="{BB962C8B-B14F-4D97-AF65-F5344CB8AC3E}">
        <p14:creationId xmlns:p14="http://schemas.microsoft.com/office/powerpoint/2010/main" val="188875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Auction Games: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Identification and Estimation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679257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>
                <a:solidFill>
                  <a:srgbClr val="FFC000"/>
                </a:solidFill>
              </a:rPr>
              <a:t>FPA IPV:</a:t>
            </a:r>
            <a:r>
              <a:rPr lang="en-US" sz="3000" dirty="0">
                <a:solidFill>
                  <a:schemeClr val="bg1"/>
                </a:solidFill>
              </a:rPr>
              <a:t> [Guerre-Perrigne-Vuong’00], </a:t>
            </a:r>
          </a:p>
          <a:p>
            <a:r>
              <a:rPr lang="en-US" sz="3000" dirty="0">
                <a:solidFill>
                  <a:srgbClr val="FFC000"/>
                </a:solidFill>
              </a:rPr>
              <a:t>Beyond IPV:</a:t>
            </a:r>
            <a:r>
              <a:rPr lang="en-US" sz="3000" dirty="0">
                <a:solidFill>
                  <a:schemeClr val="bg1"/>
                </a:solidFill>
              </a:rPr>
              <a:t> [Athey-Haile’02]</a:t>
            </a:r>
          </a:p>
          <a:p>
            <a:r>
              <a:rPr lang="en-US" sz="3000" dirty="0">
                <a:solidFill>
                  <a:srgbClr val="FFC000"/>
                </a:solidFill>
              </a:rPr>
              <a:t>Partial Identification:</a:t>
            </a:r>
            <a:r>
              <a:rPr lang="en-US" sz="3000" dirty="0">
                <a:solidFill>
                  <a:schemeClr val="bg1"/>
                </a:solidFill>
              </a:rPr>
              <a:t> [Haile-Tamer’03]</a:t>
            </a:r>
          </a:p>
          <a:p>
            <a:r>
              <a:rPr lang="en-US" sz="3000" dirty="0">
                <a:solidFill>
                  <a:schemeClr val="bg1"/>
                </a:solidFill>
              </a:rPr>
              <a:t>Comprehensive survey of structural estimation in auctions: [Paarsch-Hong’06]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65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Econometrics for Learning Agents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Analyze repeated strategic interactions</a:t>
                </a:r>
              </a:p>
              <a:p>
                <a:r>
                  <a:rPr lang="en-US" dirty="0"/>
                  <a:t>Finite horizon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Players are learning over time</a:t>
                </a:r>
              </a:p>
              <a:p>
                <a:r>
                  <a:rPr lang="en-US" dirty="0"/>
                  <a:t>Unlike stationary equilibrium, or stationary MPE, or static game</a:t>
                </a:r>
              </a:p>
              <a:p>
                <a:endParaRPr lang="en-US" dirty="0"/>
              </a:p>
              <a:p>
                <a:r>
                  <a:rPr lang="en-US" dirty="0"/>
                  <a:t>Use no-regret notion of learning behavior: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38200" y="1256752"/>
            <a:ext cx="3290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[Nekipelov-Syrgkanis-Tardos’15]</a:t>
            </a:r>
          </a:p>
        </p:txBody>
      </p:sp>
    </p:spTree>
    <p:extLst>
      <p:ext uri="{BB962C8B-B14F-4D97-AF65-F5344CB8AC3E}">
        <p14:creationId xmlns:p14="http://schemas.microsoft.com/office/powerpoint/2010/main" val="237634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2992"/>
                <a:ext cx="10515600" cy="4682790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If we assume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regret </a:t>
                </a:r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1" i="1" smtClean="0">
                                  <a:solidFill>
                                    <a:srgbClr val="1B58B8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b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1" i="1" smtClean="0">
                                  <a:solidFill>
                                    <a:srgbClr val="1B58B8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nary>
                      <m: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Inequalities that unobserved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1B58B8"/>
                        </a:solidFill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 must satisfy </a:t>
                </a:r>
              </a:p>
              <a:p>
                <a:r>
                  <a:rPr lang="en-US" dirty="0"/>
                  <a:t>Varying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dirty="0"/>
                  <a:t> we get the </a:t>
                </a:r>
                <a:r>
                  <a:rPr lang="en-US" b="1" dirty="0" err="1">
                    <a:solidFill>
                      <a:srgbClr val="C00000"/>
                    </a:solidFill>
                  </a:rPr>
                  <a:t>rationalizable</a:t>
                </a:r>
                <a:r>
                  <a:rPr lang="en-US" b="1" dirty="0">
                    <a:solidFill>
                      <a:srgbClr val="C00000"/>
                    </a:solidFill>
                  </a:rPr>
                  <a:t> set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    of parameters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2992"/>
                <a:ext cx="10515600" cy="4682790"/>
              </a:xfrm>
              <a:blipFill>
                <a:blip r:embed="rId2"/>
                <a:stretch>
                  <a:fillRect l="-1217" t="-2214" b="-2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Brace 26"/>
          <p:cNvSpPr/>
          <p:nvPr/>
        </p:nvSpPr>
        <p:spPr>
          <a:xfrm rot="5400000">
            <a:off x="4441651" y="1732875"/>
            <a:ext cx="345475" cy="307732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256398" y="3572796"/>
            <a:ext cx="2969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Current average utility</a:t>
            </a:r>
          </a:p>
        </p:txBody>
      </p:sp>
      <p:sp>
        <p:nvSpPr>
          <p:cNvPr id="29" name="Right Brace 28"/>
          <p:cNvSpPr/>
          <p:nvPr/>
        </p:nvSpPr>
        <p:spPr>
          <a:xfrm rot="5400000" flipV="1">
            <a:off x="7863562" y="1822181"/>
            <a:ext cx="320727" cy="293349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08275" y="3592581"/>
            <a:ext cx="3431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Average deviating utility from fixed action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00159" y="3590076"/>
            <a:ext cx="1499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Regret</a:t>
            </a:r>
          </a:p>
        </p:txBody>
      </p:sp>
      <p:sp>
        <p:nvSpPr>
          <p:cNvPr id="26" name="Right Brace 25"/>
          <p:cNvSpPr/>
          <p:nvPr/>
        </p:nvSpPr>
        <p:spPr>
          <a:xfrm rot="5400000" flipV="1">
            <a:off x="9892019" y="2953660"/>
            <a:ext cx="315716" cy="670533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8128000" y="4348144"/>
            <a:ext cx="2971799" cy="1660050"/>
          </a:xfrm>
          <a:custGeom>
            <a:avLst/>
            <a:gdLst>
              <a:gd name="connsiteX0" fmla="*/ 0 w 2919046"/>
              <a:gd name="connsiteY0" fmla="*/ 791308 h 1842549"/>
              <a:gd name="connsiteX1" fmla="*/ 123092 w 2919046"/>
              <a:gd name="connsiteY1" fmla="*/ 1178169 h 1842549"/>
              <a:gd name="connsiteX2" fmla="*/ 369277 w 2919046"/>
              <a:gd name="connsiteY2" fmla="*/ 1441938 h 1842549"/>
              <a:gd name="connsiteX3" fmla="*/ 457200 w 2919046"/>
              <a:gd name="connsiteY3" fmla="*/ 1758462 h 1842549"/>
              <a:gd name="connsiteX4" fmla="*/ 773723 w 2919046"/>
              <a:gd name="connsiteY4" fmla="*/ 1811215 h 1842549"/>
              <a:gd name="connsiteX5" fmla="*/ 914400 w 2919046"/>
              <a:gd name="connsiteY5" fmla="*/ 1336431 h 1842549"/>
              <a:gd name="connsiteX6" fmla="*/ 1037492 w 2919046"/>
              <a:gd name="connsiteY6" fmla="*/ 931985 h 1842549"/>
              <a:gd name="connsiteX7" fmla="*/ 1178169 w 2919046"/>
              <a:gd name="connsiteY7" fmla="*/ 1213338 h 1842549"/>
              <a:gd name="connsiteX8" fmla="*/ 1406769 w 2919046"/>
              <a:gd name="connsiteY8" fmla="*/ 1565031 h 1842549"/>
              <a:gd name="connsiteX9" fmla="*/ 1881554 w 2919046"/>
              <a:gd name="connsiteY9" fmla="*/ 1424354 h 1842549"/>
              <a:gd name="connsiteX10" fmla="*/ 2672861 w 2919046"/>
              <a:gd name="connsiteY10" fmla="*/ 1002323 h 1842549"/>
              <a:gd name="connsiteX11" fmla="*/ 2919046 w 2919046"/>
              <a:gd name="connsiteY11" fmla="*/ 0 h 1842549"/>
              <a:gd name="connsiteX0" fmla="*/ 0 w 2971799"/>
              <a:gd name="connsiteY0" fmla="*/ 211016 h 1842549"/>
              <a:gd name="connsiteX1" fmla="*/ 175845 w 2971799"/>
              <a:gd name="connsiteY1" fmla="*/ 1178169 h 1842549"/>
              <a:gd name="connsiteX2" fmla="*/ 422030 w 2971799"/>
              <a:gd name="connsiteY2" fmla="*/ 1441938 h 1842549"/>
              <a:gd name="connsiteX3" fmla="*/ 509953 w 2971799"/>
              <a:gd name="connsiteY3" fmla="*/ 1758462 h 1842549"/>
              <a:gd name="connsiteX4" fmla="*/ 826476 w 2971799"/>
              <a:gd name="connsiteY4" fmla="*/ 1811215 h 1842549"/>
              <a:gd name="connsiteX5" fmla="*/ 967153 w 2971799"/>
              <a:gd name="connsiteY5" fmla="*/ 1336431 h 1842549"/>
              <a:gd name="connsiteX6" fmla="*/ 1090245 w 2971799"/>
              <a:gd name="connsiteY6" fmla="*/ 931985 h 1842549"/>
              <a:gd name="connsiteX7" fmla="*/ 1230922 w 2971799"/>
              <a:gd name="connsiteY7" fmla="*/ 1213338 h 1842549"/>
              <a:gd name="connsiteX8" fmla="*/ 1459522 w 2971799"/>
              <a:gd name="connsiteY8" fmla="*/ 1565031 h 1842549"/>
              <a:gd name="connsiteX9" fmla="*/ 1934307 w 2971799"/>
              <a:gd name="connsiteY9" fmla="*/ 1424354 h 1842549"/>
              <a:gd name="connsiteX10" fmla="*/ 2725614 w 2971799"/>
              <a:gd name="connsiteY10" fmla="*/ 1002323 h 1842549"/>
              <a:gd name="connsiteX11" fmla="*/ 2971799 w 2971799"/>
              <a:gd name="connsiteY11" fmla="*/ 0 h 1842549"/>
              <a:gd name="connsiteX0" fmla="*/ 0 w 2971799"/>
              <a:gd name="connsiteY0" fmla="*/ 70339 h 1701872"/>
              <a:gd name="connsiteX1" fmla="*/ 175845 w 2971799"/>
              <a:gd name="connsiteY1" fmla="*/ 1037492 h 1701872"/>
              <a:gd name="connsiteX2" fmla="*/ 422030 w 2971799"/>
              <a:gd name="connsiteY2" fmla="*/ 1301261 h 1701872"/>
              <a:gd name="connsiteX3" fmla="*/ 509953 w 2971799"/>
              <a:gd name="connsiteY3" fmla="*/ 1617785 h 1701872"/>
              <a:gd name="connsiteX4" fmla="*/ 826476 w 2971799"/>
              <a:gd name="connsiteY4" fmla="*/ 1670538 h 1701872"/>
              <a:gd name="connsiteX5" fmla="*/ 967153 w 2971799"/>
              <a:gd name="connsiteY5" fmla="*/ 1195754 h 1701872"/>
              <a:gd name="connsiteX6" fmla="*/ 1090245 w 2971799"/>
              <a:gd name="connsiteY6" fmla="*/ 791308 h 1701872"/>
              <a:gd name="connsiteX7" fmla="*/ 1230922 w 2971799"/>
              <a:gd name="connsiteY7" fmla="*/ 1072661 h 1701872"/>
              <a:gd name="connsiteX8" fmla="*/ 1459522 w 2971799"/>
              <a:gd name="connsiteY8" fmla="*/ 1424354 h 1701872"/>
              <a:gd name="connsiteX9" fmla="*/ 1934307 w 2971799"/>
              <a:gd name="connsiteY9" fmla="*/ 1283677 h 1701872"/>
              <a:gd name="connsiteX10" fmla="*/ 2725614 w 2971799"/>
              <a:gd name="connsiteY10" fmla="*/ 861646 h 1701872"/>
              <a:gd name="connsiteX11" fmla="*/ 2971799 w 2971799"/>
              <a:gd name="connsiteY11" fmla="*/ 0 h 1701872"/>
              <a:gd name="connsiteX0" fmla="*/ 0 w 2971799"/>
              <a:gd name="connsiteY0" fmla="*/ 70339 h 1701872"/>
              <a:gd name="connsiteX1" fmla="*/ 175845 w 2971799"/>
              <a:gd name="connsiteY1" fmla="*/ 1037492 h 1701872"/>
              <a:gd name="connsiteX2" fmla="*/ 422030 w 2971799"/>
              <a:gd name="connsiteY2" fmla="*/ 1301261 h 1701872"/>
              <a:gd name="connsiteX3" fmla="*/ 509953 w 2971799"/>
              <a:gd name="connsiteY3" fmla="*/ 1617785 h 1701872"/>
              <a:gd name="connsiteX4" fmla="*/ 826476 w 2971799"/>
              <a:gd name="connsiteY4" fmla="*/ 1670538 h 1701872"/>
              <a:gd name="connsiteX5" fmla="*/ 967153 w 2971799"/>
              <a:gd name="connsiteY5" fmla="*/ 1195754 h 1701872"/>
              <a:gd name="connsiteX6" fmla="*/ 1141865 w 2971799"/>
              <a:gd name="connsiteY6" fmla="*/ 783933 h 1701872"/>
              <a:gd name="connsiteX7" fmla="*/ 1230922 w 2971799"/>
              <a:gd name="connsiteY7" fmla="*/ 1072661 h 1701872"/>
              <a:gd name="connsiteX8" fmla="*/ 1459522 w 2971799"/>
              <a:gd name="connsiteY8" fmla="*/ 1424354 h 1701872"/>
              <a:gd name="connsiteX9" fmla="*/ 1934307 w 2971799"/>
              <a:gd name="connsiteY9" fmla="*/ 1283677 h 1701872"/>
              <a:gd name="connsiteX10" fmla="*/ 2725614 w 2971799"/>
              <a:gd name="connsiteY10" fmla="*/ 861646 h 1701872"/>
              <a:gd name="connsiteX11" fmla="*/ 2971799 w 2971799"/>
              <a:gd name="connsiteY11" fmla="*/ 0 h 1701872"/>
              <a:gd name="connsiteX0" fmla="*/ 0 w 2971799"/>
              <a:gd name="connsiteY0" fmla="*/ 70339 h 1701872"/>
              <a:gd name="connsiteX1" fmla="*/ 175845 w 2971799"/>
              <a:gd name="connsiteY1" fmla="*/ 1037492 h 1701872"/>
              <a:gd name="connsiteX2" fmla="*/ 422030 w 2971799"/>
              <a:gd name="connsiteY2" fmla="*/ 1301261 h 1701872"/>
              <a:gd name="connsiteX3" fmla="*/ 509953 w 2971799"/>
              <a:gd name="connsiteY3" fmla="*/ 1617785 h 1701872"/>
              <a:gd name="connsiteX4" fmla="*/ 826476 w 2971799"/>
              <a:gd name="connsiteY4" fmla="*/ 1670538 h 1701872"/>
              <a:gd name="connsiteX5" fmla="*/ 967153 w 2971799"/>
              <a:gd name="connsiteY5" fmla="*/ 1195754 h 1701872"/>
              <a:gd name="connsiteX6" fmla="*/ 1054510 w 2971799"/>
              <a:gd name="connsiteY6" fmla="*/ 928580 h 1701872"/>
              <a:gd name="connsiteX7" fmla="*/ 1141865 w 2971799"/>
              <a:gd name="connsiteY7" fmla="*/ 783933 h 1701872"/>
              <a:gd name="connsiteX8" fmla="*/ 1230922 w 2971799"/>
              <a:gd name="connsiteY8" fmla="*/ 1072661 h 1701872"/>
              <a:gd name="connsiteX9" fmla="*/ 1459522 w 2971799"/>
              <a:gd name="connsiteY9" fmla="*/ 1424354 h 1701872"/>
              <a:gd name="connsiteX10" fmla="*/ 1934307 w 2971799"/>
              <a:gd name="connsiteY10" fmla="*/ 1283677 h 1701872"/>
              <a:gd name="connsiteX11" fmla="*/ 2725614 w 2971799"/>
              <a:gd name="connsiteY11" fmla="*/ 861646 h 1701872"/>
              <a:gd name="connsiteX12" fmla="*/ 2971799 w 2971799"/>
              <a:gd name="connsiteY12" fmla="*/ 0 h 1701872"/>
              <a:gd name="connsiteX0" fmla="*/ 0 w 2971799"/>
              <a:gd name="connsiteY0" fmla="*/ 70339 h 1701872"/>
              <a:gd name="connsiteX1" fmla="*/ 175845 w 2971799"/>
              <a:gd name="connsiteY1" fmla="*/ 1037492 h 1701872"/>
              <a:gd name="connsiteX2" fmla="*/ 422030 w 2971799"/>
              <a:gd name="connsiteY2" fmla="*/ 1301261 h 1701872"/>
              <a:gd name="connsiteX3" fmla="*/ 509953 w 2971799"/>
              <a:gd name="connsiteY3" fmla="*/ 1617785 h 1701872"/>
              <a:gd name="connsiteX4" fmla="*/ 826476 w 2971799"/>
              <a:gd name="connsiteY4" fmla="*/ 1670538 h 1701872"/>
              <a:gd name="connsiteX5" fmla="*/ 967153 w 2971799"/>
              <a:gd name="connsiteY5" fmla="*/ 1195754 h 1701872"/>
              <a:gd name="connsiteX6" fmla="*/ 1061885 w 2971799"/>
              <a:gd name="connsiteY6" fmla="*/ 950703 h 1701872"/>
              <a:gd name="connsiteX7" fmla="*/ 1141865 w 2971799"/>
              <a:gd name="connsiteY7" fmla="*/ 783933 h 1701872"/>
              <a:gd name="connsiteX8" fmla="*/ 1230922 w 2971799"/>
              <a:gd name="connsiteY8" fmla="*/ 1072661 h 1701872"/>
              <a:gd name="connsiteX9" fmla="*/ 1459522 w 2971799"/>
              <a:gd name="connsiteY9" fmla="*/ 1424354 h 1701872"/>
              <a:gd name="connsiteX10" fmla="*/ 1934307 w 2971799"/>
              <a:gd name="connsiteY10" fmla="*/ 1283677 h 1701872"/>
              <a:gd name="connsiteX11" fmla="*/ 2725614 w 2971799"/>
              <a:gd name="connsiteY11" fmla="*/ 861646 h 1701872"/>
              <a:gd name="connsiteX12" fmla="*/ 2971799 w 2971799"/>
              <a:gd name="connsiteY12" fmla="*/ 0 h 1701872"/>
              <a:gd name="connsiteX0" fmla="*/ 0 w 2971799"/>
              <a:gd name="connsiteY0" fmla="*/ 70339 h 1701872"/>
              <a:gd name="connsiteX1" fmla="*/ 175845 w 2971799"/>
              <a:gd name="connsiteY1" fmla="*/ 1037492 h 1701872"/>
              <a:gd name="connsiteX2" fmla="*/ 422030 w 2971799"/>
              <a:gd name="connsiteY2" fmla="*/ 1301261 h 1701872"/>
              <a:gd name="connsiteX3" fmla="*/ 509953 w 2971799"/>
              <a:gd name="connsiteY3" fmla="*/ 1617785 h 1701872"/>
              <a:gd name="connsiteX4" fmla="*/ 826476 w 2971799"/>
              <a:gd name="connsiteY4" fmla="*/ 1670538 h 1701872"/>
              <a:gd name="connsiteX5" fmla="*/ 967153 w 2971799"/>
              <a:gd name="connsiteY5" fmla="*/ 1195754 h 1701872"/>
              <a:gd name="connsiteX6" fmla="*/ 1061885 w 2971799"/>
              <a:gd name="connsiteY6" fmla="*/ 950703 h 1701872"/>
              <a:gd name="connsiteX7" fmla="*/ 1141865 w 2971799"/>
              <a:gd name="connsiteY7" fmla="*/ 783933 h 1701872"/>
              <a:gd name="connsiteX8" fmla="*/ 1201426 w 2971799"/>
              <a:gd name="connsiteY8" fmla="*/ 939925 h 1701872"/>
              <a:gd name="connsiteX9" fmla="*/ 1459522 w 2971799"/>
              <a:gd name="connsiteY9" fmla="*/ 1424354 h 1701872"/>
              <a:gd name="connsiteX10" fmla="*/ 1934307 w 2971799"/>
              <a:gd name="connsiteY10" fmla="*/ 1283677 h 1701872"/>
              <a:gd name="connsiteX11" fmla="*/ 2725614 w 2971799"/>
              <a:gd name="connsiteY11" fmla="*/ 861646 h 1701872"/>
              <a:gd name="connsiteX12" fmla="*/ 2971799 w 2971799"/>
              <a:gd name="connsiteY12" fmla="*/ 0 h 1701872"/>
              <a:gd name="connsiteX0" fmla="*/ 0 w 2971799"/>
              <a:gd name="connsiteY0" fmla="*/ 70339 h 1699659"/>
              <a:gd name="connsiteX1" fmla="*/ 175845 w 2971799"/>
              <a:gd name="connsiteY1" fmla="*/ 1037492 h 1699659"/>
              <a:gd name="connsiteX2" fmla="*/ 422030 w 2971799"/>
              <a:gd name="connsiteY2" fmla="*/ 1301261 h 1699659"/>
              <a:gd name="connsiteX3" fmla="*/ 539450 w 2971799"/>
              <a:gd name="connsiteY3" fmla="*/ 1610411 h 1699659"/>
              <a:gd name="connsiteX4" fmla="*/ 826476 w 2971799"/>
              <a:gd name="connsiteY4" fmla="*/ 1670538 h 1699659"/>
              <a:gd name="connsiteX5" fmla="*/ 967153 w 2971799"/>
              <a:gd name="connsiteY5" fmla="*/ 1195754 h 1699659"/>
              <a:gd name="connsiteX6" fmla="*/ 1061885 w 2971799"/>
              <a:gd name="connsiteY6" fmla="*/ 950703 h 1699659"/>
              <a:gd name="connsiteX7" fmla="*/ 1141865 w 2971799"/>
              <a:gd name="connsiteY7" fmla="*/ 783933 h 1699659"/>
              <a:gd name="connsiteX8" fmla="*/ 1201426 w 2971799"/>
              <a:gd name="connsiteY8" fmla="*/ 939925 h 1699659"/>
              <a:gd name="connsiteX9" fmla="*/ 1459522 w 2971799"/>
              <a:gd name="connsiteY9" fmla="*/ 1424354 h 1699659"/>
              <a:gd name="connsiteX10" fmla="*/ 1934307 w 2971799"/>
              <a:gd name="connsiteY10" fmla="*/ 1283677 h 1699659"/>
              <a:gd name="connsiteX11" fmla="*/ 2725614 w 2971799"/>
              <a:gd name="connsiteY11" fmla="*/ 861646 h 1699659"/>
              <a:gd name="connsiteX12" fmla="*/ 2971799 w 2971799"/>
              <a:gd name="connsiteY12" fmla="*/ 0 h 1699659"/>
              <a:gd name="connsiteX0" fmla="*/ 0 w 2971799"/>
              <a:gd name="connsiteY0" fmla="*/ 70339 h 1666181"/>
              <a:gd name="connsiteX1" fmla="*/ 175845 w 2971799"/>
              <a:gd name="connsiteY1" fmla="*/ 1037492 h 1666181"/>
              <a:gd name="connsiteX2" fmla="*/ 422030 w 2971799"/>
              <a:gd name="connsiteY2" fmla="*/ 1301261 h 1666181"/>
              <a:gd name="connsiteX3" fmla="*/ 539450 w 2971799"/>
              <a:gd name="connsiteY3" fmla="*/ 1610411 h 1666181"/>
              <a:gd name="connsiteX4" fmla="*/ 804353 w 2971799"/>
              <a:gd name="connsiteY4" fmla="*/ 1626293 h 1666181"/>
              <a:gd name="connsiteX5" fmla="*/ 967153 w 2971799"/>
              <a:gd name="connsiteY5" fmla="*/ 1195754 h 1666181"/>
              <a:gd name="connsiteX6" fmla="*/ 1061885 w 2971799"/>
              <a:gd name="connsiteY6" fmla="*/ 950703 h 1666181"/>
              <a:gd name="connsiteX7" fmla="*/ 1141865 w 2971799"/>
              <a:gd name="connsiteY7" fmla="*/ 783933 h 1666181"/>
              <a:gd name="connsiteX8" fmla="*/ 1201426 w 2971799"/>
              <a:gd name="connsiteY8" fmla="*/ 939925 h 1666181"/>
              <a:gd name="connsiteX9" fmla="*/ 1459522 w 2971799"/>
              <a:gd name="connsiteY9" fmla="*/ 1424354 h 1666181"/>
              <a:gd name="connsiteX10" fmla="*/ 1934307 w 2971799"/>
              <a:gd name="connsiteY10" fmla="*/ 1283677 h 1666181"/>
              <a:gd name="connsiteX11" fmla="*/ 2725614 w 2971799"/>
              <a:gd name="connsiteY11" fmla="*/ 861646 h 1666181"/>
              <a:gd name="connsiteX12" fmla="*/ 2971799 w 2971799"/>
              <a:gd name="connsiteY12" fmla="*/ 0 h 1666181"/>
              <a:gd name="connsiteX0" fmla="*/ 0 w 2971799"/>
              <a:gd name="connsiteY0" fmla="*/ 70339 h 1666181"/>
              <a:gd name="connsiteX1" fmla="*/ 175845 w 2971799"/>
              <a:gd name="connsiteY1" fmla="*/ 1037492 h 1666181"/>
              <a:gd name="connsiteX2" fmla="*/ 422030 w 2971799"/>
              <a:gd name="connsiteY2" fmla="*/ 1301261 h 1666181"/>
              <a:gd name="connsiteX3" fmla="*/ 539450 w 2971799"/>
              <a:gd name="connsiteY3" fmla="*/ 1610411 h 1666181"/>
              <a:gd name="connsiteX4" fmla="*/ 804353 w 2971799"/>
              <a:gd name="connsiteY4" fmla="*/ 1626293 h 1666181"/>
              <a:gd name="connsiteX5" fmla="*/ 967153 w 2971799"/>
              <a:gd name="connsiteY5" fmla="*/ 1195754 h 1666181"/>
              <a:gd name="connsiteX6" fmla="*/ 1061885 w 2971799"/>
              <a:gd name="connsiteY6" fmla="*/ 950703 h 1666181"/>
              <a:gd name="connsiteX7" fmla="*/ 1141865 w 2971799"/>
              <a:gd name="connsiteY7" fmla="*/ 783933 h 1666181"/>
              <a:gd name="connsiteX8" fmla="*/ 1201426 w 2971799"/>
              <a:gd name="connsiteY8" fmla="*/ 939925 h 1666181"/>
              <a:gd name="connsiteX9" fmla="*/ 1459522 w 2971799"/>
              <a:gd name="connsiteY9" fmla="*/ 1424354 h 1666181"/>
              <a:gd name="connsiteX10" fmla="*/ 1934307 w 2971799"/>
              <a:gd name="connsiteY10" fmla="*/ 1283677 h 1666181"/>
              <a:gd name="connsiteX11" fmla="*/ 2571790 w 2971799"/>
              <a:gd name="connsiteY11" fmla="*/ 947104 h 1666181"/>
              <a:gd name="connsiteX12" fmla="*/ 2971799 w 2971799"/>
              <a:gd name="connsiteY12" fmla="*/ 0 h 1666181"/>
              <a:gd name="connsiteX0" fmla="*/ 0 w 2971799"/>
              <a:gd name="connsiteY0" fmla="*/ 70339 h 1666181"/>
              <a:gd name="connsiteX1" fmla="*/ 175845 w 2971799"/>
              <a:gd name="connsiteY1" fmla="*/ 1037492 h 1666181"/>
              <a:gd name="connsiteX2" fmla="*/ 422030 w 2971799"/>
              <a:gd name="connsiteY2" fmla="*/ 1301261 h 1666181"/>
              <a:gd name="connsiteX3" fmla="*/ 539450 w 2971799"/>
              <a:gd name="connsiteY3" fmla="*/ 1610411 h 1666181"/>
              <a:gd name="connsiteX4" fmla="*/ 804353 w 2971799"/>
              <a:gd name="connsiteY4" fmla="*/ 1626293 h 1666181"/>
              <a:gd name="connsiteX5" fmla="*/ 967153 w 2971799"/>
              <a:gd name="connsiteY5" fmla="*/ 1195754 h 1666181"/>
              <a:gd name="connsiteX6" fmla="*/ 1061885 w 2971799"/>
              <a:gd name="connsiteY6" fmla="*/ 950703 h 1666181"/>
              <a:gd name="connsiteX7" fmla="*/ 1141865 w 2971799"/>
              <a:gd name="connsiteY7" fmla="*/ 783933 h 1666181"/>
              <a:gd name="connsiteX8" fmla="*/ 1201426 w 2971799"/>
              <a:gd name="connsiteY8" fmla="*/ 939925 h 1666181"/>
              <a:gd name="connsiteX9" fmla="*/ 1459522 w 2971799"/>
              <a:gd name="connsiteY9" fmla="*/ 1424354 h 1666181"/>
              <a:gd name="connsiteX10" fmla="*/ 1865941 w 2971799"/>
              <a:gd name="connsiteY10" fmla="*/ 1283677 h 1666181"/>
              <a:gd name="connsiteX11" fmla="*/ 2571790 w 2971799"/>
              <a:gd name="connsiteY11" fmla="*/ 947104 h 1666181"/>
              <a:gd name="connsiteX12" fmla="*/ 2971799 w 2971799"/>
              <a:gd name="connsiteY12" fmla="*/ 0 h 1666181"/>
              <a:gd name="connsiteX0" fmla="*/ 0 w 2971799"/>
              <a:gd name="connsiteY0" fmla="*/ 70339 h 1666181"/>
              <a:gd name="connsiteX1" fmla="*/ 175845 w 2971799"/>
              <a:gd name="connsiteY1" fmla="*/ 1037492 h 1666181"/>
              <a:gd name="connsiteX2" fmla="*/ 422030 w 2971799"/>
              <a:gd name="connsiteY2" fmla="*/ 1301261 h 1666181"/>
              <a:gd name="connsiteX3" fmla="*/ 539450 w 2971799"/>
              <a:gd name="connsiteY3" fmla="*/ 1610411 h 1666181"/>
              <a:gd name="connsiteX4" fmla="*/ 804353 w 2971799"/>
              <a:gd name="connsiteY4" fmla="*/ 1626293 h 1666181"/>
              <a:gd name="connsiteX5" fmla="*/ 967153 w 2971799"/>
              <a:gd name="connsiteY5" fmla="*/ 1195754 h 1666181"/>
              <a:gd name="connsiteX6" fmla="*/ 1061885 w 2971799"/>
              <a:gd name="connsiteY6" fmla="*/ 950703 h 1666181"/>
              <a:gd name="connsiteX7" fmla="*/ 1141865 w 2971799"/>
              <a:gd name="connsiteY7" fmla="*/ 783933 h 1666181"/>
              <a:gd name="connsiteX8" fmla="*/ 1201426 w 2971799"/>
              <a:gd name="connsiteY8" fmla="*/ 939925 h 1666181"/>
              <a:gd name="connsiteX9" fmla="*/ 1356972 w 2971799"/>
              <a:gd name="connsiteY9" fmla="*/ 1270530 h 1666181"/>
              <a:gd name="connsiteX10" fmla="*/ 1865941 w 2971799"/>
              <a:gd name="connsiteY10" fmla="*/ 1283677 h 1666181"/>
              <a:gd name="connsiteX11" fmla="*/ 2571790 w 2971799"/>
              <a:gd name="connsiteY11" fmla="*/ 947104 h 1666181"/>
              <a:gd name="connsiteX12" fmla="*/ 2971799 w 2971799"/>
              <a:gd name="connsiteY12" fmla="*/ 0 h 1666181"/>
              <a:gd name="connsiteX0" fmla="*/ 0 w 2971799"/>
              <a:gd name="connsiteY0" fmla="*/ 70339 h 1666181"/>
              <a:gd name="connsiteX1" fmla="*/ 175845 w 2971799"/>
              <a:gd name="connsiteY1" fmla="*/ 1037492 h 1666181"/>
              <a:gd name="connsiteX2" fmla="*/ 422030 w 2971799"/>
              <a:gd name="connsiteY2" fmla="*/ 1301261 h 1666181"/>
              <a:gd name="connsiteX3" fmla="*/ 539450 w 2971799"/>
              <a:gd name="connsiteY3" fmla="*/ 1610411 h 1666181"/>
              <a:gd name="connsiteX4" fmla="*/ 804353 w 2971799"/>
              <a:gd name="connsiteY4" fmla="*/ 1626293 h 1666181"/>
              <a:gd name="connsiteX5" fmla="*/ 967153 w 2971799"/>
              <a:gd name="connsiteY5" fmla="*/ 1195754 h 1666181"/>
              <a:gd name="connsiteX6" fmla="*/ 1061885 w 2971799"/>
              <a:gd name="connsiteY6" fmla="*/ 950703 h 1666181"/>
              <a:gd name="connsiteX7" fmla="*/ 1141865 w 2971799"/>
              <a:gd name="connsiteY7" fmla="*/ 783933 h 1666181"/>
              <a:gd name="connsiteX8" fmla="*/ 1201426 w 2971799"/>
              <a:gd name="connsiteY8" fmla="*/ 939925 h 1666181"/>
              <a:gd name="connsiteX9" fmla="*/ 1476613 w 2971799"/>
              <a:gd name="connsiteY9" fmla="*/ 1407263 h 1666181"/>
              <a:gd name="connsiteX10" fmla="*/ 1865941 w 2971799"/>
              <a:gd name="connsiteY10" fmla="*/ 1283677 h 1666181"/>
              <a:gd name="connsiteX11" fmla="*/ 2571790 w 2971799"/>
              <a:gd name="connsiteY11" fmla="*/ 947104 h 1666181"/>
              <a:gd name="connsiteX12" fmla="*/ 2971799 w 2971799"/>
              <a:gd name="connsiteY12" fmla="*/ 0 h 1666181"/>
              <a:gd name="connsiteX0" fmla="*/ 0 w 2971799"/>
              <a:gd name="connsiteY0" fmla="*/ 70339 h 1666181"/>
              <a:gd name="connsiteX1" fmla="*/ 175845 w 2971799"/>
              <a:gd name="connsiteY1" fmla="*/ 1037492 h 1666181"/>
              <a:gd name="connsiteX2" fmla="*/ 422030 w 2971799"/>
              <a:gd name="connsiteY2" fmla="*/ 1301261 h 1666181"/>
              <a:gd name="connsiteX3" fmla="*/ 539450 w 2971799"/>
              <a:gd name="connsiteY3" fmla="*/ 1610411 h 1666181"/>
              <a:gd name="connsiteX4" fmla="*/ 804353 w 2971799"/>
              <a:gd name="connsiteY4" fmla="*/ 1626293 h 1666181"/>
              <a:gd name="connsiteX5" fmla="*/ 967153 w 2971799"/>
              <a:gd name="connsiteY5" fmla="*/ 1195754 h 1666181"/>
              <a:gd name="connsiteX6" fmla="*/ 1061885 w 2971799"/>
              <a:gd name="connsiteY6" fmla="*/ 950703 h 1666181"/>
              <a:gd name="connsiteX7" fmla="*/ 1141865 w 2971799"/>
              <a:gd name="connsiteY7" fmla="*/ 783933 h 1666181"/>
              <a:gd name="connsiteX8" fmla="*/ 1201426 w 2971799"/>
              <a:gd name="connsiteY8" fmla="*/ 939925 h 1666181"/>
              <a:gd name="connsiteX9" fmla="*/ 1356645 w 2971799"/>
              <a:gd name="connsiteY9" fmla="*/ 1265106 h 1666181"/>
              <a:gd name="connsiteX10" fmla="*/ 1476613 w 2971799"/>
              <a:gd name="connsiteY10" fmla="*/ 1407263 h 1666181"/>
              <a:gd name="connsiteX11" fmla="*/ 1865941 w 2971799"/>
              <a:gd name="connsiteY11" fmla="*/ 1283677 h 1666181"/>
              <a:gd name="connsiteX12" fmla="*/ 2571790 w 2971799"/>
              <a:gd name="connsiteY12" fmla="*/ 947104 h 1666181"/>
              <a:gd name="connsiteX13" fmla="*/ 2971799 w 2971799"/>
              <a:gd name="connsiteY13" fmla="*/ 0 h 1666181"/>
              <a:gd name="connsiteX0" fmla="*/ 0 w 2971799"/>
              <a:gd name="connsiteY0" fmla="*/ 70339 h 1666181"/>
              <a:gd name="connsiteX1" fmla="*/ 175845 w 2971799"/>
              <a:gd name="connsiteY1" fmla="*/ 1037492 h 1666181"/>
              <a:gd name="connsiteX2" fmla="*/ 422030 w 2971799"/>
              <a:gd name="connsiteY2" fmla="*/ 1301261 h 1666181"/>
              <a:gd name="connsiteX3" fmla="*/ 539450 w 2971799"/>
              <a:gd name="connsiteY3" fmla="*/ 1610411 h 1666181"/>
              <a:gd name="connsiteX4" fmla="*/ 804353 w 2971799"/>
              <a:gd name="connsiteY4" fmla="*/ 1626293 h 1666181"/>
              <a:gd name="connsiteX5" fmla="*/ 967153 w 2971799"/>
              <a:gd name="connsiteY5" fmla="*/ 1195754 h 1666181"/>
              <a:gd name="connsiteX6" fmla="*/ 1061885 w 2971799"/>
              <a:gd name="connsiteY6" fmla="*/ 950703 h 1666181"/>
              <a:gd name="connsiteX7" fmla="*/ 1141865 w 2971799"/>
              <a:gd name="connsiteY7" fmla="*/ 783933 h 1666181"/>
              <a:gd name="connsiteX8" fmla="*/ 1201426 w 2971799"/>
              <a:gd name="connsiteY8" fmla="*/ 939925 h 1666181"/>
              <a:gd name="connsiteX9" fmla="*/ 1382283 w 2971799"/>
              <a:gd name="connsiteY9" fmla="*/ 1256561 h 1666181"/>
              <a:gd name="connsiteX10" fmla="*/ 1476613 w 2971799"/>
              <a:gd name="connsiteY10" fmla="*/ 1407263 h 1666181"/>
              <a:gd name="connsiteX11" fmla="*/ 1865941 w 2971799"/>
              <a:gd name="connsiteY11" fmla="*/ 1283677 h 1666181"/>
              <a:gd name="connsiteX12" fmla="*/ 2571790 w 2971799"/>
              <a:gd name="connsiteY12" fmla="*/ 947104 h 1666181"/>
              <a:gd name="connsiteX13" fmla="*/ 2971799 w 2971799"/>
              <a:gd name="connsiteY13" fmla="*/ 0 h 1666181"/>
              <a:gd name="connsiteX0" fmla="*/ 0 w 2971799"/>
              <a:gd name="connsiteY0" fmla="*/ 70339 h 1666181"/>
              <a:gd name="connsiteX1" fmla="*/ 175845 w 2971799"/>
              <a:gd name="connsiteY1" fmla="*/ 1037492 h 1666181"/>
              <a:gd name="connsiteX2" fmla="*/ 422030 w 2971799"/>
              <a:gd name="connsiteY2" fmla="*/ 1301261 h 1666181"/>
              <a:gd name="connsiteX3" fmla="*/ 539450 w 2971799"/>
              <a:gd name="connsiteY3" fmla="*/ 1610411 h 1666181"/>
              <a:gd name="connsiteX4" fmla="*/ 804353 w 2971799"/>
              <a:gd name="connsiteY4" fmla="*/ 1626293 h 1666181"/>
              <a:gd name="connsiteX5" fmla="*/ 967153 w 2971799"/>
              <a:gd name="connsiteY5" fmla="*/ 1195754 h 1666181"/>
              <a:gd name="connsiteX6" fmla="*/ 1061885 w 2971799"/>
              <a:gd name="connsiteY6" fmla="*/ 950703 h 1666181"/>
              <a:gd name="connsiteX7" fmla="*/ 1141865 w 2971799"/>
              <a:gd name="connsiteY7" fmla="*/ 783933 h 1666181"/>
              <a:gd name="connsiteX8" fmla="*/ 1201426 w 2971799"/>
              <a:gd name="connsiteY8" fmla="*/ 939925 h 1666181"/>
              <a:gd name="connsiteX9" fmla="*/ 1382283 w 2971799"/>
              <a:gd name="connsiteY9" fmla="*/ 1256561 h 1666181"/>
              <a:gd name="connsiteX10" fmla="*/ 1579163 w 2971799"/>
              <a:gd name="connsiteY10" fmla="*/ 1424355 h 1666181"/>
              <a:gd name="connsiteX11" fmla="*/ 1865941 w 2971799"/>
              <a:gd name="connsiteY11" fmla="*/ 1283677 h 1666181"/>
              <a:gd name="connsiteX12" fmla="*/ 2571790 w 2971799"/>
              <a:gd name="connsiteY12" fmla="*/ 947104 h 1666181"/>
              <a:gd name="connsiteX13" fmla="*/ 2971799 w 2971799"/>
              <a:gd name="connsiteY13" fmla="*/ 0 h 1666181"/>
              <a:gd name="connsiteX0" fmla="*/ 0 w 2971799"/>
              <a:gd name="connsiteY0" fmla="*/ 70339 h 1667038"/>
              <a:gd name="connsiteX1" fmla="*/ 175845 w 2971799"/>
              <a:gd name="connsiteY1" fmla="*/ 1037492 h 1667038"/>
              <a:gd name="connsiteX2" fmla="*/ 422030 w 2971799"/>
              <a:gd name="connsiteY2" fmla="*/ 1284169 h 1667038"/>
              <a:gd name="connsiteX3" fmla="*/ 539450 w 2971799"/>
              <a:gd name="connsiteY3" fmla="*/ 1610411 h 1667038"/>
              <a:gd name="connsiteX4" fmla="*/ 804353 w 2971799"/>
              <a:gd name="connsiteY4" fmla="*/ 1626293 h 1667038"/>
              <a:gd name="connsiteX5" fmla="*/ 967153 w 2971799"/>
              <a:gd name="connsiteY5" fmla="*/ 1195754 h 1667038"/>
              <a:gd name="connsiteX6" fmla="*/ 1061885 w 2971799"/>
              <a:gd name="connsiteY6" fmla="*/ 950703 h 1667038"/>
              <a:gd name="connsiteX7" fmla="*/ 1141865 w 2971799"/>
              <a:gd name="connsiteY7" fmla="*/ 783933 h 1667038"/>
              <a:gd name="connsiteX8" fmla="*/ 1201426 w 2971799"/>
              <a:gd name="connsiteY8" fmla="*/ 939925 h 1667038"/>
              <a:gd name="connsiteX9" fmla="*/ 1382283 w 2971799"/>
              <a:gd name="connsiteY9" fmla="*/ 1256561 h 1667038"/>
              <a:gd name="connsiteX10" fmla="*/ 1579163 w 2971799"/>
              <a:gd name="connsiteY10" fmla="*/ 1424355 h 1667038"/>
              <a:gd name="connsiteX11" fmla="*/ 1865941 w 2971799"/>
              <a:gd name="connsiteY11" fmla="*/ 1283677 h 1667038"/>
              <a:gd name="connsiteX12" fmla="*/ 2571790 w 2971799"/>
              <a:gd name="connsiteY12" fmla="*/ 947104 h 1667038"/>
              <a:gd name="connsiteX13" fmla="*/ 2971799 w 2971799"/>
              <a:gd name="connsiteY13" fmla="*/ 0 h 1667038"/>
              <a:gd name="connsiteX0" fmla="*/ 0 w 2971799"/>
              <a:gd name="connsiteY0" fmla="*/ 70339 h 1660050"/>
              <a:gd name="connsiteX1" fmla="*/ 175845 w 2971799"/>
              <a:gd name="connsiteY1" fmla="*/ 1037492 h 1660050"/>
              <a:gd name="connsiteX2" fmla="*/ 422030 w 2971799"/>
              <a:gd name="connsiteY2" fmla="*/ 1284169 h 1660050"/>
              <a:gd name="connsiteX3" fmla="*/ 547995 w 2971799"/>
              <a:gd name="connsiteY3" fmla="*/ 1593319 h 1660050"/>
              <a:gd name="connsiteX4" fmla="*/ 804353 w 2971799"/>
              <a:gd name="connsiteY4" fmla="*/ 1626293 h 1660050"/>
              <a:gd name="connsiteX5" fmla="*/ 967153 w 2971799"/>
              <a:gd name="connsiteY5" fmla="*/ 1195754 h 1660050"/>
              <a:gd name="connsiteX6" fmla="*/ 1061885 w 2971799"/>
              <a:gd name="connsiteY6" fmla="*/ 950703 h 1660050"/>
              <a:gd name="connsiteX7" fmla="*/ 1141865 w 2971799"/>
              <a:gd name="connsiteY7" fmla="*/ 783933 h 1660050"/>
              <a:gd name="connsiteX8" fmla="*/ 1201426 w 2971799"/>
              <a:gd name="connsiteY8" fmla="*/ 939925 h 1660050"/>
              <a:gd name="connsiteX9" fmla="*/ 1382283 w 2971799"/>
              <a:gd name="connsiteY9" fmla="*/ 1256561 h 1660050"/>
              <a:gd name="connsiteX10" fmla="*/ 1579163 w 2971799"/>
              <a:gd name="connsiteY10" fmla="*/ 1424355 h 1660050"/>
              <a:gd name="connsiteX11" fmla="*/ 1865941 w 2971799"/>
              <a:gd name="connsiteY11" fmla="*/ 1283677 h 1660050"/>
              <a:gd name="connsiteX12" fmla="*/ 2571790 w 2971799"/>
              <a:gd name="connsiteY12" fmla="*/ 947104 h 1660050"/>
              <a:gd name="connsiteX13" fmla="*/ 2971799 w 2971799"/>
              <a:gd name="connsiteY13" fmla="*/ 0 h 1660050"/>
              <a:gd name="connsiteX0" fmla="*/ 0 w 2971799"/>
              <a:gd name="connsiteY0" fmla="*/ 70339 h 1660050"/>
              <a:gd name="connsiteX1" fmla="*/ 175845 w 2971799"/>
              <a:gd name="connsiteY1" fmla="*/ 1037492 h 1660050"/>
              <a:gd name="connsiteX2" fmla="*/ 422030 w 2971799"/>
              <a:gd name="connsiteY2" fmla="*/ 1284169 h 1660050"/>
              <a:gd name="connsiteX3" fmla="*/ 547995 w 2971799"/>
              <a:gd name="connsiteY3" fmla="*/ 1593319 h 1660050"/>
              <a:gd name="connsiteX4" fmla="*/ 804353 w 2971799"/>
              <a:gd name="connsiteY4" fmla="*/ 1626293 h 1660050"/>
              <a:gd name="connsiteX5" fmla="*/ 967153 w 2971799"/>
              <a:gd name="connsiteY5" fmla="*/ 1195754 h 1660050"/>
              <a:gd name="connsiteX6" fmla="*/ 1061885 w 2971799"/>
              <a:gd name="connsiteY6" fmla="*/ 950703 h 1660050"/>
              <a:gd name="connsiteX7" fmla="*/ 1141865 w 2971799"/>
              <a:gd name="connsiteY7" fmla="*/ 783933 h 1660050"/>
              <a:gd name="connsiteX8" fmla="*/ 1201426 w 2971799"/>
              <a:gd name="connsiteY8" fmla="*/ 939925 h 1660050"/>
              <a:gd name="connsiteX9" fmla="*/ 1382283 w 2971799"/>
              <a:gd name="connsiteY9" fmla="*/ 1256561 h 1660050"/>
              <a:gd name="connsiteX10" fmla="*/ 1579163 w 2971799"/>
              <a:gd name="connsiteY10" fmla="*/ 1424355 h 1660050"/>
              <a:gd name="connsiteX11" fmla="*/ 1865941 w 2971799"/>
              <a:gd name="connsiteY11" fmla="*/ 1283677 h 1660050"/>
              <a:gd name="connsiteX12" fmla="*/ 2580335 w 2971799"/>
              <a:gd name="connsiteY12" fmla="*/ 947104 h 1660050"/>
              <a:gd name="connsiteX13" fmla="*/ 2971799 w 2971799"/>
              <a:gd name="connsiteY13" fmla="*/ 0 h 1660050"/>
              <a:gd name="connsiteX0" fmla="*/ 0 w 2971799"/>
              <a:gd name="connsiteY0" fmla="*/ 70339 h 1660050"/>
              <a:gd name="connsiteX1" fmla="*/ 175845 w 2971799"/>
              <a:gd name="connsiteY1" fmla="*/ 1037492 h 1660050"/>
              <a:gd name="connsiteX2" fmla="*/ 422030 w 2971799"/>
              <a:gd name="connsiteY2" fmla="*/ 1284169 h 1660050"/>
              <a:gd name="connsiteX3" fmla="*/ 547995 w 2971799"/>
              <a:gd name="connsiteY3" fmla="*/ 1593319 h 1660050"/>
              <a:gd name="connsiteX4" fmla="*/ 804353 w 2971799"/>
              <a:gd name="connsiteY4" fmla="*/ 1626293 h 1660050"/>
              <a:gd name="connsiteX5" fmla="*/ 967153 w 2971799"/>
              <a:gd name="connsiteY5" fmla="*/ 1195754 h 1660050"/>
              <a:gd name="connsiteX6" fmla="*/ 1061885 w 2971799"/>
              <a:gd name="connsiteY6" fmla="*/ 950703 h 1660050"/>
              <a:gd name="connsiteX7" fmla="*/ 1141865 w 2971799"/>
              <a:gd name="connsiteY7" fmla="*/ 783933 h 1660050"/>
              <a:gd name="connsiteX8" fmla="*/ 1201426 w 2971799"/>
              <a:gd name="connsiteY8" fmla="*/ 939925 h 1660050"/>
              <a:gd name="connsiteX9" fmla="*/ 1382283 w 2971799"/>
              <a:gd name="connsiteY9" fmla="*/ 1256561 h 1660050"/>
              <a:gd name="connsiteX10" fmla="*/ 1579163 w 2971799"/>
              <a:gd name="connsiteY10" fmla="*/ 1424355 h 1660050"/>
              <a:gd name="connsiteX11" fmla="*/ 1883032 w 2971799"/>
              <a:gd name="connsiteY11" fmla="*/ 1292223 h 1660050"/>
              <a:gd name="connsiteX12" fmla="*/ 2580335 w 2971799"/>
              <a:gd name="connsiteY12" fmla="*/ 947104 h 1660050"/>
              <a:gd name="connsiteX13" fmla="*/ 2971799 w 2971799"/>
              <a:gd name="connsiteY13" fmla="*/ 0 h 1660050"/>
              <a:gd name="connsiteX0" fmla="*/ 0 w 2971799"/>
              <a:gd name="connsiteY0" fmla="*/ 70339 h 1660050"/>
              <a:gd name="connsiteX1" fmla="*/ 175845 w 2971799"/>
              <a:gd name="connsiteY1" fmla="*/ 1037492 h 1660050"/>
              <a:gd name="connsiteX2" fmla="*/ 422030 w 2971799"/>
              <a:gd name="connsiteY2" fmla="*/ 1284169 h 1660050"/>
              <a:gd name="connsiteX3" fmla="*/ 547995 w 2971799"/>
              <a:gd name="connsiteY3" fmla="*/ 1593319 h 1660050"/>
              <a:gd name="connsiteX4" fmla="*/ 804353 w 2971799"/>
              <a:gd name="connsiteY4" fmla="*/ 1626293 h 1660050"/>
              <a:gd name="connsiteX5" fmla="*/ 967153 w 2971799"/>
              <a:gd name="connsiteY5" fmla="*/ 1195754 h 1660050"/>
              <a:gd name="connsiteX6" fmla="*/ 1061885 w 2971799"/>
              <a:gd name="connsiteY6" fmla="*/ 950703 h 1660050"/>
              <a:gd name="connsiteX7" fmla="*/ 1141865 w 2971799"/>
              <a:gd name="connsiteY7" fmla="*/ 783933 h 1660050"/>
              <a:gd name="connsiteX8" fmla="*/ 1201426 w 2971799"/>
              <a:gd name="connsiteY8" fmla="*/ 939925 h 1660050"/>
              <a:gd name="connsiteX9" fmla="*/ 1382283 w 2971799"/>
              <a:gd name="connsiteY9" fmla="*/ 1256561 h 1660050"/>
              <a:gd name="connsiteX10" fmla="*/ 1579163 w 2971799"/>
              <a:gd name="connsiteY10" fmla="*/ 1424355 h 1660050"/>
              <a:gd name="connsiteX11" fmla="*/ 1865940 w 2971799"/>
              <a:gd name="connsiteY11" fmla="*/ 1275131 h 1660050"/>
              <a:gd name="connsiteX12" fmla="*/ 2580335 w 2971799"/>
              <a:gd name="connsiteY12" fmla="*/ 947104 h 1660050"/>
              <a:gd name="connsiteX13" fmla="*/ 2971799 w 2971799"/>
              <a:gd name="connsiteY13" fmla="*/ 0 h 1660050"/>
              <a:gd name="connsiteX0" fmla="*/ 0 w 2971799"/>
              <a:gd name="connsiteY0" fmla="*/ 70339 h 1660050"/>
              <a:gd name="connsiteX1" fmla="*/ 175845 w 2971799"/>
              <a:gd name="connsiteY1" fmla="*/ 1037492 h 1660050"/>
              <a:gd name="connsiteX2" fmla="*/ 422030 w 2971799"/>
              <a:gd name="connsiteY2" fmla="*/ 1284169 h 1660050"/>
              <a:gd name="connsiteX3" fmla="*/ 547995 w 2971799"/>
              <a:gd name="connsiteY3" fmla="*/ 1593319 h 1660050"/>
              <a:gd name="connsiteX4" fmla="*/ 804353 w 2971799"/>
              <a:gd name="connsiteY4" fmla="*/ 1626293 h 1660050"/>
              <a:gd name="connsiteX5" fmla="*/ 967153 w 2971799"/>
              <a:gd name="connsiteY5" fmla="*/ 1195754 h 1660050"/>
              <a:gd name="connsiteX6" fmla="*/ 1061885 w 2971799"/>
              <a:gd name="connsiteY6" fmla="*/ 950703 h 1660050"/>
              <a:gd name="connsiteX7" fmla="*/ 1141865 w 2971799"/>
              <a:gd name="connsiteY7" fmla="*/ 783933 h 1660050"/>
              <a:gd name="connsiteX8" fmla="*/ 1201426 w 2971799"/>
              <a:gd name="connsiteY8" fmla="*/ 939925 h 1660050"/>
              <a:gd name="connsiteX9" fmla="*/ 1382283 w 2971799"/>
              <a:gd name="connsiteY9" fmla="*/ 1256561 h 1660050"/>
              <a:gd name="connsiteX10" fmla="*/ 1579163 w 2971799"/>
              <a:gd name="connsiteY10" fmla="*/ 1424355 h 1660050"/>
              <a:gd name="connsiteX11" fmla="*/ 1900123 w 2971799"/>
              <a:gd name="connsiteY11" fmla="*/ 1275131 h 1660050"/>
              <a:gd name="connsiteX12" fmla="*/ 2580335 w 2971799"/>
              <a:gd name="connsiteY12" fmla="*/ 947104 h 1660050"/>
              <a:gd name="connsiteX13" fmla="*/ 2971799 w 2971799"/>
              <a:gd name="connsiteY13" fmla="*/ 0 h 166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71799" h="1660050">
                <a:moveTo>
                  <a:pt x="0" y="70339"/>
                </a:moveTo>
                <a:cubicBezTo>
                  <a:pt x="30773" y="209550"/>
                  <a:pt x="105507" y="835187"/>
                  <a:pt x="175845" y="1037492"/>
                </a:cubicBezTo>
                <a:cubicBezTo>
                  <a:pt x="246183" y="1239797"/>
                  <a:pt x="360005" y="1191531"/>
                  <a:pt x="422030" y="1284169"/>
                </a:cubicBezTo>
                <a:cubicBezTo>
                  <a:pt x="484055" y="1376807"/>
                  <a:pt x="484275" y="1536298"/>
                  <a:pt x="547995" y="1593319"/>
                </a:cubicBezTo>
                <a:cubicBezTo>
                  <a:pt x="611715" y="1650340"/>
                  <a:pt x="734493" y="1692554"/>
                  <a:pt x="804353" y="1626293"/>
                </a:cubicBezTo>
                <a:cubicBezTo>
                  <a:pt x="874213" y="1560032"/>
                  <a:pt x="924231" y="1308352"/>
                  <a:pt x="967153" y="1195754"/>
                </a:cubicBezTo>
                <a:cubicBezTo>
                  <a:pt x="1010075" y="1083156"/>
                  <a:pt x="1032766" y="1019340"/>
                  <a:pt x="1061885" y="950703"/>
                </a:cubicBezTo>
                <a:cubicBezTo>
                  <a:pt x="1091004" y="882066"/>
                  <a:pt x="1118608" y="785729"/>
                  <a:pt x="1141865" y="783933"/>
                </a:cubicBezTo>
                <a:cubicBezTo>
                  <a:pt x="1165122" y="782137"/>
                  <a:pt x="1161356" y="861154"/>
                  <a:pt x="1201426" y="939925"/>
                </a:cubicBezTo>
                <a:cubicBezTo>
                  <a:pt x="1241496" y="1018696"/>
                  <a:pt x="1336419" y="1178671"/>
                  <a:pt x="1382283" y="1256561"/>
                </a:cubicBezTo>
                <a:cubicBezTo>
                  <a:pt x="1428147" y="1334451"/>
                  <a:pt x="1492856" y="1421260"/>
                  <a:pt x="1579163" y="1424355"/>
                </a:cubicBezTo>
                <a:cubicBezTo>
                  <a:pt x="1665470" y="1427450"/>
                  <a:pt x="1733261" y="1354673"/>
                  <a:pt x="1900123" y="1275131"/>
                </a:cubicBezTo>
                <a:cubicBezTo>
                  <a:pt x="2066985" y="1195589"/>
                  <a:pt x="2401722" y="1159626"/>
                  <a:pt x="2580335" y="947104"/>
                </a:cubicBezTo>
                <a:cubicBezTo>
                  <a:pt x="2758948" y="734582"/>
                  <a:pt x="2935164" y="382465"/>
                  <a:pt x="2971799" y="0"/>
                </a:cubicBezTo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670800" y="6221692"/>
            <a:ext cx="396240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913875" y="4650598"/>
            <a:ext cx="0" cy="182880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1572730" y="6053417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2730" y="6053417"/>
                <a:ext cx="4379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507995" y="4357744"/>
                <a:ext cx="4058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𝝐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995" y="4357744"/>
                <a:ext cx="40588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487444" y="5440636"/>
                <a:ext cx="404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444" y="5440636"/>
                <a:ext cx="40427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>
            <a:off x="8532446" y="5625302"/>
            <a:ext cx="52753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280400" y="5308779"/>
            <a:ext cx="914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341339" y="5308779"/>
            <a:ext cx="1371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99600" y="5625302"/>
            <a:ext cx="52753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673123" y="5930324"/>
            <a:ext cx="2743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487444" y="5745067"/>
                <a:ext cx="3522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444" y="5745067"/>
                <a:ext cx="35227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487444" y="5077114"/>
                <a:ext cx="463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444" y="5077114"/>
                <a:ext cx="46358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8342581" y="4562653"/>
            <a:ext cx="2371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rationalizable</a:t>
            </a:r>
            <a:r>
              <a:rPr lang="en-US" sz="2400" b="1" dirty="0">
                <a:solidFill>
                  <a:srgbClr val="C00000"/>
                </a:solidFill>
              </a:rPr>
              <a:t> set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38200" y="1256752"/>
            <a:ext cx="3290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[Nekipelov-Syrgkanis-Tardos’15]</a:t>
            </a:r>
          </a:p>
        </p:txBody>
      </p:sp>
    </p:spTree>
    <p:extLst>
      <p:ext uri="{BB962C8B-B14F-4D97-AF65-F5344CB8AC3E}">
        <p14:creationId xmlns:p14="http://schemas.microsoft.com/office/powerpoint/2010/main" val="174145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/>
      <p:bldP spid="38" grpId="0"/>
      <p:bldP spid="39" grpId="0"/>
      <p:bldP spid="45" grpId="0"/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Online Ad Auction setting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9847" y="2121408"/>
                <a:ext cx="6465485" cy="405079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Each player has </a:t>
                </a:r>
                <a:r>
                  <a:rPr lang="en-US" dirty="0">
                    <a:solidFill>
                      <a:srgbClr val="0070C0"/>
                    </a:solidFill>
                  </a:rPr>
                  <a:t>value-per-click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Bidders ranked according to a scoring rule</a:t>
                </a:r>
              </a:p>
              <a:p>
                <a:r>
                  <a:rPr lang="en-US" dirty="0"/>
                  <a:t>Number of clicks and cost depends on position</a:t>
                </a:r>
              </a:p>
              <a:p>
                <a:r>
                  <a:rPr lang="en-US" dirty="0"/>
                  <a:t>Quasi-linear utility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7" y="2121408"/>
                <a:ext cx="6465485" cy="4050792"/>
              </a:xfrm>
              <a:blipFill>
                <a:blip r:embed="rId3"/>
                <a:stretch>
                  <a:fillRect l="-1602" t="-3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What is Bing Ads?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5332" y="2121408"/>
            <a:ext cx="459354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/>
          <p:cNvSpPr/>
          <p:nvPr/>
        </p:nvSpPr>
        <p:spPr>
          <a:xfrm rot="5400000">
            <a:off x="4680758" y="5711424"/>
            <a:ext cx="315716" cy="762001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9438" y="6396336"/>
            <a:ext cx="3358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Expected click probability</a:t>
            </a:r>
          </a:p>
        </p:txBody>
      </p:sp>
      <p:sp>
        <p:nvSpPr>
          <p:cNvPr id="7" name="Right Brace 6"/>
          <p:cNvSpPr/>
          <p:nvPr/>
        </p:nvSpPr>
        <p:spPr>
          <a:xfrm rot="16200000">
            <a:off x="5989839" y="4975663"/>
            <a:ext cx="304800" cy="770976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6244" y="4637758"/>
            <a:ext cx="3832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Expected Payment</a:t>
            </a:r>
          </a:p>
        </p:txBody>
      </p:sp>
      <p:sp>
        <p:nvSpPr>
          <p:cNvPr id="9" name="Right Brace 8"/>
          <p:cNvSpPr/>
          <p:nvPr/>
        </p:nvSpPr>
        <p:spPr>
          <a:xfrm rot="16200000">
            <a:off x="3918050" y="5111467"/>
            <a:ext cx="304801" cy="484409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4260" y="4637758"/>
            <a:ext cx="3832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Value-Per-Click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1256752"/>
            <a:ext cx="3290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[Nekipelov-Syrgkanis-Tardos’15]</a:t>
            </a:r>
          </a:p>
        </p:txBody>
      </p:sp>
    </p:spTree>
    <p:extLst>
      <p:ext uri="{BB962C8B-B14F-4D97-AF65-F5344CB8AC3E}">
        <p14:creationId xmlns:p14="http://schemas.microsoft.com/office/powerpoint/2010/main" val="276757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Take-</a:t>
            </a:r>
            <a:r>
              <a:rPr lang="en-US" dirty="0" err="1"/>
              <a:t>Aways</a:t>
            </a:r>
            <a:r>
              <a:rPr lang="en-US" dirty="0"/>
              <a:t> of Econometric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Rationalizable</a:t>
            </a:r>
            <a:r>
              <a:rPr lang="en-US" dirty="0"/>
              <a:t> set is convex</a:t>
            </a:r>
          </a:p>
          <a:p>
            <a:r>
              <a:rPr lang="en-US" dirty="0"/>
              <a:t>Support function representation of convex set depends on a one dimensional function</a:t>
            </a:r>
          </a:p>
          <a:p>
            <a:r>
              <a:rPr lang="en-US" dirty="0"/>
              <a:t>Can apply one-dimensional non-parametric regression rates</a:t>
            </a:r>
          </a:p>
          <a:p>
            <a:r>
              <a:rPr lang="en-US" dirty="0"/>
              <a:t>Avoids complicated set-inference approaches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Comparison with prior econometric approaches:</a:t>
            </a:r>
          </a:p>
          <a:p>
            <a:r>
              <a:rPr lang="en-US" dirty="0"/>
              <a:t>Behavioral learning model computable in poly-time by players</a:t>
            </a:r>
          </a:p>
          <a:p>
            <a:r>
              <a:rPr lang="en-US" dirty="0"/>
              <a:t>Models error in decision making as unknown parameter rather than profit shock with known distribution</a:t>
            </a:r>
          </a:p>
          <a:p>
            <a:r>
              <a:rPr lang="en-US" dirty="0"/>
              <a:t>Much simpler estimation approach than prior repeated game results</a:t>
            </a:r>
          </a:p>
          <a:p>
            <a:r>
              <a:rPr lang="en-US" dirty="0"/>
              <a:t>Can handle non-stationary behavior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256752"/>
            <a:ext cx="3290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[Nekipelov-Syrgkanis-Tardos’15]</a:t>
            </a:r>
          </a:p>
        </p:txBody>
      </p:sp>
    </p:spTree>
    <p:extLst>
      <p:ext uri="{BB962C8B-B14F-4D97-AF65-F5344CB8AC3E}">
        <p14:creationId xmlns:p14="http://schemas.microsoft.com/office/powerpoint/2010/main" val="326779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Points of Interaction with Econometric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Inference for objectives (e.g. welfare, revenue, etc.) + combine with approximation bounds (see e.g. Chawla et al’14-16, Hoy et al.’15, Liu-Nekipelov-Park’16,Coey et al.’16)</a:t>
            </a:r>
          </a:p>
          <a:p>
            <a:r>
              <a:rPr lang="en-US" dirty="0"/>
              <a:t>Computational complexity of proposed econometric methods, computationally efficient alternative estimation approaches</a:t>
            </a:r>
          </a:p>
          <a:p>
            <a:r>
              <a:rPr lang="en-US" dirty="0"/>
              <a:t>Game structures that we have studied exhaustively in theory (routing games, simple auctions)</a:t>
            </a:r>
          </a:p>
          <a:p>
            <a:r>
              <a:rPr lang="en-US" dirty="0"/>
              <a:t>Game models with combinatorial flavor (e.g. combinatorial auctions)</a:t>
            </a:r>
          </a:p>
          <a:p>
            <a:r>
              <a:rPr lang="en-US" dirty="0"/>
              <a:t>Computational learning theory and online learning theory techniques for econometrics</a:t>
            </a:r>
          </a:p>
          <a:p>
            <a:r>
              <a:rPr lang="en-US" dirty="0"/>
              <a:t>Finite sample estimation error analysis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20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AGT+Data</a:t>
            </a:r>
            <a:r>
              <a:rPr lang="en-US" dirty="0"/>
              <a:t>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scale mechanism design and game theoretic analysis needs to be data-driven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Learning good mechanisms from data</a:t>
            </a:r>
          </a:p>
          <a:p>
            <a:r>
              <a:rPr lang="en-US" dirty="0"/>
              <a:t>Inferring game properties from data</a:t>
            </a:r>
          </a:p>
          <a:p>
            <a:r>
              <a:rPr lang="en-US" dirty="0"/>
              <a:t>Designing mechanisms for good inference</a:t>
            </a:r>
          </a:p>
          <a:p>
            <a:r>
              <a:rPr lang="en-US" dirty="0"/>
              <a:t>Testing our game theoretic models in practice (e.g. Nisan-Noti’16)</a:t>
            </a:r>
          </a:p>
        </p:txBody>
      </p:sp>
    </p:spTree>
    <p:extLst>
      <p:ext uri="{BB962C8B-B14F-4D97-AF65-F5344CB8AC3E}">
        <p14:creationId xmlns:p14="http://schemas.microsoft.com/office/powerpoint/2010/main" val="247254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/>
              <a:t>Auctions</a:t>
            </a:r>
            <a:endParaRPr lang="en-US" sz="1200" dirty="0"/>
          </a:p>
          <a:p>
            <a:r>
              <a:rPr lang="en-US" sz="1200" dirty="0"/>
              <a:t>Guerre-</a:t>
            </a:r>
            <a:r>
              <a:rPr lang="en-US" sz="1200" dirty="0" err="1"/>
              <a:t>Perrigne</a:t>
            </a:r>
            <a:r>
              <a:rPr lang="en-US" sz="1200" dirty="0"/>
              <a:t>-</a:t>
            </a:r>
            <a:r>
              <a:rPr lang="en-US" sz="1200" dirty="0" err="1"/>
              <a:t>Vuong</a:t>
            </a:r>
            <a:r>
              <a:rPr lang="en-US" sz="1200" dirty="0"/>
              <a:t>, 2000: </a:t>
            </a:r>
            <a:r>
              <a:rPr lang="en-US" sz="1200" i="1" dirty="0"/>
              <a:t>Optimal non-parametric estimation of first-price auctions</a:t>
            </a:r>
            <a:r>
              <a:rPr lang="en-US" sz="1200" dirty="0"/>
              <a:t>, </a:t>
            </a:r>
            <a:r>
              <a:rPr lang="en-US" sz="1200" dirty="0" err="1"/>
              <a:t>Econometrica</a:t>
            </a:r>
            <a:endParaRPr lang="en-US" sz="1200" dirty="0"/>
          </a:p>
          <a:p>
            <a:r>
              <a:rPr lang="en-US" sz="1200" dirty="0"/>
              <a:t>Haile-Tamer, 2003: </a:t>
            </a:r>
            <a:r>
              <a:rPr lang="en-US" sz="1200" i="1" dirty="0"/>
              <a:t>Inference in an incomplete model of English auctions</a:t>
            </a:r>
            <a:r>
              <a:rPr lang="en-US" sz="1200" dirty="0"/>
              <a:t>, Journal of Political Economy</a:t>
            </a:r>
          </a:p>
          <a:p>
            <a:r>
              <a:rPr lang="en-US" sz="1200" dirty="0"/>
              <a:t>Athey-Haile, 2007: </a:t>
            </a:r>
            <a:r>
              <a:rPr lang="en-US" sz="1200" i="1" dirty="0"/>
              <a:t>Non-parametric approaches to auctions</a:t>
            </a:r>
            <a:r>
              <a:rPr lang="en-US" sz="1200" dirty="0"/>
              <a:t>, Handbook of Econometrics</a:t>
            </a:r>
          </a:p>
          <a:p>
            <a:r>
              <a:rPr lang="en-US" sz="1200" dirty="0" err="1"/>
              <a:t>Paarsch</a:t>
            </a:r>
            <a:r>
              <a:rPr lang="en-US" sz="1200" dirty="0"/>
              <a:t>-Hong, 2006: </a:t>
            </a:r>
            <a:r>
              <a:rPr lang="en-US" sz="1200" i="1" dirty="0"/>
              <a:t>An introduction to the structural econometrics of auction data</a:t>
            </a:r>
            <a:r>
              <a:rPr lang="en-US" sz="1200" dirty="0"/>
              <a:t>, The MIT Press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1200" b="1" dirty="0"/>
              <a:t>Algorithmic Game Theory and Econometrics</a:t>
            </a:r>
          </a:p>
          <a:p>
            <a:r>
              <a:rPr lang="en-US" sz="1200" dirty="0"/>
              <a:t>Chawla-Hartline-Nekipelov, 2014: </a:t>
            </a:r>
            <a:r>
              <a:rPr lang="en-US" sz="1200" i="1" dirty="0"/>
              <a:t>Mechanism design for data science</a:t>
            </a:r>
            <a:r>
              <a:rPr lang="en-US" sz="1200" dirty="0"/>
              <a:t>, ACM Conference on Economics and Computation</a:t>
            </a:r>
          </a:p>
          <a:p>
            <a:r>
              <a:rPr lang="en-US" sz="1200" dirty="0"/>
              <a:t>Nekipelov-Syrgkanis-Tardos, 2015: </a:t>
            </a:r>
            <a:r>
              <a:rPr lang="en-US" sz="1200" i="1" dirty="0"/>
              <a:t>Econometrics for learning agents</a:t>
            </a:r>
            <a:r>
              <a:rPr lang="en-US" sz="1200" dirty="0"/>
              <a:t>, ACM Conference on Economics and Computation</a:t>
            </a:r>
          </a:p>
          <a:p>
            <a:r>
              <a:rPr lang="en-US" sz="1200" dirty="0"/>
              <a:t>Chawla-Hartline-Nekipelov, 2016: </a:t>
            </a:r>
            <a:r>
              <a:rPr lang="en-US" sz="1200" i="1" dirty="0"/>
              <a:t>A/B testing in auctions</a:t>
            </a:r>
            <a:r>
              <a:rPr lang="en-US" sz="1200" dirty="0"/>
              <a:t>, ACM Conference on Economics and Computation</a:t>
            </a:r>
          </a:p>
          <a:p>
            <a:r>
              <a:rPr lang="en-US" sz="1200" dirty="0"/>
              <a:t>Hoy-Nekipelov-Syrgkanis, 2015: </a:t>
            </a:r>
            <a:r>
              <a:rPr lang="en-US" sz="1200" i="1" dirty="0"/>
              <a:t>Robust data-driven guarantees in auctions</a:t>
            </a:r>
            <a:r>
              <a:rPr lang="en-US" sz="1200" dirty="0"/>
              <a:t>, Workshop on Algorithmic Game Theory and Data Science</a:t>
            </a:r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6413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Price Auction: Non-Parametric Identification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Sealed bid first price auction</a:t>
                </a:r>
              </a:p>
              <a:p>
                <a:r>
                  <a:rPr lang="en-US" dirty="0"/>
                  <a:t>Symmetric bidders: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Observe all submitted bids</a:t>
                </a:r>
              </a:p>
              <a:p>
                <a:r>
                  <a:rPr lang="en-US" dirty="0"/>
                  <a:t>Bids come from symmetric Bayes-Nash equilibrium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Non-parametric identification:</a:t>
                </a:r>
                <a:r>
                  <a:rPr lang="en-US" dirty="0"/>
                  <a:t> Can we identify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from the distribution of bids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010279" y="1158787"/>
            <a:ext cx="2812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[Guerre-Perrigne-Vuong’00]</a:t>
            </a:r>
          </a:p>
        </p:txBody>
      </p:sp>
    </p:spTree>
    <p:extLst>
      <p:ext uri="{BB962C8B-B14F-4D97-AF65-F5344CB8AC3E}">
        <p14:creationId xmlns:p14="http://schemas.microsoft.com/office/powerpoint/2010/main" val="386698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Price Auction: Non-Parametric Identification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At symmetric equilibrium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First-order-condition:</a:t>
                </a: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By setting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i="1" dirty="0"/>
              </a:p>
              <a:p>
                <a:r>
                  <a:rPr lang="en-US" dirty="0"/>
                  <a:t>Change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FOC: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940706" y="1158786"/>
            <a:ext cx="2812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[Guerre-Perrigne-Vuong’00]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" name="Ink 111"/>
              <p14:cNvContentPartPr/>
              <p14:nvPr/>
            </p14:nvContentPartPr>
            <p14:xfrm>
              <a:off x="9841649" y="2696212"/>
              <a:ext cx="6480" cy="252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38769" y="2693332"/>
                <a:ext cx="12600" cy="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373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Price Auction: Non-Parametric Identification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hidden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value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distribution of values is nice (continuous and with continuous density)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invertible: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can be identified when having access to G!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940706" y="1158786"/>
            <a:ext cx="2812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[Guerre-Perrigne-Vuong’00]</a:t>
            </a:r>
          </a:p>
        </p:txBody>
      </p:sp>
    </p:spTree>
    <p:extLst>
      <p:ext uri="{BB962C8B-B14F-4D97-AF65-F5344CB8AC3E}">
        <p14:creationId xmlns:p14="http://schemas.microsoft.com/office/powerpoint/2010/main" val="3739022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Price Auction: Non-Parametric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0" i="0" dirty="0">
                    <a:latin typeface="Cambria Math" panose="02040503050406030204" pitchFamily="18" charset="0"/>
                  </a:rPr>
                  <a:t>Sequence of bid samples from each player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r>
                  <a:rPr lang="en-US" b="0" i="0" dirty="0">
                    <a:latin typeface="Cambria Math" panose="02040503050406030204" pitchFamily="18" charset="0"/>
                  </a:rPr>
                  <a:t>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 non-parametrically via standard approaches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 is empirical CDF: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nary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 is a kernel-based estimator: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𝑖𝑡</m:t>
                                      </m:r>
                                    </m:sub>
                                  </m:s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 is any density function with zero moments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 and bounded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-</a:t>
                </a:r>
                <a:r>
                  <a:rPr lang="en-US" b="0" i="0" dirty="0" err="1">
                    <a:latin typeface="Cambria Math" panose="02040503050406030204" pitchFamily="18" charset="0"/>
                  </a:rPr>
                  <a:t>th</a:t>
                </a:r>
                <a:r>
                  <a:rPr lang="en-US" b="0" i="0" dirty="0">
                    <a:latin typeface="Cambria Math" panose="02040503050406030204" pitchFamily="18" charset="0"/>
                  </a:rPr>
                  <a:t> moment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940706" y="1158786"/>
            <a:ext cx="2812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[Guerre-Perrigne-Vuong’00]</a:t>
            </a:r>
          </a:p>
        </p:txBody>
      </p:sp>
    </p:spTree>
    <p:extLst>
      <p:ext uri="{BB962C8B-B14F-4D97-AF65-F5344CB8AC3E}">
        <p14:creationId xmlns:p14="http://schemas.microsoft.com/office/powerpoint/2010/main" val="233999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Price Auction: Non-Parametric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0" i="0" dirty="0">
                    <a:latin typeface="Cambria Math" panose="02040503050406030204" pitchFamily="18" charset="0"/>
                  </a:rPr>
                  <a:t>Given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 we can now find the pseudo-inverse value of the player</a:t>
                </a:r>
              </a:p>
              <a:p>
                <a:r>
                  <a:rPr lang="en-US" dirty="0">
                    <a:latin typeface="Cambria Math" panose="02040503050406030204" pitchFamily="18" charset="0"/>
                  </a:rPr>
                  <a:t>Use empirical version of identification formula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it</m:t>
                              </m:r>
                            </m:sub>
                          </m:sSub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</m:acc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latin typeface="Cambria Math" panose="02040503050406030204" pitchFamily="18" charset="0"/>
                                    </a:rPr>
                                    <m:t>it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Similarly define second-stage estimators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:**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nary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𝑖𝑡</m:t>
                                      </m:r>
                                    </m:sub>
                                  </m:s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940706" y="1158786"/>
            <a:ext cx="2812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[Guerre-Perrigne-Vuong’00]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34978" y="6366013"/>
            <a:ext cx="592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 Need some modifications if one wants unbiasedness</a:t>
            </a:r>
          </a:p>
        </p:txBody>
      </p:sp>
    </p:spTree>
    <p:extLst>
      <p:ext uri="{BB962C8B-B14F-4D97-AF65-F5344CB8AC3E}">
        <p14:creationId xmlns:p14="http://schemas.microsoft.com/office/powerpoint/2010/main" val="266543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Rates of Convergence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27453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uniformly bounded continuous derivatives</a:t>
                </a:r>
              </a:p>
              <a:p>
                <a:r>
                  <a:rPr lang="en-US" dirty="0"/>
                  <a:t>If we observed values then uniform convergence rate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From classic results in non-parametric regression [Stone’82]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Now that only bids are observed, [GPV’00] show that best achievable is: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density f depends on the derivative of g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27453" cy="4351338"/>
              </a:xfrm>
              <a:blipFill>
                <a:blip r:embed="rId2"/>
                <a:stretch>
                  <a:fillRect l="-96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8959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only winning bid is observed?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instance in a Dutch auction</a:t>
                </a:r>
              </a:p>
              <a:p>
                <a:r>
                  <a:rPr lang="en-US" dirty="0"/>
                  <a:t>CDF of winning bid is simply: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Hence, densities are related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are identified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Hence, can apply previous argument and identify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55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5392</TotalTime>
  <Words>1822</Words>
  <Application>Microsoft Office PowerPoint</Application>
  <PresentationFormat>Widescreen</PresentationFormat>
  <Paragraphs>243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Corbel</vt:lpstr>
      <vt:lpstr>Wingdings</vt:lpstr>
      <vt:lpstr>Office Theme</vt:lpstr>
      <vt:lpstr>Econometric Theory for Games Part 3: Auctions, Identification and Estimation of Value Distributions        Algorithmic Game Theory and Econometrics </vt:lpstr>
      <vt:lpstr>Auction Games: Identification and Estimation</vt:lpstr>
      <vt:lpstr>First Price Auction: Non-Parametric Identification</vt:lpstr>
      <vt:lpstr>First Price Auction: Non-Parametric Identification</vt:lpstr>
      <vt:lpstr>First Price Auction: Non-Parametric Identification</vt:lpstr>
      <vt:lpstr>First Price Auction: Non-Parametric Estimation</vt:lpstr>
      <vt:lpstr>First Price Auction: Non-Parametric Estimation</vt:lpstr>
      <vt:lpstr>Uniform Rates of Convergence</vt:lpstr>
      <vt:lpstr>What if only winning bid is observed?</vt:lpstr>
      <vt:lpstr>What if only winning bid is observed?</vt:lpstr>
      <vt:lpstr>Notable Literature</vt:lpstr>
      <vt:lpstr>Main Take-Aways</vt:lpstr>
      <vt:lpstr>Algorithmic Game Theory and Econometrics</vt:lpstr>
      <vt:lpstr>Mechanism Design for Data Science</vt:lpstr>
      <vt:lpstr>Optimizing over Rank-Based Auctions</vt:lpstr>
      <vt:lpstr>Estimation analysis</vt:lpstr>
      <vt:lpstr>Estimation</vt:lpstr>
      <vt:lpstr>Fast Convergence for Counterfactual Revenue</vt:lpstr>
      <vt:lpstr>Take-away points</vt:lpstr>
      <vt:lpstr>Econometrics for Learning Agents</vt:lpstr>
      <vt:lpstr>High-level approach</vt:lpstr>
      <vt:lpstr>Application: Online Ad Auction setting</vt:lpstr>
      <vt:lpstr>Main Take-Aways of Econometric Approach</vt:lpstr>
      <vt:lpstr>Potential Points of Interaction with Econometric Theory</vt:lpstr>
      <vt:lpstr>AGT+Data Science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AGT and Data Science: Part 2</dc:title>
  <dc:creator>Vasilis Syrgkanis</dc:creator>
  <cp:lastModifiedBy>Vasilis Syrgkanis</cp:lastModifiedBy>
  <cp:revision>265</cp:revision>
  <dcterms:created xsi:type="dcterms:W3CDTF">2016-07-18T21:31:47Z</dcterms:created>
  <dcterms:modified xsi:type="dcterms:W3CDTF">2017-01-31T13:19:36Z</dcterms:modified>
</cp:coreProperties>
</file>