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14.xml" ContentType="application/vnd.openxmlformats-officedocument.presentationml.tags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5.xml" ContentType="application/vnd.openxmlformats-officedocument.presentationml.tags+xml"/>
  <Override PartName="/ppt/tags/tag1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59" r:id="rId3"/>
    <p:sldId id="266" r:id="rId4"/>
    <p:sldId id="263" r:id="rId5"/>
    <p:sldId id="265" r:id="rId6"/>
    <p:sldId id="258" r:id="rId7"/>
    <p:sldId id="262" r:id="rId8"/>
    <p:sldId id="261" r:id="rId9"/>
    <p:sldId id="294" r:id="rId10"/>
    <p:sldId id="267" r:id="rId11"/>
    <p:sldId id="268" r:id="rId12"/>
    <p:sldId id="269" r:id="rId13"/>
    <p:sldId id="271" r:id="rId14"/>
    <p:sldId id="273" r:id="rId15"/>
    <p:sldId id="275" r:id="rId16"/>
    <p:sldId id="276" r:id="rId17"/>
    <p:sldId id="299" r:id="rId18"/>
    <p:sldId id="277" r:id="rId19"/>
    <p:sldId id="279" r:id="rId20"/>
    <p:sldId id="293" r:id="rId21"/>
    <p:sldId id="278" r:id="rId22"/>
    <p:sldId id="280" r:id="rId23"/>
    <p:sldId id="295" r:id="rId24"/>
    <p:sldId id="281" r:id="rId25"/>
    <p:sldId id="288" r:id="rId26"/>
    <p:sldId id="289" r:id="rId27"/>
    <p:sldId id="290" r:id="rId28"/>
    <p:sldId id="287" r:id="rId29"/>
    <p:sldId id="286" r:id="rId30"/>
    <p:sldId id="297" r:id="rId31"/>
    <p:sldId id="291" r:id="rId32"/>
    <p:sldId id="292" r:id="rId33"/>
    <p:sldId id="298" r:id="rId34"/>
  </p:sldIdLst>
  <p:sldSz cx="9144000" cy="6858000" type="screen4x3"/>
  <p:notesSz cx="6858000" cy="9144000"/>
  <p:custDataLst>
    <p:tags r:id="rId3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2A069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833" autoAdjust="0"/>
  </p:normalViewPr>
  <p:slideViewPr>
    <p:cSldViewPr>
      <p:cViewPr>
        <p:scale>
          <a:sx n="84" d="100"/>
          <a:sy n="84" d="100"/>
        </p:scale>
        <p:origin x="-7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4" Type="http://schemas.openxmlformats.org/officeDocument/2006/relationships/image" Target="../media/image4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Relationship Id="rId9" Type="http://schemas.openxmlformats.org/officeDocument/2006/relationships/image" Target="../media/image5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image" Target="../media/image43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image" Target="../media/image67.wmf"/><Relationship Id="rId7" Type="http://schemas.openxmlformats.org/officeDocument/2006/relationships/image" Target="../media/image71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70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Relationship Id="rId9" Type="http://schemas.openxmlformats.org/officeDocument/2006/relationships/image" Target="../media/image73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image" Target="../media/image86.wmf"/><Relationship Id="rId3" Type="http://schemas.openxmlformats.org/officeDocument/2006/relationships/image" Target="../media/image76.wmf"/><Relationship Id="rId7" Type="http://schemas.openxmlformats.org/officeDocument/2006/relationships/image" Target="../media/image80.wmf"/><Relationship Id="rId12" Type="http://schemas.openxmlformats.org/officeDocument/2006/relationships/image" Target="../media/image85.wmf"/><Relationship Id="rId2" Type="http://schemas.openxmlformats.org/officeDocument/2006/relationships/image" Target="../media/image75.wmf"/><Relationship Id="rId16" Type="http://schemas.openxmlformats.org/officeDocument/2006/relationships/image" Target="../media/image89.wmf"/><Relationship Id="rId1" Type="http://schemas.openxmlformats.org/officeDocument/2006/relationships/image" Target="../media/image74.wmf"/><Relationship Id="rId6" Type="http://schemas.openxmlformats.org/officeDocument/2006/relationships/image" Target="../media/image79.wmf"/><Relationship Id="rId11" Type="http://schemas.openxmlformats.org/officeDocument/2006/relationships/image" Target="../media/image84.wmf"/><Relationship Id="rId5" Type="http://schemas.openxmlformats.org/officeDocument/2006/relationships/image" Target="../media/image78.wmf"/><Relationship Id="rId15" Type="http://schemas.openxmlformats.org/officeDocument/2006/relationships/image" Target="../media/image88.wmf"/><Relationship Id="rId10" Type="http://schemas.openxmlformats.org/officeDocument/2006/relationships/image" Target="../media/image83.wmf"/><Relationship Id="rId4" Type="http://schemas.openxmlformats.org/officeDocument/2006/relationships/image" Target="../media/image77.wmf"/><Relationship Id="rId9" Type="http://schemas.openxmlformats.org/officeDocument/2006/relationships/image" Target="../media/image82.wmf"/><Relationship Id="rId14" Type="http://schemas.openxmlformats.org/officeDocument/2006/relationships/image" Target="../media/image8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43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image" Target="../media/image95.wmf"/><Relationship Id="rId18" Type="http://schemas.openxmlformats.org/officeDocument/2006/relationships/image" Target="../media/image100.wmf"/><Relationship Id="rId3" Type="http://schemas.openxmlformats.org/officeDocument/2006/relationships/image" Target="../media/image76.wmf"/><Relationship Id="rId7" Type="http://schemas.openxmlformats.org/officeDocument/2006/relationships/image" Target="../media/image80.wmf"/><Relationship Id="rId12" Type="http://schemas.openxmlformats.org/officeDocument/2006/relationships/image" Target="../media/image85.wmf"/><Relationship Id="rId17" Type="http://schemas.openxmlformats.org/officeDocument/2006/relationships/image" Target="../media/image99.wmf"/><Relationship Id="rId2" Type="http://schemas.openxmlformats.org/officeDocument/2006/relationships/image" Target="../media/image75.wmf"/><Relationship Id="rId16" Type="http://schemas.openxmlformats.org/officeDocument/2006/relationships/image" Target="../media/image98.wmf"/><Relationship Id="rId1" Type="http://schemas.openxmlformats.org/officeDocument/2006/relationships/image" Target="../media/image74.wmf"/><Relationship Id="rId6" Type="http://schemas.openxmlformats.org/officeDocument/2006/relationships/image" Target="../media/image79.wmf"/><Relationship Id="rId11" Type="http://schemas.openxmlformats.org/officeDocument/2006/relationships/image" Target="../media/image84.wmf"/><Relationship Id="rId5" Type="http://schemas.openxmlformats.org/officeDocument/2006/relationships/image" Target="../media/image78.wmf"/><Relationship Id="rId15" Type="http://schemas.openxmlformats.org/officeDocument/2006/relationships/image" Target="../media/image97.wmf"/><Relationship Id="rId10" Type="http://schemas.openxmlformats.org/officeDocument/2006/relationships/image" Target="../media/image83.wmf"/><Relationship Id="rId4" Type="http://schemas.openxmlformats.org/officeDocument/2006/relationships/image" Target="../media/image77.wmf"/><Relationship Id="rId9" Type="http://schemas.openxmlformats.org/officeDocument/2006/relationships/image" Target="../media/image82.wmf"/><Relationship Id="rId14" Type="http://schemas.openxmlformats.org/officeDocument/2006/relationships/image" Target="../media/image9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image" Target="../media/image76.wmf"/><Relationship Id="rId18" Type="http://schemas.openxmlformats.org/officeDocument/2006/relationships/image" Target="../media/image84.wmf"/><Relationship Id="rId26" Type="http://schemas.openxmlformats.org/officeDocument/2006/relationships/image" Target="../media/image108.wmf"/><Relationship Id="rId3" Type="http://schemas.openxmlformats.org/officeDocument/2006/relationships/image" Target="../media/image101.wmf"/><Relationship Id="rId21" Type="http://schemas.openxmlformats.org/officeDocument/2006/relationships/image" Target="../media/image103.wmf"/><Relationship Id="rId7" Type="http://schemas.openxmlformats.org/officeDocument/2006/relationships/image" Target="../media/image95.wmf"/><Relationship Id="rId12" Type="http://schemas.openxmlformats.org/officeDocument/2006/relationships/image" Target="../media/image100.wmf"/><Relationship Id="rId17" Type="http://schemas.openxmlformats.org/officeDocument/2006/relationships/image" Target="../media/image83.wmf"/><Relationship Id="rId25" Type="http://schemas.openxmlformats.org/officeDocument/2006/relationships/image" Target="../media/image107.wmf"/><Relationship Id="rId2" Type="http://schemas.openxmlformats.org/officeDocument/2006/relationships/image" Target="../media/image75.wmf"/><Relationship Id="rId16" Type="http://schemas.openxmlformats.org/officeDocument/2006/relationships/image" Target="../media/image82.wmf"/><Relationship Id="rId20" Type="http://schemas.openxmlformats.org/officeDocument/2006/relationships/image" Target="../media/image102.wmf"/><Relationship Id="rId1" Type="http://schemas.openxmlformats.org/officeDocument/2006/relationships/image" Target="../media/image74.wmf"/><Relationship Id="rId6" Type="http://schemas.openxmlformats.org/officeDocument/2006/relationships/image" Target="../media/image79.wmf"/><Relationship Id="rId11" Type="http://schemas.openxmlformats.org/officeDocument/2006/relationships/image" Target="../media/image99.wmf"/><Relationship Id="rId24" Type="http://schemas.openxmlformats.org/officeDocument/2006/relationships/image" Target="../media/image106.wmf"/><Relationship Id="rId5" Type="http://schemas.openxmlformats.org/officeDocument/2006/relationships/image" Target="../media/image78.wmf"/><Relationship Id="rId15" Type="http://schemas.openxmlformats.org/officeDocument/2006/relationships/image" Target="../media/image81.wmf"/><Relationship Id="rId23" Type="http://schemas.openxmlformats.org/officeDocument/2006/relationships/image" Target="../media/image105.wmf"/><Relationship Id="rId10" Type="http://schemas.openxmlformats.org/officeDocument/2006/relationships/image" Target="../media/image98.wmf"/><Relationship Id="rId19" Type="http://schemas.openxmlformats.org/officeDocument/2006/relationships/image" Target="../media/image85.wmf"/><Relationship Id="rId4" Type="http://schemas.openxmlformats.org/officeDocument/2006/relationships/image" Target="../media/image77.wmf"/><Relationship Id="rId9" Type="http://schemas.openxmlformats.org/officeDocument/2006/relationships/image" Target="../media/image97.wmf"/><Relationship Id="rId14" Type="http://schemas.openxmlformats.org/officeDocument/2006/relationships/image" Target="../media/image80.wmf"/><Relationship Id="rId22" Type="http://schemas.openxmlformats.org/officeDocument/2006/relationships/image" Target="../media/image104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image" Target="../media/image76.wmf"/><Relationship Id="rId18" Type="http://schemas.openxmlformats.org/officeDocument/2006/relationships/image" Target="../media/image84.wmf"/><Relationship Id="rId26" Type="http://schemas.openxmlformats.org/officeDocument/2006/relationships/image" Target="../media/image113.wmf"/><Relationship Id="rId3" Type="http://schemas.openxmlformats.org/officeDocument/2006/relationships/image" Target="../media/image101.wmf"/><Relationship Id="rId21" Type="http://schemas.openxmlformats.org/officeDocument/2006/relationships/image" Target="../media/image103.wmf"/><Relationship Id="rId7" Type="http://schemas.openxmlformats.org/officeDocument/2006/relationships/image" Target="../media/image95.wmf"/><Relationship Id="rId12" Type="http://schemas.openxmlformats.org/officeDocument/2006/relationships/image" Target="../media/image100.wmf"/><Relationship Id="rId17" Type="http://schemas.openxmlformats.org/officeDocument/2006/relationships/image" Target="../media/image83.wmf"/><Relationship Id="rId25" Type="http://schemas.openxmlformats.org/officeDocument/2006/relationships/image" Target="../media/image112.wmf"/><Relationship Id="rId2" Type="http://schemas.openxmlformats.org/officeDocument/2006/relationships/image" Target="../media/image75.wmf"/><Relationship Id="rId16" Type="http://schemas.openxmlformats.org/officeDocument/2006/relationships/image" Target="../media/image82.wmf"/><Relationship Id="rId20" Type="http://schemas.openxmlformats.org/officeDocument/2006/relationships/image" Target="../media/image102.wmf"/><Relationship Id="rId29" Type="http://schemas.openxmlformats.org/officeDocument/2006/relationships/image" Target="../media/image116.wmf"/><Relationship Id="rId1" Type="http://schemas.openxmlformats.org/officeDocument/2006/relationships/image" Target="../media/image74.wmf"/><Relationship Id="rId6" Type="http://schemas.openxmlformats.org/officeDocument/2006/relationships/image" Target="../media/image79.wmf"/><Relationship Id="rId11" Type="http://schemas.openxmlformats.org/officeDocument/2006/relationships/image" Target="../media/image99.wmf"/><Relationship Id="rId24" Type="http://schemas.openxmlformats.org/officeDocument/2006/relationships/image" Target="../media/image111.wmf"/><Relationship Id="rId5" Type="http://schemas.openxmlformats.org/officeDocument/2006/relationships/image" Target="../media/image78.wmf"/><Relationship Id="rId15" Type="http://schemas.openxmlformats.org/officeDocument/2006/relationships/image" Target="../media/image81.wmf"/><Relationship Id="rId23" Type="http://schemas.openxmlformats.org/officeDocument/2006/relationships/image" Target="../media/image110.wmf"/><Relationship Id="rId28" Type="http://schemas.openxmlformats.org/officeDocument/2006/relationships/image" Target="../media/image115.wmf"/><Relationship Id="rId10" Type="http://schemas.openxmlformats.org/officeDocument/2006/relationships/image" Target="../media/image98.wmf"/><Relationship Id="rId19" Type="http://schemas.openxmlformats.org/officeDocument/2006/relationships/image" Target="../media/image85.wmf"/><Relationship Id="rId4" Type="http://schemas.openxmlformats.org/officeDocument/2006/relationships/image" Target="../media/image77.wmf"/><Relationship Id="rId9" Type="http://schemas.openxmlformats.org/officeDocument/2006/relationships/image" Target="../media/image97.wmf"/><Relationship Id="rId14" Type="http://schemas.openxmlformats.org/officeDocument/2006/relationships/image" Target="../media/image80.wmf"/><Relationship Id="rId22" Type="http://schemas.openxmlformats.org/officeDocument/2006/relationships/image" Target="../media/image109.wmf"/><Relationship Id="rId27" Type="http://schemas.openxmlformats.org/officeDocument/2006/relationships/image" Target="../media/image114.wmf"/><Relationship Id="rId30" Type="http://schemas.openxmlformats.org/officeDocument/2006/relationships/image" Target="../media/image11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C681B-201C-4461-BE34-4FA88F4F0782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7C84C4-6BD7-413F-861C-E9AE5B607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C84C4-6BD7-413F-861C-E9AE5B607CA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C84C4-6BD7-413F-861C-E9AE5B607CA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C84C4-6BD7-413F-861C-E9AE5B607CA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C84C4-6BD7-413F-861C-E9AE5B607CA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C84C4-6BD7-413F-861C-E9AE5B607CA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E824-3DDD-4D02-82A6-1DD4243DDDAD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DCAC-80FC-40AB-96F9-C8C040058A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E824-3DDD-4D02-82A6-1DD4243DDDAD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DCAC-80FC-40AB-96F9-C8C040058A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E824-3DDD-4D02-82A6-1DD4243DDDAD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DCAC-80FC-40AB-96F9-C8C040058A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E824-3DDD-4D02-82A6-1DD4243DDDAD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DCAC-80FC-40AB-96F9-C8C040058A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E824-3DDD-4D02-82A6-1DD4243DDDAD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DCAC-80FC-40AB-96F9-C8C040058A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E824-3DDD-4D02-82A6-1DD4243DDDAD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DCAC-80FC-40AB-96F9-C8C040058A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E824-3DDD-4D02-82A6-1DD4243DDDAD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DCAC-80FC-40AB-96F9-C8C040058A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E824-3DDD-4D02-82A6-1DD4243DDDAD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DCAC-80FC-40AB-96F9-C8C040058A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E824-3DDD-4D02-82A6-1DD4243DDDAD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DCAC-80FC-40AB-96F9-C8C040058A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E824-3DDD-4D02-82A6-1DD4243DDDAD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DCAC-80FC-40AB-96F9-C8C040058A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C55E824-3DDD-4D02-82A6-1DD4243DDDAD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5A3DCAC-80FC-40AB-96F9-C8C040058A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C55E824-3DDD-4D02-82A6-1DD4243DDDAD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5A3DCAC-80FC-40AB-96F9-C8C040058A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8.bin"/><Relationship Id="rId12" Type="http://schemas.openxmlformats.org/officeDocument/2006/relationships/oleObject" Target="../embeddings/oleObject33.bin"/><Relationship Id="rId2" Type="http://schemas.openxmlformats.org/officeDocument/2006/relationships/tags" Target="../tags/tag8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7.bin"/><Relationship Id="rId2" Type="http://schemas.openxmlformats.org/officeDocument/2006/relationships/tags" Target="../tags/tag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49.bin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38.jpeg"/><Relationship Id="rId4" Type="http://schemas.openxmlformats.org/officeDocument/2006/relationships/image" Target="../media/image37.jpeg"/><Relationship Id="rId9" Type="http://schemas.openxmlformats.org/officeDocument/2006/relationships/oleObject" Target="../embeddings/oleObject5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oleObject" Target="../embeddings/oleObject61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56.bin"/><Relationship Id="rId12" Type="http://schemas.openxmlformats.org/officeDocument/2006/relationships/oleObject" Target="../embeddings/oleObject60.bin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5.bin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4.bin"/><Relationship Id="rId15" Type="http://schemas.openxmlformats.org/officeDocument/2006/relationships/oleObject" Target="../embeddings/oleObject62.bin"/><Relationship Id="rId10" Type="http://schemas.openxmlformats.org/officeDocument/2006/relationships/image" Target="../media/image38.jpeg"/><Relationship Id="rId4" Type="http://schemas.openxmlformats.org/officeDocument/2006/relationships/image" Target="../media/image37.jpeg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6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3.bin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5" Type="http://schemas.openxmlformats.org/officeDocument/2006/relationships/image" Target="../media/image63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66.bin"/><Relationship Id="rId4" Type="http://schemas.openxmlformats.org/officeDocument/2006/relationships/oleObject" Target="../embeddings/oleObject65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13" Type="http://schemas.openxmlformats.org/officeDocument/2006/relationships/oleObject" Target="../embeddings/oleObject75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69.bin"/><Relationship Id="rId12" Type="http://schemas.openxmlformats.org/officeDocument/2006/relationships/oleObject" Target="../embeddings/oleObject74.bin"/><Relationship Id="rId2" Type="http://schemas.openxmlformats.org/officeDocument/2006/relationships/tags" Target="../tags/tag1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8.bin"/><Relationship Id="rId11" Type="http://schemas.openxmlformats.org/officeDocument/2006/relationships/oleObject" Target="../embeddings/oleObject73.bin"/><Relationship Id="rId5" Type="http://schemas.openxmlformats.org/officeDocument/2006/relationships/oleObject" Target="../embeddings/oleObject67.bin"/><Relationship Id="rId10" Type="http://schemas.openxmlformats.org/officeDocument/2006/relationships/oleObject" Target="../embeddings/oleObject72.bin"/><Relationship Id="rId4" Type="http://schemas.openxmlformats.org/officeDocument/2006/relationships/notesSlide" Target="../notesSlides/notesSlide5.xml"/><Relationship Id="rId9" Type="http://schemas.openxmlformats.org/officeDocument/2006/relationships/oleObject" Target="../embeddings/oleObject71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13" Type="http://schemas.openxmlformats.org/officeDocument/2006/relationships/oleObject" Target="../embeddings/oleObject85.bin"/><Relationship Id="rId18" Type="http://schemas.openxmlformats.org/officeDocument/2006/relationships/oleObject" Target="../embeddings/oleObject90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79.bin"/><Relationship Id="rId12" Type="http://schemas.openxmlformats.org/officeDocument/2006/relationships/oleObject" Target="../embeddings/oleObject84.bin"/><Relationship Id="rId17" Type="http://schemas.openxmlformats.org/officeDocument/2006/relationships/oleObject" Target="../embeddings/oleObject89.bin"/><Relationship Id="rId2" Type="http://schemas.openxmlformats.org/officeDocument/2006/relationships/tags" Target="../tags/tag18.xml"/><Relationship Id="rId16" Type="http://schemas.openxmlformats.org/officeDocument/2006/relationships/oleObject" Target="../embeddings/oleObject88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78.bin"/><Relationship Id="rId11" Type="http://schemas.openxmlformats.org/officeDocument/2006/relationships/oleObject" Target="../embeddings/oleObject83.bin"/><Relationship Id="rId5" Type="http://schemas.openxmlformats.org/officeDocument/2006/relationships/oleObject" Target="../embeddings/oleObject77.bin"/><Relationship Id="rId15" Type="http://schemas.openxmlformats.org/officeDocument/2006/relationships/oleObject" Target="../embeddings/oleObject87.bin"/><Relationship Id="rId10" Type="http://schemas.openxmlformats.org/officeDocument/2006/relationships/oleObject" Target="../embeddings/oleObject82.bin"/><Relationship Id="rId19" Type="http://schemas.openxmlformats.org/officeDocument/2006/relationships/oleObject" Target="../embeddings/oleObject91.bin"/><Relationship Id="rId4" Type="http://schemas.openxmlformats.org/officeDocument/2006/relationships/oleObject" Target="../embeddings/oleObject76.bin"/><Relationship Id="rId9" Type="http://schemas.openxmlformats.org/officeDocument/2006/relationships/oleObject" Target="../embeddings/oleObject81.bin"/><Relationship Id="rId14" Type="http://schemas.openxmlformats.org/officeDocument/2006/relationships/oleObject" Target="../embeddings/oleObject86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92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94.bin"/><Relationship Id="rId4" Type="http://schemas.openxmlformats.org/officeDocument/2006/relationships/oleObject" Target="../embeddings/oleObject93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97.bin"/><Relationship Id="rId4" Type="http://schemas.openxmlformats.org/officeDocument/2006/relationships/oleObject" Target="../embeddings/oleObject9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2.bin"/><Relationship Id="rId13" Type="http://schemas.openxmlformats.org/officeDocument/2006/relationships/oleObject" Target="../embeddings/oleObject107.bin"/><Relationship Id="rId18" Type="http://schemas.openxmlformats.org/officeDocument/2006/relationships/oleObject" Target="../embeddings/oleObject112.bin"/><Relationship Id="rId3" Type="http://schemas.openxmlformats.org/officeDocument/2006/relationships/slideLayout" Target="../slideLayouts/slideLayout2.xml"/><Relationship Id="rId21" Type="http://schemas.openxmlformats.org/officeDocument/2006/relationships/oleObject" Target="../embeddings/oleObject115.bin"/><Relationship Id="rId7" Type="http://schemas.openxmlformats.org/officeDocument/2006/relationships/oleObject" Target="../embeddings/oleObject101.bin"/><Relationship Id="rId12" Type="http://schemas.openxmlformats.org/officeDocument/2006/relationships/oleObject" Target="../embeddings/oleObject106.bin"/><Relationship Id="rId17" Type="http://schemas.openxmlformats.org/officeDocument/2006/relationships/oleObject" Target="../embeddings/oleObject111.bin"/><Relationship Id="rId2" Type="http://schemas.openxmlformats.org/officeDocument/2006/relationships/tags" Target="../tags/tag19.xml"/><Relationship Id="rId16" Type="http://schemas.openxmlformats.org/officeDocument/2006/relationships/oleObject" Target="../embeddings/oleObject110.bin"/><Relationship Id="rId20" Type="http://schemas.openxmlformats.org/officeDocument/2006/relationships/oleObject" Target="../embeddings/oleObject114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00.bin"/><Relationship Id="rId11" Type="http://schemas.openxmlformats.org/officeDocument/2006/relationships/oleObject" Target="../embeddings/oleObject105.bin"/><Relationship Id="rId5" Type="http://schemas.openxmlformats.org/officeDocument/2006/relationships/oleObject" Target="../embeddings/oleObject99.bin"/><Relationship Id="rId15" Type="http://schemas.openxmlformats.org/officeDocument/2006/relationships/oleObject" Target="../embeddings/oleObject109.bin"/><Relationship Id="rId10" Type="http://schemas.openxmlformats.org/officeDocument/2006/relationships/oleObject" Target="../embeddings/oleObject104.bin"/><Relationship Id="rId19" Type="http://schemas.openxmlformats.org/officeDocument/2006/relationships/oleObject" Target="../embeddings/oleObject113.bin"/><Relationship Id="rId4" Type="http://schemas.openxmlformats.org/officeDocument/2006/relationships/oleObject" Target="../embeddings/oleObject98.bin"/><Relationship Id="rId9" Type="http://schemas.openxmlformats.org/officeDocument/2006/relationships/oleObject" Target="../embeddings/oleObject103.bin"/><Relationship Id="rId14" Type="http://schemas.openxmlformats.org/officeDocument/2006/relationships/oleObject" Target="../embeddings/oleObject108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1.bin"/><Relationship Id="rId13" Type="http://schemas.openxmlformats.org/officeDocument/2006/relationships/oleObject" Target="../embeddings/oleObject126.bin"/><Relationship Id="rId18" Type="http://schemas.openxmlformats.org/officeDocument/2006/relationships/oleObject" Target="../embeddings/oleObject131.bin"/><Relationship Id="rId26" Type="http://schemas.openxmlformats.org/officeDocument/2006/relationships/oleObject" Target="../embeddings/oleObject139.bin"/><Relationship Id="rId3" Type="http://schemas.openxmlformats.org/officeDocument/2006/relationships/oleObject" Target="../embeddings/oleObject116.bin"/><Relationship Id="rId21" Type="http://schemas.openxmlformats.org/officeDocument/2006/relationships/oleObject" Target="../embeddings/oleObject134.bin"/><Relationship Id="rId7" Type="http://schemas.openxmlformats.org/officeDocument/2006/relationships/oleObject" Target="../embeddings/oleObject120.bin"/><Relationship Id="rId12" Type="http://schemas.openxmlformats.org/officeDocument/2006/relationships/oleObject" Target="../embeddings/oleObject125.bin"/><Relationship Id="rId17" Type="http://schemas.openxmlformats.org/officeDocument/2006/relationships/oleObject" Target="../embeddings/oleObject130.bin"/><Relationship Id="rId25" Type="http://schemas.openxmlformats.org/officeDocument/2006/relationships/oleObject" Target="../embeddings/oleObject138.bin"/><Relationship Id="rId33" Type="http://schemas.openxmlformats.org/officeDocument/2006/relationships/oleObject" Target="../embeddings/oleObject14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9.bin"/><Relationship Id="rId20" Type="http://schemas.openxmlformats.org/officeDocument/2006/relationships/oleObject" Target="../embeddings/oleObject133.bin"/><Relationship Id="rId29" Type="http://schemas.openxmlformats.org/officeDocument/2006/relationships/oleObject" Target="../embeddings/oleObject142.bin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19.bin"/><Relationship Id="rId11" Type="http://schemas.openxmlformats.org/officeDocument/2006/relationships/oleObject" Target="../embeddings/oleObject124.bin"/><Relationship Id="rId24" Type="http://schemas.openxmlformats.org/officeDocument/2006/relationships/oleObject" Target="../embeddings/oleObject137.bin"/><Relationship Id="rId32" Type="http://schemas.openxmlformats.org/officeDocument/2006/relationships/oleObject" Target="../embeddings/oleObject145.bin"/><Relationship Id="rId5" Type="http://schemas.openxmlformats.org/officeDocument/2006/relationships/oleObject" Target="../embeddings/oleObject118.bin"/><Relationship Id="rId15" Type="http://schemas.openxmlformats.org/officeDocument/2006/relationships/oleObject" Target="../embeddings/oleObject128.bin"/><Relationship Id="rId23" Type="http://schemas.openxmlformats.org/officeDocument/2006/relationships/oleObject" Target="../embeddings/oleObject136.bin"/><Relationship Id="rId28" Type="http://schemas.openxmlformats.org/officeDocument/2006/relationships/oleObject" Target="../embeddings/oleObject141.bin"/><Relationship Id="rId10" Type="http://schemas.openxmlformats.org/officeDocument/2006/relationships/oleObject" Target="../embeddings/oleObject123.bin"/><Relationship Id="rId19" Type="http://schemas.openxmlformats.org/officeDocument/2006/relationships/oleObject" Target="../embeddings/oleObject132.bin"/><Relationship Id="rId31" Type="http://schemas.openxmlformats.org/officeDocument/2006/relationships/oleObject" Target="../embeddings/oleObject144.bin"/><Relationship Id="rId4" Type="http://schemas.openxmlformats.org/officeDocument/2006/relationships/oleObject" Target="../embeddings/oleObject117.bin"/><Relationship Id="rId9" Type="http://schemas.openxmlformats.org/officeDocument/2006/relationships/oleObject" Target="../embeddings/oleObject122.bin"/><Relationship Id="rId14" Type="http://schemas.openxmlformats.org/officeDocument/2006/relationships/oleObject" Target="../embeddings/oleObject127.bin"/><Relationship Id="rId22" Type="http://schemas.openxmlformats.org/officeDocument/2006/relationships/oleObject" Target="../embeddings/oleObject135.bin"/><Relationship Id="rId27" Type="http://schemas.openxmlformats.org/officeDocument/2006/relationships/oleObject" Target="../embeddings/oleObject140.bin"/><Relationship Id="rId30" Type="http://schemas.openxmlformats.org/officeDocument/2006/relationships/oleObject" Target="../embeddings/oleObject143.bin"/></Relationships>
</file>

<file path=ppt/slides/_rels/slide32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56.bin"/><Relationship Id="rId18" Type="http://schemas.openxmlformats.org/officeDocument/2006/relationships/oleObject" Target="../embeddings/oleObject161.bin"/><Relationship Id="rId26" Type="http://schemas.openxmlformats.org/officeDocument/2006/relationships/oleObject" Target="../embeddings/oleObject169.bin"/><Relationship Id="rId39" Type="http://schemas.openxmlformats.org/officeDocument/2006/relationships/oleObject" Target="../embeddings/oleObject182.bin"/><Relationship Id="rId3" Type="http://schemas.openxmlformats.org/officeDocument/2006/relationships/slideLayout" Target="../slideLayouts/slideLayout2.xml"/><Relationship Id="rId21" Type="http://schemas.openxmlformats.org/officeDocument/2006/relationships/oleObject" Target="../embeddings/oleObject164.bin"/><Relationship Id="rId34" Type="http://schemas.openxmlformats.org/officeDocument/2006/relationships/oleObject" Target="../embeddings/oleObject177.bin"/><Relationship Id="rId42" Type="http://schemas.openxmlformats.org/officeDocument/2006/relationships/oleObject" Target="../embeddings/oleObject185.bin"/><Relationship Id="rId47" Type="http://schemas.openxmlformats.org/officeDocument/2006/relationships/oleObject" Target="../embeddings/oleObject190.bin"/><Relationship Id="rId50" Type="http://schemas.openxmlformats.org/officeDocument/2006/relationships/oleObject" Target="../embeddings/oleObject193.bin"/><Relationship Id="rId7" Type="http://schemas.openxmlformats.org/officeDocument/2006/relationships/oleObject" Target="../embeddings/oleObject150.bin"/><Relationship Id="rId12" Type="http://schemas.openxmlformats.org/officeDocument/2006/relationships/oleObject" Target="../embeddings/oleObject155.bin"/><Relationship Id="rId17" Type="http://schemas.openxmlformats.org/officeDocument/2006/relationships/oleObject" Target="../embeddings/oleObject160.bin"/><Relationship Id="rId25" Type="http://schemas.openxmlformats.org/officeDocument/2006/relationships/oleObject" Target="../embeddings/oleObject168.bin"/><Relationship Id="rId33" Type="http://schemas.openxmlformats.org/officeDocument/2006/relationships/oleObject" Target="../embeddings/oleObject176.bin"/><Relationship Id="rId38" Type="http://schemas.openxmlformats.org/officeDocument/2006/relationships/oleObject" Target="../embeddings/oleObject181.bin"/><Relationship Id="rId46" Type="http://schemas.openxmlformats.org/officeDocument/2006/relationships/oleObject" Target="../embeddings/oleObject189.bin"/><Relationship Id="rId2" Type="http://schemas.openxmlformats.org/officeDocument/2006/relationships/tags" Target="../tags/tag20.xml"/><Relationship Id="rId16" Type="http://schemas.openxmlformats.org/officeDocument/2006/relationships/oleObject" Target="../embeddings/oleObject159.bin"/><Relationship Id="rId20" Type="http://schemas.openxmlformats.org/officeDocument/2006/relationships/oleObject" Target="../embeddings/oleObject163.bin"/><Relationship Id="rId29" Type="http://schemas.openxmlformats.org/officeDocument/2006/relationships/oleObject" Target="../embeddings/oleObject172.bin"/><Relationship Id="rId41" Type="http://schemas.openxmlformats.org/officeDocument/2006/relationships/oleObject" Target="../embeddings/oleObject184.bin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49.bin"/><Relationship Id="rId11" Type="http://schemas.openxmlformats.org/officeDocument/2006/relationships/oleObject" Target="../embeddings/oleObject154.bin"/><Relationship Id="rId24" Type="http://schemas.openxmlformats.org/officeDocument/2006/relationships/oleObject" Target="../embeddings/oleObject167.bin"/><Relationship Id="rId32" Type="http://schemas.openxmlformats.org/officeDocument/2006/relationships/oleObject" Target="../embeddings/oleObject175.bin"/><Relationship Id="rId37" Type="http://schemas.openxmlformats.org/officeDocument/2006/relationships/oleObject" Target="../embeddings/oleObject180.bin"/><Relationship Id="rId40" Type="http://schemas.openxmlformats.org/officeDocument/2006/relationships/oleObject" Target="../embeddings/oleObject183.bin"/><Relationship Id="rId45" Type="http://schemas.openxmlformats.org/officeDocument/2006/relationships/oleObject" Target="../embeddings/oleObject188.bin"/><Relationship Id="rId5" Type="http://schemas.openxmlformats.org/officeDocument/2006/relationships/oleObject" Target="../embeddings/oleObject148.bin"/><Relationship Id="rId15" Type="http://schemas.openxmlformats.org/officeDocument/2006/relationships/oleObject" Target="../embeddings/oleObject158.bin"/><Relationship Id="rId23" Type="http://schemas.openxmlformats.org/officeDocument/2006/relationships/oleObject" Target="../embeddings/oleObject166.bin"/><Relationship Id="rId28" Type="http://schemas.openxmlformats.org/officeDocument/2006/relationships/oleObject" Target="../embeddings/oleObject171.bin"/><Relationship Id="rId36" Type="http://schemas.openxmlformats.org/officeDocument/2006/relationships/oleObject" Target="../embeddings/oleObject179.bin"/><Relationship Id="rId49" Type="http://schemas.openxmlformats.org/officeDocument/2006/relationships/oleObject" Target="../embeddings/oleObject192.bin"/><Relationship Id="rId10" Type="http://schemas.openxmlformats.org/officeDocument/2006/relationships/oleObject" Target="../embeddings/oleObject153.bin"/><Relationship Id="rId19" Type="http://schemas.openxmlformats.org/officeDocument/2006/relationships/oleObject" Target="../embeddings/oleObject162.bin"/><Relationship Id="rId31" Type="http://schemas.openxmlformats.org/officeDocument/2006/relationships/oleObject" Target="../embeddings/oleObject174.bin"/><Relationship Id="rId44" Type="http://schemas.openxmlformats.org/officeDocument/2006/relationships/oleObject" Target="../embeddings/oleObject187.bin"/><Relationship Id="rId4" Type="http://schemas.openxmlformats.org/officeDocument/2006/relationships/oleObject" Target="../embeddings/oleObject147.bin"/><Relationship Id="rId9" Type="http://schemas.openxmlformats.org/officeDocument/2006/relationships/oleObject" Target="../embeddings/oleObject152.bin"/><Relationship Id="rId14" Type="http://schemas.openxmlformats.org/officeDocument/2006/relationships/oleObject" Target="../embeddings/oleObject157.bin"/><Relationship Id="rId22" Type="http://schemas.openxmlformats.org/officeDocument/2006/relationships/oleObject" Target="../embeddings/oleObject165.bin"/><Relationship Id="rId27" Type="http://schemas.openxmlformats.org/officeDocument/2006/relationships/oleObject" Target="../embeddings/oleObject170.bin"/><Relationship Id="rId30" Type="http://schemas.openxmlformats.org/officeDocument/2006/relationships/oleObject" Target="../embeddings/oleObject173.bin"/><Relationship Id="rId35" Type="http://schemas.openxmlformats.org/officeDocument/2006/relationships/oleObject" Target="../embeddings/oleObject178.bin"/><Relationship Id="rId43" Type="http://schemas.openxmlformats.org/officeDocument/2006/relationships/oleObject" Target="../embeddings/oleObject186.bin"/><Relationship Id="rId48" Type="http://schemas.openxmlformats.org/officeDocument/2006/relationships/oleObject" Target="../embeddings/oleObject191.bin"/><Relationship Id="rId8" Type="http://schemas.openxmlformats.org/officeDocument/2006/relationships/oleObject" Target="../embeddings/oleObject151.bin"/><Relationship Id="rId51" Type="http://schemas.openxmlformats.org/officeDocument/2006/relationships/oleObject" Target="../embeddings/oleObject194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9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8.bin"/><Relationship Id="rId2" Type="http://schemas.openxmlformats.org/officeDocument/2006/relationships/tags" Target="../tags/tag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6.bin"/><Relationship Id="rId4" Type="http://schemas.openxmlformats.org/officeDocument/2006/relationships/notesSlide" Target="../notesSlides/notesSlide3.xml"/><Relationship Id="rId9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9.bin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3.bin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Complexity of </a:t>
            </a:r>
            <a:r>
              <a:rPr lang="en-US" dirty="0" err="1" smtClean="0"/>
              <a:t>Equilibria</a:t>
            </a:r>
            <a:r>
              <a:rPr lang="en-US" dirty="0" smtClean="0"/>
              <a:t> in Cost Sharing Games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257800"/>
            <a:ext cx="8077200" cy="838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Vasilis Syrgkanis</a:t>
            </a:r>
          </a:p>
          <a:p>
            <a:r>
              <a:rPr lang="en-US" sz="2800" dirty="0" smtClean="0"/>
              <a:t>Cornell University</a:t>
            </a:r>
            <a:endParaRPr lang="en-US" sz="2800" dirty="0"/>
          </a:p>
        </p:txBody>
      </p:sp>
    </p:spTree>
  </p:cSld>
  <p:clrMapOvr>
    <a:masterClrMapping/>
  </p:clrMapOvr>
  <p:transition advTm="715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Formal Definitions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Algorithm for Computing a Good Pure Nash Equilibrium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bg2"/>
                </a:solidFill>
              </a:rPr>
              <a:t>PLS-hardness Results</a:t>
            </a:r>
          </a:p>
          <a:p>
            <a:endParaRPr lang="en-US" dirty="0"/>
          </a:p>
        </p:txBody>
      </p:sp>
    </p:spTree>
  </p:cSld>
  <p:clrMapOvr>
    <a:masterClrMapping/>
  </p:clrMapOvr>
  <p:transition advTm="5304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</a:t>
            </a:r>
            <a:r>
              <a:rPr lang="en-US" dirty="0" smtClean="0"/>
              <a:t> and the Potential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Price of Stability</a:t>
            </a:r>
            <a:r>
              <a:rPr lang="en-US" dirty="0" smtClean="0"/>
              <a:t> of a game is the fraction of the Social Cost of the best PNE over the Optimal Social Cost.</a:t>
            </a:r>
          </a:p>
          <a:p>
            <a:r>
              <a:rPr lang="en-US" dirty="0" smtClean="0"/>
              <a:t>If a game admits a Potential             such that for some quantity     and for any strategy profile    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Then, the </a:t>
            </a:r>
            <a:r>
              <a:rPr lang="en-US" dirty="0" err="1" smtClean="0"/>
              <a:t>PoS</a:t>
            </a:r>
            <a:r>
              <a:rPr lang="en-US" dirty="0" smtClean="0"/>
              <a:t> is at most   </a:t>
            </a:r>
          </a:p>
          <a:p>
            <a:pPr lvl="1"/>
            <a:r>
              <a:rPr lang="en-US" dirty="0" smtClean="0"/>
              <a:t>Let              be the global minimum of            and          the socially optimal outcome. Then: 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06662" y="4006850"/>
          <a:ext cx="3665538" cy="488950"/>
        </p:xfrm>
        <a:graphic>
          <a:graphicData uri="http://schemas.openxmlformats.org/presentationml/2006/ole">
            <p:oleObj spid="_x0000_s24578" name="Equation" r:id="rId4" imgW="142236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048000" y="3657600"/>
          <a:ext cx="327025" cy="315913"/>
        </p:xfrm>
        <a:graphic>
          <a:graphicData uri="http://schemas.openxmlformats.org/presentationml/2006/ole">
            <p:oleObj spid="_x0000_s24579" name="Equation" r:id="rId5" imgW="126720" imgH="1396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391400" y="3657600"/>
          <a:ext cx="293688" cy="315913"/>
        </p:xfrm>
        <a:graphic>
          <a:graphicData uri="http://schemas.openxmlformats.org/presentationml/2006/ole">
            <p:oleObj spid="_x0000_s24580" name="Equation" r:id="rId6" imgW="114120" imgH="1396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122863" y="3094037"/>
          <a:ext cx="717550" cy="487363"/>
        </p:xfrm>
        <a:graphic>
          <a:graphicData uri="http://schemas.openxmlformats.org/presentationml/2006/ole">
            <p:oleObj spid="_x0000_s24581" name="Equation" r:id="rId7" imgW="279360" imgH="2156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444285" y="4547315"/>
          <a:ext cx="327025" cy="315913"/>
        </p:xfrm>
        <a:graphic>
          <a:graphicData uri="http://schemas.openxmlformats.org/presentationml/2006/ole">
            <p:oleObj spid="_x0000_s24582" name="Equation" r:id="rId8" imgW="126720" imgH="13968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705600" y="4953000"/>
          <a:ext cx="715962" cy="485775"/>
        </p:xfrm>
        <a:graphic>
          <a:graphicData uri="http://schemas.openxmlformats.org/presentationml/2006/ole">
            <p:oleObj spid="_x0000_s24583" name="Equation" r:id="rId9" imgW="279360" imgH="21564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774825" y="4941888"/>
          <a:ext cx="1044575" cy="544512"/>
        </p:xfrm>
        <a:graphic>
          <a:graphicData uri="http://schemas.openxmlformats.org/presentationml/2006/ole">
            <p:oleObj spid="_x0000_s24584" name="Equation" r:id="rId10" imgW="507960" imgH="24120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8077200" y="4953000"/>
          <a:ext cx="914400" cy="403225"/>
        </p:xfrm>
        <a:graphic>
          <a:graphicData uri="http://schemas.openxmlformats.org/presentationml/2006/ole">
            <p:oleObj spid="_x0000_s24585" name="Equation" r:id="rId11" imgW="355320" imgH="17748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1119188" y="5867400"/>
          <a:ext cx="7346950" cy="546100"/>
        </p:xfrm>
        <a:graphic>
          <a:graphicData uri="http://schemas.openxmlformats.org/presentationml/2006/ole">
            <p:oleObj spid="_x0000_s24586" name="Equation" r:id="rId12" imgW="3136680" imgH="24120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Tm="5428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PoS</a:t>
            </a:r>
            <a:r>
              <a:rPr lang="en-US" dirty="0" smtClean="0"/>
              <a:t> of Cost Sharing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Sharing Games are Congestion Games and admit Rosenthal’s Potential: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                     , then                                  ,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2835275" y="2743200"/>
          <a:ext cx="2979738" cy="1065213"/>
        </p:xfrm>
        <a:graphic>
          <a:graphicData uri="http://schemas.openxmlformats.org/presentationml/2006/ole">
            <p:oleObj spid="_x0000_s25602" name="Equation" r:id="rId4" imgW="1155600" imgH="469800" progId="Equation.3">
              <p:embed/>
            </p:oleObj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1219200" y="4191000"/>
          <a:ext cx="1743075" cy="1057275"/>
        </p:xfrm>
        <a:graphic>
          <a:graphicData uri="http://schemas.openxmlformats.org/presentationml/2006/ole">
            <p:oleObj spid="_x0000_s25604" name="Equation" r:id="rId5" imgW="774360" imgH="469800" progId="Equation.3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3836987" y="4419600"/>
          <a:ext cx="2716213" cy="806450"/>
        </p:xfrm>
        <a:graphic>
          <a:graphicData uri="http://schemas.openxmlformats.org/presentationml/2006/ole">
            <p:oleObj spid="_x0000_s25605" name="Equation" r:id="rId6" imgW="1054080" imgH="355320" progId="Equation.3">
              <p:embed/>
            </p:oleObj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1487488" y="5426075"/>
          <a:ext cx="6019800" cy="517525"/>
        </p:xfrm>
        <a:graphic>
          <a:graphicData uri="http://schemas.openxmlformats.org/presentationml/2006/ole">
            <p:oleObj spid="_x0000_s25606" name="Equation" r:id="rId7" imgW="2336760" imgH="228600" progId="Equation.3">
              <p:embed/>
            </p:oleObj>
          </a:graphicData>
        </a:graphic>
      </p:graphicFrame>
      <p:graphicFrame>
        <p:nvGraphicFramePr>
          <p:cNvPr id="25607" name="Object 2"/>
          <p:cNvGraphicFramePr>
            <a:graphicFrameLocks noChangeAspect="1"/>
          </p:cNvGraphicFramePr>
          <p:nvPr/>
        </p:nvGraphicFramePr>
        <p:xfrm>
          <a:off x="6705600" y="4375150"/>
          <a:ext cx="2257425" cy="806450"/>
        </p:xfrm>
        <a:graphic>
          <a:graphicData uri="http://schemas.openxmlformats.org/presentationml/2006/ole">
            <p:oleObj spid="_x0000_s25607" name="Equation" r:id="rId8" imgW="876240" imgH="35532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Tm="2391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Notion of “Good”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Compute a PNE that is as good as the upper bound on the </a:t>
            </a:r>
            <a:r>
              <a:rPr lang="en-US" dirty="0" err="1" smtClean="0"/>
              <a:t>PoS</a:t>
            </a:r>
            <a:r>
              <a:rPr lang="en-US" dirty="0" smtClean="0"/>
              <a:t> produced by the Potential Method</a:t>
            </a:r>
            <a:endParaRPr lang="en-US" dirty="0"/>
          </a:p>
        </p:txBody>
      </p:sp>
    </p:spTree>
  </p:cSld>
  <p:clrMapOvr>
    <a:masterClrMapping/>
  </p:clrMapOvr>
  <p:transition advTm="12356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 Cost Sharing</a:t>
            </a:r>
            <a:endParaRPr lang="en-US" dirty="0"/>
          </a:p>
        </p:txBody>
      </p:sp>
      <p:pic>
        <p:nvPicPr>
          <p:cNvPr id="27650" name="Picture 2" descr="http://dclips.fundraw.com/zobo500dir/JPortugall_old_brid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3435" y="1889974"/>
            <a:ext cx="1333500" cy="1333500"/>
          </a:xfrm>
          <a:prstGeom prst="rect">
            <a:avLst/>
          </a:prstGeom>
          <a:noFill/>
        </p:spPr>
      </p:pic>
      <p:pic>
        <p:nvPicPr>
          <p:cNvPr id="27663" name="Picture 15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30438" y="2031642"/>
            <a:ext cx="789305" cy="1047750"/>
          </a:xfrm>
          <a:prstGeom prst="rect">
            <a:avLst/>
          </a:prstGeom>
          <a:noFill/>
        </p:spPr>
      </p:pic>
      <p:pic>
        <p:nvPicPr>
          <p:cNvPr id="15" name="Picture 15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30438" y="3606621"/>
            <a:ext cx="789305" cy="1047750"/>
          </a:xfrm>
          <a:prstGeom prst="rect">
            <a:avLst/>
          </a:prstGeom>
          <a:noFill/>
        </p:spPr>
      </p:pic>
      <p:pic>
        <p:nvPicPr>
          <p:cNvPr id="16" name="Picture 15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30438" y="5181600"/>
            <a:ext cx="789305" cy="1047750"/>
          </a:xfrm>
          <a:prstGeom prst="rect">
            <a:avLst/>
          </a:prstGeom>
          <a:noFill/>
        </p:spPr>
      </p:pic>
      <p:pic>
        <p:nvPicPr>
          <p:cNvPr id="17" name="Picture 2" descr="http://dclips.fundraw.com/zobo500dir/JPortugall_old_brid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3434" y="3253526"/>
            <a:ext cx="1699474" cy="1699474"/>
          </a:xfrm>
          <a:prstGeom prst="rect">
            <a:avLst/>
          </a:prstGeom>
          <a:noFill/>
        </p:spPr>
      </p:pic>
      <p:pic>
        <p:nvPicPr>
          <p:cNvPr id="18" name="Picture 2" descr="http://dclips.fundraw.com/zobo500dir/JPortugall_old_brid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3435" y="5158526"/>
            <a:ext cx="1166074" cy="1166074"/>
          </a:xfrm>
          <a:prstGeom prst="rect">
            <a:avLst/>
          </a:prstGeom>
          <a:noFill/>
        </p:spPr>
      </p:pic>
      <p:cxnSp>
        <p:nvCxnSpPr>
          <p:cNvPr id="20" name="Straight Arrow Connector 19"/>
          <p:cNvCxnSpPr>
            <a:stCxn id="27663" idx="3"/>
            <a:endCxn id="27650" idx="1"/>
          </p:cNvCxnSpPr>
          <p:nvPr/>
        </p:nvCxnSpPr>
        <p:spPr>
          <a:xfrm>
            <a:off x="3019743" y="2555517"/>
            <a:ext cx="1833692" cy="1207"/>
          </a:xfrm>
          <a:prstGeom prst="straightConnector1">
            <a:avLst/>
          </a:prstGeom>
          <a:ln w="3810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7663" idx="3"/>
            <a:endCxn id="17" idx="1"/>
          </p:cNvCxnSpPr>
          <p:nvPr/>
        </p:nvCxnSpPr>
        <p:spPr>
          <a:xfrm>
            <a:off x="3019743" y="2555517"/>
            <a:ext cx="1833691" cy="1547746"/>
          </a:xfrm>
          <a:prstGeom prst="straightConnector1">
            <a:avLst/>
          </a:prstGeom>
          <a:ln w="3810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5" idx="3"/>
            <a:endCxn id="17" idx="1"/>
          </p:cNvCxnSpPr>
          <p:nvPr/>
        </p:nvCxnSpPr>
        <p:spPr>
          <a:xfrm flipV="1">
            <a:off x="3019743" y="4103263"/>
            <a:ext cx="1833691" cy="27233"/>
          </a:xfrm>
          <a:prstGeom prst="line">
            <a:avLst/>
          </a:prstGeom>
          <a:ln w="3810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3"/>
            <a:endCxn id="27650" idx="1"/>
          </p:cNvCxnSpPr>
          <p:nvPr/>
        </p:nvCxnSpPr>
        <p:spPr>
          <a:xfrm flipV="1">
            <a:off x="3019743" y="2556724"/>
            <a:ext cx="1833692" cy="1573772"/>
          </a:xfrm>
          <a:prstGeom prst="straightConnector1">
            <a:avLst/>
          </a:prstGeom>
          <a:ln w="3810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5" idx="3"/>
            <a:endCxn id="18" idx="1"/>
          </p:cNvCxnSpPr>
          <p:nvPr/>
        </p:nvCxnSpPr>
        <p:spPr>
          <a:xfrm>
            <a:off x="3019743" y="4130496"/>
            <a:ext cx="1833692" cy="1611067"/>
          </a:xfrm>
          <a:prstGeom prst="straightConnector1">
            <a:avLst/>
          </a:prstGeom>
          <a:ln w="3810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6" idx="3"/>
            <a:endCxn id="18" idx="1"/>
          </p:cNvCxnSpPr>
          <p:nvPr/>
        </p:nvCxnSpPr>
        <p:spPr>
          <a:xfrm>
            <a:off x="3019743" y="5705475"/>
            <a:ext cx="1833692" cy="36088"/>
          </a:xfrm>
          <a:prstGeom prst="straightConnector1">
            <a:avLst/>
          </a:prstGeom>
          <a:ln w="3810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6" idx="3"/>
            <a:endCxn id="17" idx="1"/>
          </p:cNvCxnSpPr>
          <p:nvPr/>
        </p:nvCxnSpPr>
        <p:spPr>
          <a:xfrm flipV="1">
            <a:off x="3019743" y="4103263"/>
            <a:ext cx="1833691" cy="1602212"/>
          </a:xfrm>
          <a:prstGeom prst="straightConnector1">
            <a:avLst/>
          </a:prstGeom>
          <a:ln w="3810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2" name="Object 131"/>
          <p:cNvGraphicFramePr>
            <a:graphicFrameLocks noChangeAspect="1"/>
          </p:cNvGraphicFramePr>
          <p:nvPr/>
        </p:nvGraphicFramePr>
        <p:xfrm>
          <a:off x="6988175" y="2257425"/>
          <a:ext cx="700088" cy="547688"/>
        </p:xfrm>
        <a:graphic>
          <a:graphicData uri="http://schemas.openxmlformats.org/presentationml/2006/ole">
            <p:oleObj spid="_x0000_s27664" name="Equation" r:id="rId5" imgW="368280" imgH="241200" progId="Equation.3">
              <p:embed/>
            </p:oleObj>
          </a:graphicData>
        </a:graphic>
      </p:graphicFrame>
      <p:graphicFrame>
        <p:nvGraphicFramePr>
          <p:cNvPr id="133" name="Object 132"/>
          <p:cNvGraphicFramePr>
            <a:graphicFrameLocks noChangeAspect="1"/>
          </p:cNvGraphicFramePr>
          <p:nvPr/>
        </p:nvGraphicFramePr>
        <p:xfrm>
          <a:off x="6975475" y="3886200"/>
          <a:ext cx="723900" cy="488950"/>
        </p:xfrm>
        <a:graphic>
          <a:graphicData uri="http://schemas.openxmlformats.org/presentationml/2006/ole">
            <p:oleObj spid="_x0000_s27665" name="Equation" r:id="rId6" imgW="380880" imgH="215640" progId="Equation.3">
              <p:embed/>
            </p:oleObj>
          </a:graphicData>
        </a:graphic>
      </p:graphicFrame>
      <p:graphicFrame>
        <p:nvGraphicFramePr>
          <p:cNvPr id="134" name="Object 133"/>
          <p:cNvGraphicFramePr>
            <a:graphicFrameLocks noChangeAspect="1"/>
          </p:cNvGraphicFramePr>
          <p:nvPr/>
        </p:nvGraphicFramePr>
        <p:xfrm>
          <a:off x="6988175" y="5548313"/>
          <a:ext cx="700088" cy="517525"/>
        </p:xfrm>
        <a:graphic>
          <a:graphicData uri="http://schemas.openxmlformats.org/presentationml/2006/ole">
            <p:oleObj spid="_x0000_s27666" name="Equation" r:id="rId7" imgW="368280" imgH="228600" progId="Equation.3">
              <p:embed/>
            </p:oleObj>
          </a:graphicData>
        </a:graphic>
      </p:graphicFrame>
    </p:spTree>
  </p:cSld>
  <p:clrMapOvr>
    <a:masterClrMapping/>
  </p:clrMapOvr>
  <p:transition advTm="37799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a Good PNE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the proof of the Potential Method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Attempt 1: Compute Socially Optimal PNE</a:t>
            </a:r>
          </a:p>
          <a:p>
            <a:pPr lvl="1"/>
            <a:r>
              <a:rPr lang="en-US" dirty="0" smtClean="0"/>
              <a:t>[ADKTWR04]: NP-hard even when</a:t>
            </a:r>
          </a:p>
          <a:p>
            <a:endParaRPr lang="en-US" dirty="0" smtClean="0"/>
          </a:p>
          <a:p>
            <a:r>
              <a:rPr lang="en-US" dirty="0" smtClean="0"/>
              <a:t>Attempt 2: Compute global Potential </a:t>
            </a:r>
            <a:r>
              <a:rPr lang="en-US" dirty="0" err="1" smtClean="0"/>
              <a:t>Minimizer</a:t>
            </a:r>
            <a:endParaRPr lang="en-US" dirty="0" smtClean="0"/>
          </a:p>
          <a:p>
            <a:pPr lvl="1"/>
            <a:r>
              <a:rPr lang="en-US" dirty="0" smtClean="0"/>
              <a:t>[CCLNO07]: NP-hard  even when</a:t>
            </a:r>
          </a:p>
          <a:p>
            <a:endParaRPr lang="en-US" dirty="0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7848600" y="4941888"/>
          <a:ext cx="1020762" cy="544512"/>
        </p:xfrm>
        <a:graphic>
          <a:graphicData uri="http://schemas.openxmlformats.org/presentationml/2006/ole">
            <p:oleObj spid="_x0000_s33796" name="Equation" r:id="rId3" imgW="507960" imgH="241200" progId="Equation.3">
              <p:embed/>
            </p:oleObj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6248400" y="4038600"/>
          <a:ext cx="1592263" cy="546100"/>
        </p:xfrm>
        <a:graphic>
          <a:graphicData uri="http://schemas.openxmlformats.org/presentationml/2006/ole">
            <p:oleObj spid="_x0000_s33797" name="Equation" r:id="rId4" imgW="838080" imgH="241200" progId="Equation.3">
              <p:embed/>
            </p:oleObj>
          </a:graphicData>
        </a:graphic>
      </p:graphicFrame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5943600" y="5410200"/>
          <a:ext cx="1592263" cy="546100"/>
        </p:xfrm>
        <a:graphic>
          <a:graphicData uri="http://schemas.openxmlformats.org/presentationml/2006/ole">
            <p:oleObj spid="_x0000_s33800" name="Equation" r:id="rId5" imgW="838080" imgH="241200" progId="Equation.3">
              <p:embed/>
            </p:oleObj>
          </a:graphicData>
        </a:graphic>
      </p:graphicFrame>
      <p:graphicFrame>
        <p:nvGraphicFramePr>
          <p:cNvPr id="33802" name="Object 10"/>
          <p:cNvGraphicFramePr>
            <a:graphicFrameLocks noChangeAspect="1"/>
          </p:cNvGraphicFramePr>
          <p:nvPr/>
        </p:nvGraphicFramePr>
        <p:xfrm>
          <a:off x="1119188" y="2438400"/>
          <a:ext cx="7346950" cy="546100"/>
        </p:xfrm>
        <a:graphic>
          <a:graphicData uri="http://schemas.openxmlformats.org/presentationml/2006/ole">
            <p:oleObj spid="_x0000_s33802" name="Equation" r:id="rId6" imgW="3136680" imgH="241200" progId="Equation.3">
              <p:embed/>
            </p:oleObj>
          </a:graphicData>
        </a:graphic>
      </p:graphicFrame>
    </p:spTree>
  </p:cSld>
  <p:clrMapOvr>
    <a:masterClrMapping/>
  </p:clrMapOvr>
  <p:transition advTm="42947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Greedy Algorithm for Selfish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following generalization of the greedy set cover approximation algorithm:</a:t>
            </a:r>
          </a:p>
          <a:p>
            <a:pPr lvl="1"/>
            <a:r>
              <a:rPr lang="en-US" dirty="0" smtClean="0"/>
              <a:t>At each iteration pick the facility that has minimum cost if all currently unassigned players were assigned to it. </a:t>
            </a:r>
          </a:p>
          <a:p>
            <a:pPr lvl="1"/>
            <a:r>
              <a:rPr lang="en-US" dirty="0" smtClean="0"/>
              <a:t>Assign all possible players to the chosen facility.</a:t>
            </a:r>
          </a:p>
          <a:p>
            <a:endParaRPr lang="en-US" dirty="0" smtClean="0"/>
          </a:p>
          <a:p>
            <a:r>
              <a:rPr lang="en-US" dirty="0" smtClean="0"/>
              <a:t>When                            , the above is exactly the greedy         - approximation algorithm for Set Cover </a:t>
            </a:r>
          </a:p>
          <a:p>
            <a:endParaRPr lang="en-US" dirty="0" smtClean="0"/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1905000" y="4967287"/>
          <a:ext cx="2171700" cy="542925"/>
        </p:xfrm>
        <a:graphic>
          <a:graphicData uri="http://schemas.openxmlformats.org/presentationml/2006/ole">
            <p:oleObj spid="_x0000_s34821" name="Equation" r:id="rId4" imgW="965160" imgH="241200" progId="Equation.3">
              <p:embed/>
            </p:oleObj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2133600" y="5429250"/>
          <a:ext cx="514350" cy="514350"/>
        </p:xfrm>
        <a:graphic>
          <a:graphicData uri="http://schemas.openxmlformats.org/presentationml/2006/ole">
            <p:oleObj spid="_x0000_s34822" name="Equation" r:id="rId5" imgW="228600" imgH="22860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Tm="2700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>
            <a:stCxn id="6" idx="3"/>
            <a:endCxn id="8" idx="1"/>
          </p:cNvCxnSpPr>
          <p:nvPr/>
        </p:nvCxnSpPr>
        <p:spPr>
          <a:xfrm>
            <a:off x="2895601" y="3108479"/>
            <a:ext cx="1904999" cy="168121"/>
          </a:xfrm>
          <a:prstGeom prst="line">
            <a:avLst/>
          </a:prstGeom>
          <a:ln w="381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3"/>
            <a:endCxn id="4" idx="1"/>
          </p:cNvCxnSpPr>
          <p:nvPr/>
        </p:nvCxnSpPr>
        <p:spPr>
          <a:xfrm flipV="1">
            <a:off x="2895601" y="2095500"/>
            <a:ext cx="1957834" cy="1012979"/>
          </a:xfrm>
          <a:prstGeom prst="straightConnector1">
            <a:avLst/>
          </a:prstGeom>
          <a:ln w="381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3"/>
            <a:endCxn id="8" idx="1"/>
          </p:cNvCxnSpPr>
          <p:nvPr/>
        </p:nvCxnSpPr>
        <p:spPr>
          <a:xfrm flipV="1">
            <a:off x="2895601" y="3276600"/>
            <a:ext cx="1904999" cy="974879"/>
          </a:xfrm>
          <a:prstGeom prst="straightConnector1">
            <a:avLst/>
          </a:prstGeom>
          <a:ln w="381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7" idx="3"/>
            <a:endCxn id="22" idx="1"/>
          </p:cNvCxnSpPr>
          <p:nvPr/>
        </p:nvCxnSpPr>
        <p:spPr>
          <a:xfrm>
            <a:off x="2895601" y="4251479"/>
            <a:ext cx="2133599" cy="1589358"/>
          </a:xfrm>
          <a:prstGeom prst="straightConnector1">
            <a:avLst/>
          </a:prstGeom>
          <a:ln w="381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" name="Picture 2" descr="http://dclips.fundraw.com/zobo500dir/JPortugall_old_bridge.jpg"/>
          <p:cNvPicPr>
            <a:picLocks noChangeAspect="1" noChangeArrowheads="1"/>
          </p:cNvPicPr>
          <p:nvPr/>
        </p:nvPicPr>
        <p:blipFill>
          <a:blip r:embed="rId4" cstate="print"/>
          <a:srcRect t="11429" b="14286"/>
          <a:stretch>
            <a:fillRect/>
          </a:stretch>
        </p:blipFill>
        <p:spPr bwMode="auto">
          <a:xfrm>
            <a:off x="4853435" y="1600200"/>
            <a:ext cx="1333500" cy="990600"/>
          </a:xfrm>
          <a:prstGeom prst="rect">
            <a:avLst/>
          </a:prstGeom>
          <a:noFill/>
        </p:spPr>
      </p:pic>
      <p:pic>
        <p:nvPicPr>
          <p:cNvPr id="5" name="Picture 15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53017" y="1707444"/>
            <a:ext cx="608058" cy="807156"/>
          </a:xfrm>
          <a:prstGeom prst="rect">
            <a:avLst/>
          </a:prstGeom>
          <a:noFill/>
        </p:spPr>
      </p:pic>
      <p:pic>
        <p:nvPicPr>
          <p:cNvPr id="6" name="Picture 15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30439" y="2667000"/>
            <a:ext cx="665162" cy="882958"/>
          </a:xfrm>
          <a:prstGeom prst="rect">
            <a:avLst/>
          </a:prstGeom>
          <a:noFill/>
        </p:spPr>
      </p:pic>
      <p:pic>
        <p:nvPicPr>
          <p:cNvPr id="7" name="Picture 6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30439" y="3810000"/>
            <a:ext cx="665162" cy="882958"/>
          </a:xfrm>
          <a:prstGeom prst="rect">
            <a:avLst/>
          </a:prstGeom>
          <a:noFill/>
        </p:spPr>
      </p:pic>
      <p:pic>
        <p:nvPicPr>
          <p:cNvPr id="8" name="Picture 2" descr="http://dclips.fundraw.com/zobo500dir/JPortugall_old_bridge.jpg"/>
          <p:cNvPicPr>
            <a:picLocks noChangeAspect="1" noChangeArrowheads="1"/>
          </p:cNvPicPr>
          <p:nvPr/>
        </p:nvPicPr>
        <p:blipFill>
          <a:blip r:embed="rId4" cstate="print"/>
          <a:srcRect t="13451" b="14809"/>
          <a:stretch>
            <a:fillRect/>
          </a:stretch>
        </p:blipFill>
        <p:spPr bwMode="auto">
          <a:xfrm>
            <a:off x="4800600" y="2667000"/>
            <a:ext cx="1699474" cy="1219200"/>
          </a:xfrm>
          <a:prstGeom prst="rect">
            <a:avLst/>
          </a:prstGeom>
          <a:noFill/>
        </p:spPr>
      </p:pic>
      <p:pic>
        <p:nvPicPr>
          <p:cNvPr id="9" name="Picture 2" descr="http://dclips.fundraw.com/zobo500dir/JPortugall_old_brid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4038600"/>
            <a:ext cx="1242274" cy="1242274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>
            <a:stCxn id="5" idx="3"/>
            <a:endCxn id="4" idx="1"/>
          </p:cNvCxnSpPr>
          <p:nvPr/>
        </p:nvCxnSpPr>
        <p:spPr>
          <a:xfrm flipV="1">
            <a:off x="2861075" y="2095500"/>
            <a:ext cx="1992360" cy="15522"/>
          </a:xfrm>
          <a:prstGeom prst="straightConnector1">
            <a:avLst/>
          </a:prstGeom>
          <a:ln w="381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3"/>
            <a:endCxn id="8" idx="1"/>
          </p:cNvCxnSpPr>
          <p:nvPr/>
        </p:nvCxnSpPr>
        <p:spPr>
          <a:xfrm>
            <a:off x="2861075" y="2111022"/>
            <a:ext cx="1939525" cy="1165578"/>
          </a:xfrm>
          <a:prstGeom prst="straightConnector1">
            <a:avLst/>
          </a:prstGeom>
          <a:ln w="381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  <a:endCxn id="9" idx="1"/>
          </p:cNvCxnSpPr>
          <p:nvPr/>
        </p:nvCxnSpPr>
        <p:spPr>
          <a:xfrm>
            <a:off x="2895601" y="3108479"/>
            <a:ext cx="2057399" cy="1551258"/>
          </a:xfrm>
          <a:prstGeom prst="straightConnector1">
            <a:avLst/>
          </a:prstGeom>
          <a:ln w="381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3"/>
            <a:endCxn id="9" idx="1"/>
          </p:cNvCxnSpPr>
          <p:nvPr/>
        </p:nvCxnSpPr>
        <p:spPr>
          <a:xfrm>
            <a:off x="2895601" y="4251479"/>
            <a:ext cx="2057399" cy="408258"/>
          </a:xfrm>
          <a:prstGeom prst="straightConnector1">
            <a:avLst/>
          </a:prstGeom>
          <a:ln w="381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858000" y="4191000"/>
          <a:ext cx="914400" cy="490538"/>
        </p:xfrm>
        <a:graphic>
          <a:graphicData uri="http://schemas.openxmlformats.org/presentationml/2006/ole">
            <p:oleObj spid="_x0000_s67586" name="Equation" r:id="rId6" imgW="444240" imgH="215640" progId="Equation.3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858000" y="1828800"/>
          <a:ext cx="915988" cy="488950"/>
        </p:xfrm>
        <a:graphic>
          <a:graphicData uri="http://schemas.openxmlformats.org/presentationml/2006/ole">
            <p:oleObj spid="_x0000_s67587" name="Equation" r:id="rId7" imgW="482400" imgH="215640" progId="Equation.3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6934200" y="2895600"/>
          <a:ext cx="893762" cy="517525"/>
        </p:xfrm>
        <a:graphic>
          <a:graphicData uri="http://schemas.openxmlformats.org/presentationml/2006/ole">
            <p:oleObj spid="_x0000_s67588" name="Equation" r:id="rId8" imgW="469800" imgH="228600" progId="Equation.3">
              <p:embed/>
            </p:oleObj>
          </a:graphicData>
        </a:graphic>
      </p:graphicFrame>
      <p:pic>
        <p:nvPicPr>
          <p:cNvPr id="22" name="Picture 2" descr="http://dclips.fundraw.com/zobo500dir/JPortugall_old_brid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5257800"/>
            <a:ext cx="1166074" cy="1166074"/>
          </a:xfrm>
          <a:prstGeom prst="rect">
            <a:avLst/>
          </a:prstGeom>
          <a:noFill/>
        </p:spPr>
      </p:pic>
      <p:pic>
        <p:nvPicPr>
          <p:cNvPr id="50" name="Picture 49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30438" y="4876800"/>
            <a:ext cx="665162" cy="882958"/>
          </a:xfrm>
          <a:prstGeom prst="rect">
            <a:avLst/>
          </a:prstGeom>
          <a:noFill/>
        </p:spPr>
      </p:pic>
      <p:pic>
        <p:nvPicPr>
          <p:cNvPr id="51" name="Picture 50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800" y="5867400"/>
            <a:ext cx="665162" cy="882958"/>
          </a:xfrm>
          <a:prstGeom prst="rect">
            <a:avLst/>
          </a:prstGeom>
          <a:noFill/>
        </p:spPr>
      </p:pic>
      <p:cxnSp>
        <p:nvCxnSpPr>
          <p:cNvPr id="57" name="Straight Arrow Connector 56"/>
          <p:cNvCxnSpPr>
            <a:stCxn id="50" idx="3"/>
            <a:endCxn id="9" idx="1"/>
          </p:cNvCxnSpPr>
          <p:nvPr/>
        </p:nvCxnSpPr>
        <p:spPr>
          <a:xfrm flipV="1">
            <a:off x="2895600" y="4659737"/>
            <a:ext cx="2057400" cy="658542"/>
          </a:xfrm>
          <a:prstGeom prst="straightConnector1">
            <a:avLst/>
          </a:prstGeom>
          <a:ln w="381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1" idx="3"/>
            <a:endCxn id="22" idx="1"/>
          </p:cNvCxnSpPr>
          <p:nvPr/>
        </p:nvCxnSpPr>
        <p:spPr>
          <a:xfrm flipV="1">
            <a:off x="2874962" y="5840837"/>
            <a:ext cx="2154238" cy="468042"/>
          </a:xfrm>
          <a:prstGeom prst="straightConnector1">
            <a:avLst/>
          </a:prstGeom>
          <a:ln w="381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3" name="Object 62"/>
          <p:cNvGraphicFramePr>
            <a:graphicFrameLocks noChangeAspect="1"/>
          </p:cNvGraphicFramePr>
          <p:nvPr/>
        </p:nvGraphicFramePr>
        <p:xfrm>
          <a:off x="6858000" y="5562600"/>
          <a:ext cx="844550" cy="490538"/>
        </p:xfrm>
        <a:graphic>
          <a:graphicData uri="http://schemas.openxmlformats.org/presentationml/2006/ole">
            <p:oleObj spid="_x0000_s67589" name="Equation" r:id="rId9" imgW="444240" imgH="215640" progId="Equation.3">
              <p:embed/>
            </p:oleObj>
          </a:graphicData>
        </a:graphic>
      </p:graphicFrame>
      <p:cxnSp>
        <p:nvCxnSpPr>
          <p:cNvPr id="79" name="Straight Arrow Connector 78"/>
          <p:cNvCxnSpPr>
            <a:stCxn id="6" idx="3"/>
            <a:endCxn id="9" idx="1"/>
          </p:cNvCxnSpPr>
          <p:nvPr/>
        </p:nvCxnSpPr>
        <p:spPr>
          <a:xfrm>
            <a:off x="2895601" y="3108479"/>
            <a:ext cx="2057399" cy="1551258"/>
          </a:xfrm>
          <a:prstGeom prst="straightConnector1">
            <a:avLst/>
          </a:prstGeom>
          <a:ln w="762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7" idx="3"/>
            <a:endCxn id="9" idx="1"/>
          </p:cNvCxnSpPr>
          <p:nvPr/>
        </p:nvCxnSpPr>
        <p:spPr>
          <a:xfrm>
            <a:off x="2895601" y="4251479"/>
            <a:ext cx="2057399" cy="408258"/>
          </a:xfrm>
          <a:prstGeom prst="straightConnector1">
            <a:avLst/>
          </a:prstGeom>
          <a:ln w="762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50" idx="3"/>
            <a:endCxn id="9" idx="1"/>
          </p:cNvCxnSpPr>
          <p:nvPr/>
        </p:nvCxnSpPr>
        <p:spPr>
          <a:xfrm flipV="1">
            <a:off x="2895600" y="4659737"/>
            <a:ext cx="2057400" cy="658542"/>
          </a:xfrm>
          <a:prstGeom prst="straightConnector1">
            <a:avLst/>
          </a:prstGeom>
          <a:ln w="762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5" idx="3"/>
            <a:endCxn id="4" idx="1"/>
          </p:cNvCxnSpPr>
          <p:nvPr/>
        </p:nvCxnSpPr>
        <p:spPr>
          <a:xfrm flipV="1">
            <a:off x="2861075" y="2095500"/>
            <a:ext cx="1992360" cy="15522"/>
          </a:xfrm>
          <a:prstGeom prst="straightConnector1">
            <a:avLst/>
          </a:prstGeom>
          <a:ln w="762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51" idx="3"/>
            <a:endCxn id="22" idx="1"/>
          </p:cNvCxnSpPr>
          <p:nvPr/>
        </p:nvCxnSpPr>
        <p:spPr>
          <a:xfrm flipV="1">
            <a:off x="2874962" y="5840837"/>
            <a:ext cx="2154238" cy="468042"/>
          </a:xfrm>
          <a:prstGeom prst="straightConnector1">
            <a:avLst/>
          </a:prstGeom>
          <a:ln w="762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4E4E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4E4E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4E4E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4E4E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4E4E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914400" y="5791200"/>
          <a:ext cx="7346950" cy="546100"/>
        </p:xfrm>
        <a:graphic>
          <a:graphicData uri="http://schemas.openxmlformats.org/presentationml/2006/ole">
            <p:oleObj spid="_x0000_s56324" name="Equation" r:id="rId4" imgW="3136680" imgH="241200" progId="Equation.3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Greedy Algorithm for Selfish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Theorem 1</a:t>
            </a:r>
            <a:br>
              <a:rPr lang="en-US" dirty="0" smtClean="0"/>
            </a:br>
            <a:r>
              <a:rPr lang="en-US" dirty="0" smtClean="0"/>
              <a:t>The greedy algorithm computes a PNE with social cost at most the potential of the socially optimal solution</a:t>
            </a:r>
          </a:p>
          <a:p>
            <a:endParaRPr lang="en-US" dirty="0" smtClean="0"/>
          </a:p>
          <a:p>
            <a:r>
              <a:rPr lang="en-US" dirty="0" smtClean="0"/>
              <a:t>Corollary</a:t>
            </a:r>
            <a:br>
              <a:rPr lang="en-US" dirty="0" smtClean="0"/>
            </a:br>
            <a:r>
              <a:rPr lang="en-US" dirty="0" smtClean="0"/>
              <a:t>The greedy algorithm computes a PNE with social cost at most the best upper bound on the </a:t>
            </a:r>
            <a:r>
              <a:rPr lang="en-US" dirty="0" err="1" smtClean="0"/>
              <a:t>PoS</a:t>
            </a:r>
            <a:r>
              <a:rPr lang="en-US" dirty="0" smtClean="0"/>
              <a:t> given by the Potential Method</a:t>
            </a:r>
            <a:endParaRPr lang="en-US" dirty="0"/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2819400" y="5791200"/>
          <a:ext cx="5410200" cy="546100"/>
        </p:xfrm>
        <a:graphic>
          <a:graphicData uri="http://schemas.openxmlformats.org/presentationml/2006/ole">
            <p:oleObj spid="_x0000_s56322" name="Equation" r:id="rId5" imgW="2387520" imgH="24120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Tm="5065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>
          <a:xfrm>
            <a:off x="609600" y="3048000"/>
            <a:ext cx="1600200" cy="2362200"/>
          </a:xfrm>
          <a:prstGeom prst="ellipse">
            <a:avLst/>
          </a:prstGeom>
          <a:ln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Sketch of Proof</a:t>
            </a:r>
            <a:endParaRPr lang="en-US" dirty="0"/>
          </a:p>
        </p:txBody>
      </p:sp>
      <p:pic>
        <p:nvPicPr>
          <p:cNvPr id="9" name="Picture 2" descr="http://dclips.fundraw.com/zobo500dir/JPortugall_old_brid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1013" y="3760363"/>
            <a:ext cx="949049" cy="949049"/>
          </a:xfrm>
          <a:prstGeom prst="rect">
            <a:avLst/>
          </a:prstGeom>
          <a:noFill/>
        </p:spPr>
      </p:pic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018212" y="2895600"/>
          <a:ext cx="241300" cy="517525"/>
        </p:xfrm>
        <a:graphic>
          <a:graphicData uri="http://schemas.openxmlformats.org/presentationml/2006/ole">
            <p:oleObj spid="_x0000_s47105" name="Equation" r:id="rId5" imgW="126720" imgH="228600" progId="Equation.3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005513" y="4024313"/>
          <a:ext cx="265112" cy="546100"/>
        </p:xfrm>
        <a:graphic>
          <a:graphicData uri="http://schemas.openxmlformats.org/presentationml/2006/ole">
            <p:oleObj spid="_x0000_s47106" name="Equation" r:id="rId6" imgW="139680" imgH="241200" progId="Equation.3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5981700" y="6035675"/>
          <a:ext cx="314325" cy="517525"/>
        </p:xfrm>
        <a:graphic>
          <a:graphicData uri="http://schemas.openxmlformats.org/presentationml/2006/ole">
            <p:oleObj spid="_x0000_s47107" name="Equation" r:id="rId7" imgW="164880" imgH="228600" progId="Equation.3">
              <p:embed/>
            </p:oleObj>
          </a:graphicData>
        </a:graphic>
      </p:graphicFrame>
      <p:pic>
        <p:nvPicPr>
          <p:cNvPr id="22" name="Picture 2" descr="http://dclips.fundraw.com/zobo500dir/JPortugall_old_brid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14900" y="5867400"/>
            <a:ext cx="861274" cy="861274"/>
          </a:xfrm>
          <a:prstGeom prst="rect">
            <a:avLst/>
          </a:prstGeom>
          <a:noFill/>
        </p:spPr>
      </p:pic>
      <p:pic>
        <p:nvPicPr>
          <p:cNvPr id="39" name="Picture 2" descr="http://dclips.fundraw.com/zobo500dir/JPortugall_old_brid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1013" y="2662957"/>
            <a:ext cx="949049" cy="949049"/>
          </a:xfrm>
          <a:prstGeom prst="rect">
            <a:avLst/>
          </a:prstGeom>
          <a:noFill/>
        </p:spPr>
      </p:pic>
      <p:pic>
        <p:nvPicPr>
          <p:cNvPr id="41" name="Picture 2" descr="http://dclips.fundraw.com/zobo500dir/JPortugall_old_brid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1013" y="1565551"/>
            <a:ext cx="949049" cy="949049"/>
          </a:xfrm>
          <a:prstGeom prst="rect">
            <a:avLst/>
          </a:prstGeom>
          <a:noFill/>
        </p:spPr>
      </p:pic>
      <p:graphicFrame>
        <p:nvGraphicFramePr>
          <p:cNvPr id="42" name="Object 41"/>
          <p:cNvGraphicFramePr>
            <a:graphicFrameLocks noChangeAspect="1"/>
          </p:cNvGraphicFramePr>
          <p:nvPr/>
        </p:nvGraphicFramePr>
        <p:xfrm>
          <a:off x="6018212" y="1676400"/>
          <a:ext cx="241300" cy="488950"/>
        </p:xfrm>
        <a:graphic>
          <a:graphicData uri="http://schemas.openxmlformats.org/presentationml/2006/ole">
            <p:oleObj spid="_x0000_s47109" name="Equation" r:id="rId8" imgW="126720" imgH="215640" progId="Equation.3">
              <p:embed/>
            </p:oleObj>
          </a:graphicData>
        </a:graphic>
      </p:graphicFrame>
      <p:pic>
        <p:nvPicPr>
          <p:cNvPr id="43" name="Picture 2" descr="http://dclips.fundraw.com/zobo500dir/JPortugall_old_brid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14900" y="4857769"/>
            <a:ext cx="861274" cy="861274"/>
          </a:xfrm>
          <a:prstGeom prst="rect">
            <a:avLst/>
          </a:prstGeom>
          <a:noFill/>
        </p:spPr>
      </p:pic>
      <p:graphicFrame>
        <p:nvGraphicFramePr>
          <p:cNvPr id="44" name="Object 43"/>
          <p:cNvGraphicFramePr>
            <a:graphicFrameLocks noChangeAspect="1"/>
          </p:cNvGraphicFramePr>
          <p:nvPr/>
        </p:nvGraphicFramePr>
        <p:xfrm>
          <a:off x="6005513" y="5043488"/>
          <a:ext cx="265112" cy="517525"/>
        </p:xfrm>
        <a:graphic>
          <a:graphicData uri="http://schemas.openxmlformats.org/presentationml/2006/ole">
            <p:oleObj spid="_x0000_s47110" name="Equation" r:id="rId9" imgW="139680" imgH="228600" progId="Equation.3">
              <p:embed/>
            </p:oleObj>
          </a:graphicData>
        </a:graphic>
      </p:graphicFrame>
      <p:sp>
        <p:nvSpPr>
          <p:cNvPr id="46" name="TextBox 45"/>
          <p:cNvSpPr txBox="1"/>
          <p:nvPr/>
        </p:nvSpPr>
        <p:spPr>
          <a:xfrm rot="5400000">
            <a:off x="5031822" y="2359578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 rot="5400000">
            <a:off x="5031822" y="3502578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 rot="5400000">
            <a:off x="5031822" y="4569378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 rot="5400000">
            <a:off x="5031822" y="5559978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</a:t>
            </a:r>
            <a:endParaRPr lang="en-US" dirty="0"/>
          </a:p>
        </p:txBody>
      </p:sp>
      <p:pic>
        <p:nvPicPr>
          <p:cNvPr id="55" name="Picture 15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66800" y="3276600"/>
            <a:ext cx="228600" cy="303451"/>
          </a:xfrm>
          <a:prstGeom prst="rect">
            <a:avLst/>
          </a:prstGeom>
          <a:noFill/>
        </p:spPr>
      </p:pic>
      <p:pic>
        <p:nvPicPr>
          <p:cNvPr id="56" name="Picture 15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71600" y="3124200"/>
            <a:ext cx="228600" cy="303451"/>
          </a:xfrm>
          <a:prstGeom prst="rect">
            <a:avLst/>
          </a:prstGeom>
          <a:noFill/>
        </p:spPr>
      </p:pic>
      <p:pic>
        <p:nvPicPr>
          <p:cNvPr id="57" name="Picture 15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38200" y="3657600"/>
            <a:ext cx="228600" cy="303451"/>
          </a:xfrm>
          <a:prstGeom prst="rect">
            <a:avLst/>
          </a:prstGeom>
          <a:noFill/>
        </p:spPr>
      </p:pic>
      <p:pic>
        <p:nvPicPr>
          <p:cNvPr id="58" name="Picture 15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2000" y="4191000"/>
            <a:ext cx="228600" cy="303451"/>
          </a:xfrm>
          <a:prstGeom prst="rect">
            <a:avLst/>
          </a:prstGeom>
          <a:noFill/>
        </p:spPr>
      </p:pic>
      <p:pic>
        <p:nvPicPr>
          <p:cNvPr id="62" name="Picture 15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28800" y="4114800"/>
            <a:ext cx="228600" cy="303451"/>
          </a:xfrm>
          <a:prstGeom prst="rect">
            <a:avLst/>
          </a:prstGeom>
          <a:noFill/>
        </p:spPr>
      </p:pic>
      <p:pic>
        <p:nvPicPr>
          <p:cNvPr id="63" name="Picture 15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28800" y="3657600"/>
            <a:ext cx="228600" cy="303451"/>
          </a:xfrm>
          <a:prstGeom prst="rect">
            <a:avLst/>
          </a:prstGeom>
          <a:noFill/>
        </p:spPr>
      </p:pic>
      <p:pic>
        <p:nvPicPr>
          <p:cNvPr id="64" name="Picture 15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00200" y="3352800"/>
            <a:ext cx="228600" cy="303451"/>
          </a:xfrm>
          <a:prstGeom prst="rect">
            <a:avLst/>
          </a:prstGeom>
          <a:noFill/>
        </p:spPr>
      </p:pic>
      <p:cxnSp>
        <p:nvCxnSpPr>
          <p:cNvPr id="15" name="Straight Arrow Connector 14"/>
          <p:cNvCxnSpPr>
            <a:stCxn id="24" idx="6"/>
            <a:endCxn id="9" idx="1"/>
          </p:cNvCxnSpPr>
          <p:nvPr/>
        </p:nvCxnSpPr>
        <p:spPr>
          <a:xfrm>
            <a:off x="2209800" y="4229100"/>
            <a:ext cx="2661213" cy="5788"/>
          </a:xfrm>
          <a:prstGeom prst="straightConnector1">
            <a:avLst/>
          </a:prstGeom>
          <a:ln w="3810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609600" y="4267200"/>
            <a:ext cx="1600200" cy="2286000"/>
          </a:xfrm>
          <a:prstGeom prst="ellipse">
            <a:avLst/>
          </a:prstGeom>
          <a:noFill/>
          <a:ln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Arrow Connector 70"/>
          <p:cNvCxnSpPr>
            <a:stCxn id="90" idx="6"/>
            <a:endCxn id="43" idx="1"/>
          </p:cNvCxnSpPr>
          <p:nvPr/>
        </p:nvCxnSpPr>
        <p:spPr>
          <a:xfrm flipV="1">
            <a:off x="2362200" y="5288406"/>
            <a:ext cx="2552700" cy="578994"/>
          </a:xfrm>
          <a:prstGeom prst="straightConnector1">
            <a:avLst/>
          </a:prstGeom>
          <a:ln w="3810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Group 92"/>
          <p:cNvGrpSpPr/>
          <p:nvPr/>
        </p:nvGrpSpPr>
        <p:grpSpPr>
          <a:xfrm>
            <a:off x="838200" y="5563949"/>
            <a:ext cx="1143000" cy="608251"/>
            <a:chOff x="838200" y="5563949"/>
            <a:chExt cx="1143000" cy="608251"/>
          </a:xfrm>
        </p:grpSpPr>
        <p:pic>
          <p:nvPicPr>
            <p:cNvPr id="59" name="Picture 15" descr="#44130 Royalty-Free (Rf) Illustration Of A 3d White Man Contractor Mascot Reaching Out To Shake Hands - Version 2 by Julos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066800" y="5563949"/>
              <a:ext cx="228600" cy="303451"/>
            </a:xfrm>
            <a:prstGeom prst="rect">
              <a:avLst/>
            </a:prstGeom>
            <a:noFill/>
          </p:spPr>
        </p:pic>
        <p:pic>
          <p:nvPicPr>
            <p:cNvPr id="65" name="Picture 15" descr="#44130 Royalty-Free (Rf) Illustration Of A 3d White Man Contractor Mascot Reaching Out To Shake Hands - Version 2 by Julos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600200" y="5792549"/>
              <a:ext cx="228600" cy="303451"/>
            </a:xfrm>
            <a:prstGeom prst="rect">
              <a:avLst/>
            </a:prstGeom>
            <a:noFill/>
          </p:spPr>
        </p:pic>
        <p:pic>
          <p:nvPicPr>
            <p:cNvPr id="74" name="Picture 15" descr="#44130 Royalty-Free (Rf) Illustration Of A 3d White Man Contractor Mascot Reaching Out To Shake Hands - Version 2 by Julos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838200" y="5640149"/>
              <a:ext cx="228600" cy="303451"/>
            </a:xfrm>
            <a:prstGeom prst="rect">
              <a:avLst/>
            </a:prstGeom>
            <a:noFill/>
          </p:spPr>
        </p:pic>
        <p:pic>
          <p:nvPicPr>
            <p:cNvPr id="75" name="Picture 15" descr="#44130 Royalty-Free (Rf) Illustration Of A 3d White Man Contractor Mascot Reaching Out To Shake Hands - Version 2 by Julos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371600" y="5716349"/>
              <a:ext cx="228600" cy="303451"/>
            </a:xfrm>
            <a:prstGeom prst="rect">
              <a:avLst/>
            </a:prstGeom>
            <a:noFill/>
          </p:spPr>
        </p:pic>
        <p:pic>
          <p:nvPicPr>
            <p:cNvPr id="76" name="Picture 15" descr="#44130 Royalty-Free (Rf) Illustration Of A 3d White Man Contractor Mascot Reaching Out To Shake Hands - Version 2 by Julos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752600" y="5563949"/>
              <a:ext cx="228600" cy="303451"/>
            </a:xfrm>
            <a:prstGeom prst="rect">
              <a:avLst/>
            </a:prstGeom>
            <a:noFill/>
          </p:spPr>
        </p:pic>
        <p:pic>
          <p:nvPicPr>
            <p:cNvPr id="77" name="Picture 15" descr="#44130 Royalty-Free (Rf) Illustration Of A 3d White Man Contractor Mascot Reaching Out To Shake Hands - Version 2 by Julos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143000" y="5868749"/>
              <a:ext cx="228600" cy="303451"/>
            </a:xfrm>
            <a:prstGeom prst="rect">
              <a:avLst/>
            </a:prstGeom>
            <a:noFill/>
          </p:spPr>
        </p:pic>
      </p:grpSp>
      <p:pic>
        <p:nvPicPr>
          <p:cNvPr id="78" name="Picture 15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66800" y="3810000"/>
            <a:ext cx="228600" cy="303451"/>
          </a:xfrm>
          <a:prstGeom prst="rect">
            <a:avLst/>
          </a:prstGeom>
          <a:noFill/>
        </p:spPr>
      </p:pic>
      <p:pic>
        <p:nvPicPr>
          <p:cNvPr id="79" name="Picture 15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95400" y="3505200"/>
            <a:ext cx="228600" cy="303451"/>
          </a:xfrm>
          <a:prstGeom prst="rect">
            <a:avLst/>
          </a:prstGeom>
          <a:noFill/>
        </p:spPr>
      </p:pic>
      <p:pic>
        <p:nvPicPr>
          <p:cNvPr id="80" name="Picture 15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95400" y="3886200"/>
            <a:ext cx="228600" cy="303451"/>
          </a:xfrm>
          <a:prstGeom prst="rect">
            <a:avLst/>
          </a:prstGeom>
          <a:noFill/>
        </p:spPr>
      </p:pic>
      <p:pic>
        <p:nvPicPr>
          <p:cNvPr id="81" name="Picture 15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00200" y="3886200"/>
            <a:ext cx="228600" cy="303451"/>
          </a:xfrm>
          <a:prstGeom prst="rect">
            <a:avLst/>
          </a:prstGeom>
          <a:noFill/>
        </p:spPr>
      </p:pic>
      <p:pic>
        <p:nvPicPr>
          <p:cNvPr id="82" name="Picture 15" descr="#44130 Royalty-Free (Rf) Illustration Of A 3d White Man Contractor Mascot Reaching Out To Shake Hands - Version 2 by Julos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19200" y="4648200"/>
            <a:ext cx="381000" cy="505752"/>
          </a:xfrm>
          <a:prstGeom prst="rect">
            <a:avLst/>
          </a:prstGeom>
          <a:noFill/>
        </p:spPr>
      </p:pic>
      <p:graphicFrame>
        <p:nvGraphicFramePr>
          <p:cNvPr id="86" name="Object 85"/>
          <p:cNvGraphicFramePr>
            <a:graphicFrameLocks noChangeAspect="1"/>
          </p:cNvGraphicFramePr>
          <p:nvPr/>
        </p:nvGraphicFramePr>
        <p:xfrm>
          <a:off x="457200" y="3014663"/>
          <a:ext cx="381000" cy="425450"/>
        </p:xfrm>
        <a:graphic>
          <a:graphicData uri="http://schemas.openxmlformats.org/presentationml/2006/ole">
            <p:oleObj spid="_x0000_s47114" name="Equation" r:id="rId11" imgW="215640" imgH="241200" progId="Equation.3">
              <p:embed/>
            </p:oleObj>
          </a:graphicData>
        </a:graphic>
      </p:graphicFrame>
      <p:graphicFrame>
        <p:nvGraphicFramePr>
          <p:cNvPr id="87" name="Object 86"/>
          <p:cNvGraphicFramePr>
            <a:graphicFrameLocks noChangeAspect="1"/>
          </p:cNvGraphicFramePr>
          <p:nvPr/>
        </p:nvGraphicFramePr>
        <p:xfrm>
          <a:off x="609600" y="6259513"/>
          <a:ext cx="381000" cy="403225"/>
        </p:xfrm>
        <a:graphic>
          <a:graphicData uri="http://schemas.openxmlformats.org/presentationml/2006/ole">
            <p:oleObj spid="_x0000_s47115" name="Equation" r:id="rId12" imgW="215640" imgH="228600" progId="Equation.3">
              <p:embed/>
            </p:oleObj>
          </a:graphicData>
        </a:graphic>
      </p:graphicFrame>
      <p:graphicFrame>
        <p:nvGraphicFramePr>
          <p:cNvPr id="88" name="Object 87"/>
          <p:cNvGraphicFramePr>
            <a:graphicFrameLocks noChangeAspect="1"/>
          </p:cNvGraphicFramePr>
          <p:nvPr/>
        </p:nvGraphicFramePr>
        <p:xfrm>
          <a:off x="7010400" y="3810000"/>
          <a:ext cx="1795462" cy="487362"/>
        </p:xfrm>
        <a:graphic>
          <a:graphicData uri="http://schemas.openxmlformats.org/presentationml/2006/ole">
            <p:oleObj spid="_x0000_s47116" name="Equation" r:id="rId13" imgW="1028520" imgH="279360" progId="Equation.3">
              <p:embed/>
            </p:oleObj>
          </a:graphicData>
        </a:graphic>
      </p:graphicFrame>
      <p:cxnSp>
        <p:nvCxnSpPr>
          <p:cNvPr id="51" name="Straight Arrow Connector 50"/>
          <p:cNvCxnSpPr>
            <a:stCxn id="82" idx="3"/>
            <a:endCxn id="39" idx="1"/>
          </p:cNvCxnSpPr>
          <p:nvPr/>
        </p:nvCxnSpPr>
        <p:spPr>
          <a:xfrm flipV="1">
            <a:off x="1600200" y="3137482"/>
            <a:ext cx="3270813" cy="1763594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82" idx="3"/>
            <a:endCxn id="43" idx="1"/>
          </p:cNvCxnSpPr>
          <p:nvPr/>
        </p:nvCxnSpPr>
        <p:spPr>
          <a:xfrm>
            <a:off x="1600200" y="4901076"/>
            <a:ext cx="3314700" cy="38733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13" name="Picture 9" descr="X Mark X Clip Art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81400" y="3352800"/>
            <a:ext cx="506505" cy="600076"/>
          </a:xfrm>
          <a:prstGeom prst="rect">
            <a:avLst/>
          </a:prstGeom>
          <a:noFill/>
        </p:spPr>
      </p:pic>
      <p:sp>
        <p:nvSpPr>
          <p:cNvPr id="90" name="Oval 89"/>
          <p:cNvSpPr/>
          <p:nvPr/>
        </p:nvSpPr>
        <p:spPr>
          <a:xfrm>
            <a:off x="381000" y="5486400"/>
            <a:ext cx="1981200" cy="762000"/>
          </a:xfrm>
          <a:prstGeom prst="ellipse">
            <a:avLst/>
          </a:prstGeom>
          <a:noFill/>
          <a:ln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4" name="Object 93"/>
          <p:cNvGraphicFramePr>
            <a:graphicFrameLocks noChangeAspect="1"/>
          </p:cNvGraphicFramePr>
          <p:nvPr/>
        </p:nvGraphicFramePr>
        <p:xfrm>
          <a:off x="3036888" y="4670425"/>
          <a:ext cx="1019175" cy="442913"/>
        </p:xfrm>
        <a:graphic>
          <a:graphicData uri="http://schemas.openxmlformats.org/presentationml/2006/ole">
            <p:oleObj spid="_x0000_s47117" name="Equation" r:id="rId15" imgW="583920" imgH="25380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Tm="6408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70" grpId="0" animBg="1"/>
      <p:bldP spid="9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2" descr="http://upload.wikimedia.org/wikipedia/commons/thumb/9/9b/BlankMap-Europe_no_boundaries.svg/2000px-BlankMap-Europe_no_boundaries.svg.png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 l="13436" t="38172" r="34601" b="30072"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</p:spPr>
      </p:pic>
      <p:cxnSp>
        <p:nvCxnSpPr>
          <p:cNvPr id="35" name="Straight Connector 34"/>
          <p:cNvCxnSpPr/>
          <p:nvPr/>
        </p:nvCxnSpPr>
        <p:spPr>
          <a:xfrm rot="16200000" flipH="1">
            <a:off x="2273617" y="3188017"/>
            <a:ext cx="3164842" cy="1889128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3" descr="http://summitequineassistedtherapy.com/wp-content/themes/seat-2.5/images/google-maps-pi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0725" y="3500120"/>
            <a:ext cx="437356" cy="345441"/>
          </a:xfrm>
          <a:prstGeom prst="rect">
            <a:avLst/>
          </a:prstGeom>
          <a:noFill/>
        </p:spPr>
      </p:pic>
      <p:pic>
        <p:nvPicPr>
          <p:cNvPr id="9" name="Picture 13" descr="http://summitequineassistedtherapy.com/wp-content/themes/seat-2.5/images/google-maps-pi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2204720"/>
            <a:ext cx="437356" cy="345441"/>
          </a:xfrm>
          <a:prstGeom prst="rect">
            <a:avLst/>
          </a:prstGeom>
          <a:noFill/>
        </p:spPr>
      </p:pic>
      <p:pic>
        <p:nvPicPr>
          <p:cNvPr id="10" name="Picture 13" descr="http://summitequineassistedtherapy.com/wp-content/themes/seat-2.5/images/google-maps-pi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6175" y="3672840"/>
            <a:ext cx="437356" cy="345441"/>
          </a:xfrm>
          <a:prstGeom prst="rect">
            <a:avLst/>
          </a:prstGeom>
          <a:noFill/>
        </p:spPr>
      </p:pic>
      <p:cxnSp>
        <p:nvCxnSpPr>
          <p:cNvPr id="18" name="Straight Connector 17"/>
          <p:cNvCxnSpPr/>
          <p:nvPr/>
        </p:nvCxnSpPr>
        <p:spPr>
          <a:xfrm rot="5400000">
            <a:off x="1849438" y="2783521"/>
            <a:ext cx="1295401" cy="828675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082801" y="3845561"/>
            <a:ext cx="2717799" cy="1945639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Sprint Nextel logo.svg"/>
          <p:cNvPicPr>
            <a:picLocks noChangeAspect="1" noChangeArrowheads="1"/>
          </p:cNvPicPr>
          <p:nvPr/>
        </p:nvPicPr>
        <p:blipFill>
          <a:blip r:embed="rId6" cstate="print"/>
          <a:srcRect l="66667"/>
          <a:stretch>
            <a:fillRect/>
          </a:stretch>
        </p:blipFill>
        <p:spPr bwMode="auto">
          <a:xfrm>
            <a:off x="1530350" y="3500120"/>
            <a:ext cx="460375" cy="544068"/>
          </a:xfrm>
          <a:prstGeom prst="rect">
            <a:avLst/>
          </a:prstGeom>
          <a:noFill/>
        </p:spPr>
      </p:pic>
      <p:pic>
        <p:nvPicPr>
          <p:cNvPr id="25" name="Picture 2" descr="Sprint Nextel logo.svg"/>
          <p:cNvPicPr>
            <a:picLocks noChangeAspect="1" noChangeArrowheads="1"/>
          </p:cNvPicPr>
          <p:nvPr/>
        </p:nvPicPr>
        <p:blipFill>
          <a:blip r:embed="rId6" cstate="print"/>
          <a:srcRect l="66667"/>
          <a:stretch>
            <a:fillRect/>
          </a:stretch>
        </p:blipFill>
        <p:spPr bwMode="auto">
          <a:xfrm>
            <a:off x="2359025" y="2204720"/>
            <a:ext cx="460375" cy="544068"/>
          </a:xfrm>
          <a:prstGeom prst="rect">
            <a:avLst/>
          </a:prstGeom>
          <a:noFill/>
        </p:spPr>
      </p:pic>
      <p:pic>
        <p:nvPicPr>
          <p:cNvPr id="26" name="Picture 2" descr="Sprint Nextel logo.svg"/>
          <p:cNvPicPr>
            <a:picLocks noChangeAspect="1" noChangeArrowheads="1"/>
          </p:cNvPicPr>
          <p:nvPr/>
        </p:nvPicPr>
        <p:blipFill>
          <a:blip r:embed="rId6" cstate="print"/>
          <a:srcRect l="66667"/>
          <a:stretch>
            <a:fillRect/>
          </a:stretch>
        </p:blipFill>
        <p:spPr bwMode="auto">
          <a:xfrm>
            <a:off x="4476750" y="5831840"/>
            <a:ext cx="460375" cy="544068"/>
          </a:xfrm>
          <a:prstGeom prst="rect">
            <a:avLst/>
          </a:prstGeom>
          <a:noFill/>
        </p:spPr>
      </p:pic>
      <p:pic>
        <p:nvPicPr>
          <p:cNvPr id="27" name="Picture 6" descr="Att svg.svg"/>
          <p:cNvPicPr>
            <a:picLocks noChangeAspect="1" noChangeArrowheads="1"/>
          </p:cNvPicPr>
          <p:nvPr/>
        </p:nvPicPr>
        <p:blipFill>
          <a:blip r:embed="rId7" cstate="print"/>
          <a:srcRect b="32026"/>
          <a:stretch>
            <a:fillRect/>
          </a:stretch>
        </p:blipFill>
        <p:spPr bwMode="auto">
          <a:xfrm>
            <a:off x="5029200" y="5918200"/>
            <a:ext cx="442668" cy="431800"/>
          </a:xfrm>
          <a:prstGeom prst="rect">
            <a:avLst/>
          </a:prstGeom>
          <a:noFill/>
        </p:spPr>
      </p:pic>
      <p:pic>
        <p:nvPicPr>
          <p:cNvPr id="28" name="Picture 6" descr="Att svg.svg"/>
          <p:cNvPicPr>
            <a:picLocks noChangeAspect="1" noChangeArrowheads="1"/>
          </p:cNvPicPr>
          <p:nvPr/>
        </p:nvPicPr>
        <p:blipFill>
          <a:blip r:embed="rId7" cstate="print"/>
          <a:srcRect b="32026"/>
          <a:stretch>
            <a:fillRect/>
          </a:stretch>
        </p:blipFill>
        <p:spPr bwMode="auto">
          <a:xfrm>
            <a:off x="3095625" y="2118360"/>
            <a:ext cx="442668" cy="431800"/>
          </a:xfrm>
          <a:prstGeom prst="rect">
            <a:avLst/>
          </a:prstGeom>
          <a:noFill/>
        </p:spPr>
      </p:pic>
      <p:pic>
        <p:nvPicPr>
          <p:cNvPr id="29" name="Picture 6" descr="Att svg.svg"/>
          <p:cNvPicPr>
            <a:picLocks noChangeAspect="1" noChangeArrowheads="1"/>
          </p:cNvPicPr>
          <p:nvPr/>
        </p:nvPicPr>
        <p:blipFill>
          <a:blip r:embed="rId7" cstate="print"/>
          <a:srcRect b="32026"/>
          <a:stretch>
            <a:fillRect/>
          </a:stretch>
        </p:blipFill>
        <p:spPr bwMode="auto">
          <a:xfrm>
            <a:off x="6502400" y="3500120"/>
            <a:ext cx="442668" cy="431800"/>
          </a:xfrm>
          <a:prstGeom prst="rect">
            <a:avLst/>
          </a:prstGeom>
          <a:noFill/>
        </p:spPr>
      </p:pic>
      <p:cxnSp>
        <p:nvCxnSpPr>
          <p:cNvPr id="31" name="Straight Connector 30"/>
          <p:cNvCxnSpPr/>
          <p:nvPr/>
        </p:nvCxnSpPr>
        <p:spPr>
          <a:xfrm>
            <a:off x="2911475" y="2550160"/>
            <a:ext cx="3406775" cy="1468119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4672965" y="4145915"/>
            <a:ext cx="1772920" cy="1517650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133600" y="2895600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4</a:t>
            </a:r>
            <a:endParaRPr lang="en-US" sz="2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2635250" y="445008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3832225" y="3672840"/>
            <a:ext cx="490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12</a:t>
            </a:r>
            <a:endParaRPr lang="en-US" sz="24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4568825" y="289560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765800" y="4709160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pic>
        <p:nvPicPr>
          <p:cNvPr id="5" name="Picture 2" descr="Sprint Nextel logo.sv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11571" y="1600200"/>
            <a:ext cx="1451429" cy="609600"/>
          </a:xfrm>
          <a:prstGeom prst="rect">
            <a:avLst/>
          </a:prstGeom>
          <a:noFill/>
        </p:spPr>
      </p:pic>
      <p:grpSp>
        <p:nvGrpSpPr>
          <p:cNvPr id="34" name="Group 33"/>
          <p:cNvGrpSpPr/>
          <p:nvPr/>
        </p:nvGrpSpPr>
        <p:grpSpPr>
          <a:xfrm>
            <a:off x="7467600" y="2362200"/>
            <a:ext cx="1371600" cy="609600"/>
            <a:chOff x="6915150" y="2895600"/>
            <a:chExt cx="2228850" cy="990600"/>
          </a:xfrm>
        </p:grpSpPr>
        <p:pic>
          <p:nvPicPr>
            <p:cNvPr id="6" name="Picture 6" descr="Att svg.svg"/>
            <p:cNvPicPr>
              <a:picLocks noChangeAspect="1" noChangeArrowheads="1"/>
            </p:cNvPicPr>
            <p:nvPr/>
          </p:nvPicPr>
          <p:blipFill>
            <a:blip r:embed="rId7" cstate="print"/>
            <a:srcRect b="32026"/>
            <a:stretch>
              <a:fillRect/>
            </a:stretch>
          </p:blipFill>
          <p:spPr bwMode="auto">
            <a:xfrm>
              <a:off x="8191500" y="2895600"/>
              <a:ext cx="952500" cy="990600"/>
            </a:xfrm>
            <a:prstGeom prst="rect">
              <a:avLst/>
            </a:prstGeom>
            <a:noFill/>
          </p:spPr>
        </p:pic>
        <p:pic>
          <p:nvPicPr>
            <p:cNvPr id="33" name="Picture 6" descr="Att svg.svg"/>
            <p:cNvPicPr>
              <a:picLocks noChangeAspect="1" noChangeArrowheads="1"/>
            </p:cNvPicPr>
            <p:nvPr/>
          </p:nvPicPr>
          <p:blipFill>
            <a:blip r:embed="rId7" cstate="print"/>
            <a:srcRect t="67974"/>
            <a:stretch>
              <a:fillRect/>
            </a:stretch>
          </p:blipFill>
          <p:spPr bwMode="auto">
            <a:xfrm>
              <a:off x="6915150" y="3124200"/>
              <a:ext cx="1200150" cy="588075"/>
            </a:xfrm>
            <a:prstGeom prst="rect">
              <a:avLst/>
            </a:prstGeom>
            <a:noFill/>
          </p:spPr>
        </p:pic>
      </p:grpSp>
      <p:cxnSp>
        <p:nvCxnSpPr>
          <p:cNvPr id="32" name="Straight Connector 31"/>
          <p:cNvCxnSpPr/>
          <p:nvPr/>
        </p:nvCxnSpPr>
        <p:spPr>
          <a:xfrm rot="5400000">
            <a:off x="2095500" y="3009900"/>
            <a:ext cx="990600" cy="6096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286000" y="3810000"/>
            <a:ext cx="2209800" cy="16002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6200000" flipH="1">
            <a:off x="2400300" y="3314700"/>
            <a:ext cx="2590800" cy="16002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6200000" flipH="1">
            <a:off x="2667000" y="3352800"/>
            <a:ext cx="2743200" cy="167640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4762500" y="4152900"/>
            <a:ext cx="1447800" cy="121920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3" descr="http://summitequineassistedtherapy.com/wp-content/themes/seat-2.5/images/google-maps-pi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5410200"/>
            <a:ext cx="437356" cy="34544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680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to </a:t>
            </a:r>
            <a:r>
              <a:rPr lang="en-US" dirty="0" err="1" smtClean="0"/>
              <a:t>Matroids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Matroid</a:t>
            </a:r>
            <a:r>
              <a:rPr lang="en-US" dirty="0" smtClean="0"/>
              <a:t> Cost Sharing:</a:t>
            </a:r>
            <a:br>
              <a:rPr lang="en-US" dirty="0" smtClean="0"/>
            </a:br>
            <a:r>
              <a:rPr lang="en-US" dirty="0" smtClean="0"/>
              <a:t>      is the set of bases of a </a:t>
            </a:r>
            <a:r>
              <a:rPr lang="en-US" dirty="0" err="1" smtClean="0"/>
              <a:t>matroid</a:t>
            </a:r>
            <a:endParaRPr lang="en-US" dirty="0" smtClean="0"/>
          </a:p>
          <a:p>
            <a:pPr lvl="1"/>
            <a:r>
              <a:rPr lang="en-US" dirty="0" smtClean="0"/>
              <a:t>e.g. Spanning Trees on a set of nodes (possibly different nodes for each player) </a:t>
            </a:r>
          </a:p>
          <a:p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2438400" y="3657600"/>
            <a:ext cx="3592268" cy="2819400"/>
            <a:chOff x="1530350" y="2118360"/>
            <a:chExt cx="5414718" cy="4257548"/>
          </a:xfrm>
        </p:grpSpPr>
        <p:cxnSp>
          <p:nvCxnSpPr>
            <p:cNvPr id="4" name="Straight Connector 3"/>
            <p:cNvCxnSpPr/>
            <p:nvPr/>
          </p:nvCxnSpPr>
          <p:spPr>
            <a:xfrm rot="16200000" flipH="1">
              <a:off x="2273617" y="3188017"/>
              <a:ext cx="3164842" cy="1889128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Picture 13" descr="http://summitequineassistedtherapy.com/wp-content/themes/seat-2.5/images/google-maps-pin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90725" y="3500120"/>
              <a:ext cx="437356" cy="345441"/>
            </a:xfrm>
            <a:prstGeom prst="rect">
              <a:avLst/>
            </a:prstGeom>
            <a:noFill/>
          </p:spPr>
        </p:pic>
        <p:pic>
          <p:nvPicPr>
            <p:cNvPr id="6" name="Picture 13" descr="http://summitequineassistedtherapy.com/wp-content/themes/seat-2.5/images/google-maps-pin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19400" y="2204720"/>
              <a:ext cx="437356" cy="345441"/>
            </a:xfrm>
            <a:prstGeom prst="rect">
              <a:avLst/>
            </a:prstGeom>
            <a:noFill/>
          </p:spPr>
        </p:pic>
        <p:pic>
          <p:nvPicPr>
            <p:cNvPr id="7" name="Picture 13" descr="http://summitequineassistedtherapy.com/wp-content/themes/seat-2.5/images/google-maps-pin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26175" y="3672840"/>
              <a:ext cx="437356" cy="345441"/>
            </a:xfrm>
            <a:prstGeom prst="rect">
              <a:avLst/>
            </a:prstGeom>
            <a:noFill/>
          </p:spPr>
        </p:pic>
        <p:cxnSp>
          <p:nvCxnSpPr>
            <p:cNvPr id="8" name="Straight Connector 7"/>
            <p:cNvCxnSpPr/>
            <p:nvPr/>
          </p:nvCxnSpPr>
          <p:spPr>
            <a:xfrm rot="5400000">
              <a:off x="1849438" y="2783521"/>
              <a:ext cx="1295401" cy="828675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082801" y="3845561"/>
              <a:ext cx="2717799" cy="1945639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 descr="Sprint Nextel logo.svg"/>
            <p:cNvPicPr>
              <a:picLocks noChangeAspect="1" noChangeArrowheads="1"/>
            </p:cNvPicPr>
            <p:nvPr/>
          </p:nvPicPr>
          <p:blipFill>
            <a:blip r:embed="rId4" cstate="print"/>
            <a:srcRect l="66667"/>
            <a:stretch>
              <a:fillRect/>
            </a:stretch>
          </p:blipFill>
          <p:spPr bwMode="auto">
            <a:xfrm>
              <a:off x="1530350" y="3500120"/>
              <a:ext cx="460375" cy="544068"/>
            </a:xfrm>
            <a:prstGeom prst="rect">
              <a:avLst/>
            </a:prstGeom>
            <a:noFill/>
          </p:spPr>
        </p:pic>
        <p:pic>
          <p:nvPicPr>
            <p:cNvPr id="11" name="Picture 2" descr="Sprint Nextel logo.svg"/>
            <p:cNvPicPr>
              <a:picLocks noChangeAspect="1" noChangeArrowheads="1"/>
            </p:cNvPicPr>
            <p:nvPr/>
          </p:nvPicPr>
          <p:blipFill>
            <a:blip r:embed="rId4" cstate="print"/>
            <a:srcRect l="66667"/>
            <a:stretch>
              <a:fillRect/>
            </a:stretch>
          </p:blipFill>
          <p:spPr bwMode="auto">
            <a:xfrm>
              <a:off x="2359025" y="2204720"/>
              <a:ext cx="460375" cy="544068"/>
            </a:xfrm>
            <a:prstGeom prst="rect">
              <a:avLst/>
            </a:prstGeom>
            <a:noFill/>
          </p:spPr>
        </p:pic>
        <p:pic>
          <p:nvPicPr>
            <p:cNvPr id="12" name="Picture 2" descr="Sprint Nextel logo.svg"/>
            <p:cNvPicPr>
              <a:picLocks noChangeAspect="1" noChangeArrowheads="1"/>
            </p:cNvPicPr>
            <p:nvPr/>
          </p:nvPicPr>
          <p:blipFill>
            <a:blip r:embed="rId4" cstate="print"/>
            <a:srcRect l="66667"/>
            <a:stretch>
              <a:fillRect/>
            </a:stretch>
          </p:blipFill>
          <p:spPr bwMode="auto">
            <a:xfrm>
              <a:off x="4476750" y="5831840"/>
              <a:ext cx="460375" cy="544068"/>
            </a:xfrm>
            <a:prstGeom prst="rect">
              <a:avLst/>
            </a:prstGeom>
            <a:noFill/>
          </p:spPr>
        </p:pic>
        <p:pic>
          <p:nvPicPr>
            <p:cNvPr id="13" name="Picture 6" descr="Att svg.svg"/>
            <p:cNvPicPr>
              <a:picLocks noChangeAspect="1" noChangeArrowheads="1"/>
            </p:cNvPicPr>
            <p:nvPr/>
          </p:nvPicPr>
          <p:blipFill>
            <a:blip r:embed="rId5" cstate="print"/>
            <a:srcRect b="32026"/>
            <a:stretch>
              <a:fillRect/>
            </a:stretch>
          </p:blipFill>
          <p:spPr bwMode="auto">
            <a:xfrm>
              <a:off x="5029200" y="5918200"/>
              <a:ext cx="442668" cy="431800"/>
            </a:xfrm>
            <a:prstGeom prst="rect">
              <a:avLst/>
            </a:prstGeom>
            <a:noFill/>
          </p:spPr>
        </p:pic>
        <p:pic>
          <p:nvPicPr>
            <p:cNvPr id="14" name="Picture 6" descr="Att svg.svg"/>
            <p:cNvPicPr>
              <a:picLocks noChangeAspect="1" noChangeArrowheads="1"/>
            </p:cNvPicPr>
            <p:nvPr/>
          </p:nvPicPr>
          <p:blipFill>
            <a:blip r:embed="rId5" cstate="print"/>
            <a:srcRect b="32026"/>
            <a:stretch>
              <a:fillRect/>
            </a:stretch>
          </p:blipFill>
          <p:spPr bwMode="auto">
            <a:xfrm>
              <a:off x="3095625" y="2118360"/>
              <a:ext cx="442668" cy="431800"/>
            </a:xfrm>
            <a:prstGeom prst="rect">
              <a:avLst/>
            </a:prstGeom>
            <a:noFill/>
          </p:spPr>
        </p:pic>
        <p:pic>
          <p:nvPicPr>
            <p:cNvPr id="15" name="Picture 6" descr="Att svg.svg"/>
            <p:cNvPicPr>
              <a:picLocks noChangeAspect="1" noChangeArrowheads="1"/>
            </p:cNvPicPr>
            <p:nvPr/>
          </p:nvPicPr>
          <p:blipFill>
            <a:blip r:embed="rId5" cstate="print"/>
            <a:srcRect b="32026"/>
            <a:stretch>
              <a:fillRect/>
            </a:stretch>
          </p:blipFill>
          <p:spPr bwMode="auto">
            <a:xfrm>
              <a:off x="6502400" y="3500120"/>
              <a:ext cx="442668" cy="431800"/>
            </a:xfrm>
            <a:prstGeom prst="rect">
              <a:avLst/>
            </a:prstGeom>
            <a:noFill/>
          </p:spPr>
        </p:pic>
        <p:cxnSp>
          <p:nvCxnSpPr>
            <p:cNvPr id="16" name="Straight Connector 15"/>
            <p:cNvCxnSpPr/>
            <p:nvPr/>
          </p:nvCxnSpPr>
          <p:spPr>
            <a:xfrm>
              <a:off x="2911475" y="2550160"/>
              <a:ext cx="3406775" cy="1468119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4672965" y="4145915"/>
              <a:ext cx="1772920" cy="1517650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989783" y="2808773"/>
              <a:ext cx="3433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4</a:t>
              </a:r>
              <a:endParaRPr lang="en-US" sz="24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64074" y="4534806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10</a:t>
              </a:r>
              <a:endParaRPr lang="en-US" sz="24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32225" y="3672840"/>
              <a:ext cx="4908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12</a:t>
              </a:r>
              <a:endParaRPr lang="en-US" sz="2400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631522" y="2693704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10</a:t>
              </a:r>
              <a:endParaRPr lang="en-US" sz="2400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65800" y="4709160"/>
              <a:ext cx="3353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7</a:t>
              </a:r>
              <a:endParaRPr lang="en-US" sz="2400" b="1" dirty="0"/>
            </a:p>
          </p:txBody>
        </p:sp>
        <p:pic>
          <p:nvPicPr>
            <p:cNvPr id="28" name="Picture 13" descr="http://summitequineassistedtherapy.com/wp-content/themes/seat-2.5/images/google-maps-pin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24400" y="5410200"/>
              <a:ext cx="437356" cy="345441"/>
            </a:xfrm>
            <a:prstGeom prst="rect">
              <a:avLst/>
            </a:prstGeom>
            <a:noFill/>
          </p:spPr>
        </p:pic>
      </p:grpSp>
      <p:graphicFrame>
        <p:nvGraphicFramePr>
          <p:cNvPr id="60417" name="Object 1"/>
          <p:cNvGraphicFramePr>
            <a:graphicFrameLocks noChangeAspect="1"/>
          </p:cNvGraphicFramePr>
          <p:nvPr/>
        </p:nvGraphicFramePr>
        <p:xfrm>
          <a:off x="914400" y="2241550"/>
          <a:ext cx="471487" cy="577850"/>
        </p:xfrm>
        <a:graphic>
          <a:graphicData uri="http://schemas.openxmlformats.org/presentationml/2006/ole">
            <p:oleObj spid="_x0000_s60417" name="Equation" r:id="rId6" imgW="164880" imgH="228600" progId="Equation.3">
              <p:embed/>
            </p:oleObj>
          </a:graphicData>
        </a:graphic>
      </p:graphicFrame>
      <p:graphicFrame>
        <p:nvGraphicFramePr>
          <p:cNvPr id="26" name="Object 1"/>
          <p:cNvGraphicFramePr>
            <a:graphicFrameLocks noChangeAspect="1"/>
          </p:cNvGraphicFramePr>
          <p:nvPr/>
        </p:nvGraphicFramePr>
        <p:xfrm>
          <a:off x="5965825" y="2209800"/>
          <a:ext cx="1235075" cy="641350"/>
        </p:xfrm>
        <a:graphic>
          <a:graphicData uri="http://schemas.openxmlformats.org/presentationml/2006/ole">
            <p:oleObj spid="_x0000_s60418" name="Equation" r:id="rId7" imgW="431640" imgH="253800" progId="Equation.3">
              <p:embed/>
            </p:oleObj>
          </a:graphicData>
        </a:graphic>
      </p:graphicFrame>
    </p:spTree>
  </p:cSld>
  <p:clrMapOvr>
    <a:masterClrMapping/>
  </p:clrMapOvr>
  <p:transition advTm="28018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to </a:t>
            </a:r>
            <a:r>
              <a:rPr lang="en-US" dirty="0" err="1" smtClean="0"/>
              <a:t>Matroids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/>
              <a:t>Algorithm 2:</a:t>
            </a:r>
          </a:p>
          <a:p>
            <a:pPr lvl="1">
              <a:defRPr/>
            </a:pPr>
            <a:r>
              <a:rPr lang="en-US" dirty="0" smtClean="0"/>
              <a:t>Build player’s strategies incrementally starting from empty sets</a:t>
            </a:r>
          </a:p>
          <a:p>
            <a:pPr lvl="1">
              <a:defRPr/>
            </a:pPr>
            <a:r>
              <a:rPr lang="en-US" dirty="0" smtClean="0"/>
              <a:t>At each iteration pick the facility that has minimum cost if it is added to the strategy of all possible players</a:t>
            </a:r>
          </a:p>
          <a:p>
            <a:pPr lvl="1">
              <a:defRPr/>
            </a:pPr>
            <a:r>
              <a:rPr lang="en-US" dirty="0" smtClean="0"/>
              <a:t>Add the facility to the strategy of all possible players</a:t>
            </a:r>
          </a:p>
        </p:txBody>
      </p:sp>
    </p:spTree>
  </p:cSld>
  <p:clrMapOvr>
    <a:masterClrMapping/>
  </p:clrMapOvr>
  <p:transition advTm="2429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>
            <a:stCxn id="57" idx="7"/>
          </p:cNvCxnSpPr>
          <p:nvPr/>
        </p:nvCxnSpPr>
        <p:spPr>
          <a:xfrm rot="5400000" flipH="1" flipV="1">
            <a:off x="4244883" y="914401"/>
            <a:ext cx="250916" cy="2841718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cxnSp>
        <p:nvCxnSpPr>
          <p:cNvPr id="4" name="Straight Connector 3"/>
          <p:cNvCxnSpPr>
            <a:stCxn id="57" idx="4"/>
            <a:endCxn id="55" idx="0"/>
          </p:cNvCxnSpPr>
          <p:nvPr/>
        </p:nvCxnSpPr>
        <p:spPr>
          <a:xfrm rot="16200000" flipH="1">
            <a:off x="2324100" y="3162300"/>
            <a:ext cx="3124200" cy="1981200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57" idx="3"/>
            <a:endCxn id="56" idx="0"/>
          </p:cNvCxnSpPr>
          <p:nvPr/>
        </p:nvCxnSpPr>
        <p:spPr>
          <a:xfrm rot="5400000">
            <a:off x="1905000" y="2797082"/>
            <a:ext cx="1165318" cy="708118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6" idx="5"/>
            <a:endCxn id="55" idx="2"/>
          </p:cNvCxnSpPr>
          <p:nvPr/>
        </p:nvCxnSpPr>
        <p:spPr>
          <a:xfrm rot="16200000" flipH="1">
            <a:off x="2530382" y="3520982"/>
            <a:ext cx="1927318" cy="2613118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Sprint Nextel logo.svg"/>
          <p:cNvPicPr>
            <a:picLocks noChangeAspect="1" noChangeArrowheads="1"/>
          </p:cNvPicPr>
          <p:nvPr/>
        </p:nvPicPr>
        <p:blipFill>
          <a:blip r:embed="rId3" cstate="print"/>
          <a:srcRect l="66667"/>
          <a:stretch>
            <a:fillRect/>
          </a:stretch>
        </p:blipFill>
        <p:spPr bwMode="auto">
          <a:xfrm>
            <a:off x="1530350" y="3500120"/>
            <a:ext cx="460375" cy="544068"/>
          </a:xfrm>
          <a:prstGeom prst="rect">
            <a:avLst/>
          </a:prstGeom>
          <a:noFill/>
        </p:spPr>
      </p:pic>
      <p:pic>
        <p:nvPicPr>
          <p:cNvPr id="11" name="Picture 2" descr="Sprint Nextel logo.svg"/>
          <p:cNvPicPr>
            <a:picLocks noChangeAspect="1" noChangeArrowheads="1"/>
          </p:cNvPicPr>
          <p:nvPr/>
        </p:nvPicPr>
        <p:blipFill>
          <a:blip r:embed="rId3" cstate="print"/>
          <a:srcRect l="66667"/>
          <a:stretch>
            <a:fillRect/>
          </a:stretch>
        </p:blipFill>
        <p:spPr bwMode="auto">
          <a:xfrm>
            <a:off x="2359025" y="2204720"/>
            <a:ext cx="460375" cy="544068"/>
          </a:xfrm>
          <a:prstGeom prst="rect">
            <a:avLst/>
          </a:prstGeom>
          <a:noFill/>
        </p:spPr>
      </p:pic>
      <p:pic>
        <p:nvPicPr>
          <p:cNvPr id="12" name="Picture 2" descr="Sprint Nextel logo.svg"/>
          <p:cNvPicPr>
            <a:picLocks noChangeAspect="1" noChangeArrowheads="1"/>
          </p:cNvPicPr>
          <p:nvPr/>
        </p:nvPicPr>
        <p:blipFill>
          <a:blip r:embed="rId3" cstate="print"/>
          <a:srcRect l="66667"/>
          <a:stretch>
            <a:fillRect/>
          </a:stretch>
        </p:blipFill>
        <p:spPr bwMode="auto">
          <a:xfrm>
            <a:off x="4476750" y="5831840"/>
            <a:ext cx="460375" cy="544068"/>
          </a:xfrm>
          <a:prstGeom prst="rect">
            <a:avLst/>
          </a:prstGeom>
          <a:noFill/>
        </p:spPr>
      </p:pic>
      <p:pic>
        <p:nvPicPr>
          <p:cNvPr id="13" name="Picture 6" descr="Att svg.svg"/>
          <p:cNvPicPr>
            <a:picLocks noChangeAspect="1" noChangeArrowheads="1"/>
          </p:cNvPicPr>
          <p:nvPr/>
        </p:nvPicPr>
        <p:blipFill>
          <a:blip r:embed="rId4" cstate="print"/>
          <a:srcRect b="32026"/>
          <a:stretch>
            <a:fillRect/>
          </a:stretch>
        </p:blipFill>
        <p:spPr bwMode="auto">
          <a:xfrm>
            <a:off x="5029200" y="5918200"/>
            <a:ext cx="442668" cy="431800"/>
          </a:xfrm>
          <a:prstGeom prst="rect">
            <a:avLst/>
          </a:prstGeom>
          <a:noFill/>
        </p:spPr>
      </p:pic>
      <p:pic>
        <p:nvPicPr>
          <p:cNvPr id="14" name="Picture 6" descr="Att svg.svg"/>
          <p:cNvPicPr>
            <a:picLocks noChangeAspect="1" noChangeArrowheads="1"/>
          </p:cNvPicPr>
          <p:nvPr/>
        </p:nvPicPr>
        <p:blipFill>
          <a:blip r:embed="rId4" cstate="print"/>
          <a:srcRect b="32026"/>
          <a:stretch>
            <a:fillRect/>
          </a:stretch>
        </p:blipFill>
        <p:spPr bwMode="auto">
          <a:xfrm>
            <a:off x="2895600" y="1828800"/>
            <a:ext cx="442668" cy="431800"/>
          </a:xfrm>
          <a:prstGeom prst="rect">
            <a:avLst/>
          </a:prstGeom>
          <a:noFill/>
        </p:spPr>
      </p:pic>
      <p:pic>
        <p:nvPicPr>
          <p:cNvPr id="15" name="Picture 6" descr="Att svg.svg"/>
          <p:cNvPicPr>
            <a:picLocks noChangeAspect="1" noChangeArrowheads="1"/>
          </p:cNvPicPr>
          <p:nvPr/>
        </p:nvPicPr>
        <p:blipFill>
          <a:blip r:embed="rId4" cstate="print"/>
          <a:srcRect b="32026"/>
          <a:stretch>
            <a:fillRect/>
          </a:stretch>
        </p:blipFill>
        <p:spPr bwMode="auto">
          <a:xfrm>
            <a:off x="6553200" y="3352800"/>
            <a:ext cx="442668" cy="431800"/>
          </a:xfrm>
          <a:prstGeom prst="rect">
            <a:avLst/>
          </a:prstGeom>
          <a:noFill/>
        </p:spPr>
      </p:pic>
      <p:cxnSp>
        <p:nvCxnSpPr>
          <p:cNvPr id="16" name="Straight Connector 15"/>
          <p:cNvCxnSpPr>
            <a:stCxn id="57" idx="6"/>
          </p:cNvCxnSpPr>
          <p:nvPr/>
        </p:nvCxnSpPr>
        <p:spPr>
          <a:xfrm>
            <a:off x="2971800" y="2514600"/>
            <a:ext cx="3346451" cy="1503678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5" idx="7"/>
          </p:cNvCxnSpPr>
          <p:nvPr/>
        </p:nvCxnSpPr>
        <p:spPr>
          <a:xfrm rot="5400000">
            <a:off x="4764947" y="4184015"/>
            <a:ext cx="1719038" cy="1387568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33600" y="28956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5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635250" y="445008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832225" y="3672840"/>
            <a:ext cx="490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12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568825" y="289560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765800" y="4709160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7</a:t>
            </a:r>
            <a:endParaRPr lang="en-US" sz="2400" b="1" dirty="0"/>
          </a:p>
        </p:txBody>
      </p:sp>
      <p:cxnSp>
        <p:nvCxnSpPr>
          <p:cNvPr id="50" name="Straight Connector 49"/>
          <p:cNvCxnSpPr/>
          <p:nvPr/>
        </p:nvCxnSpPr>
        <p:spPr>
          <a:xfrm rot="16200000" flipH="1">
            <a:off x="5181603" y="2895600"/>
            <a:ext cx="1752597" cy="533399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14" name="Picture 10" descr="File:Global Crossing logo.png"/>
          <p:cNvPicPr>
            <a:picLocks noChangeAspect="1" noChangeArrowheads="1"/>
          </p:cNvPicPr>
          <p:nvPr/>
        </p:nvPicPr>
        <p:blipFill>
          <a:blip r:embed="rId5" cstate="print"/>
          <a:srcRect r="82609"/>
          <a:stretch>
            <a:fillRect/>
          </a:stretch>
        </p:blipFill>
        <p:spPr bwMode="auto">
          <a:xfrm>
            <a:off x="5943600" y="1676400"/>
            <a:ext cx="381000" cy="381000"/>
          </a:xfrm>
          <a:prstGeom prst="rect">
            <a:avLst/>
          </a:prstGeom>
          <a:noFill/>
        </p:spPr>
      </p:pic>
      <p:pic>
        <p:nvPicPr>
          <p:cNvPr id="58" name="Picture 10" descr="File:Global Crossing logo.png"/>
          <p:cNvPicPr>
            <a:picLocks noChangeAspect="1" noChangeArrowheads="1"/>
          </p:cNvPicPr>
          <p:nvPr/>
        </p:nvPicPr>
        <p:blipFill>
          <a:blip r:embed="rId5" cstate="print"/>
          <a:srcRect r="82609"/>
          <a:stretch>
            <a:fillRect/>
          </a:stretch>
        </p:blipFill>
        <p:spPr bwMode="auto">
          <a:xfrm>
            <a:off x="2362200" y="1752600"/>
            <a:ext cx="381000" cy="381000"/>
          </a:xfrm>
          <a:prstGeom prst="rect">
            <a:avLst/>
          </a:prstGeom>
          <a:noFill/>
        </p:spPr>
      </p:pic>
      <p:pic>
        <p:nvPicPr>
          <p:cNvPr id="60" name="Picture 10" descr="File:Global Crossing logo.png"/>
          <p:cNvPicPr>
            <a:picLocks noChangeAspect="1" noChangeArrowheads="1"/>
          </p:cNvPicPr>
          <p:nvPr/>
        </p:nvPicPr>
        <p:blipFill>
          <a:blip r:embed="rId5" cstate="print"/>
          <a:srcRect r="82609"/>
          <a:stretch>
            <a:fillRect/>
          </a:stretch>
        </p:blipFill>
        <p:spPr bwMode="auto">
          <a:xfrm>
            <a:off x="4724400" y="6248400"/>
            <a:ext cx="381000" cy="381000"/>
          </a:xfrm>
          <a:prstGeom prst="rect">
            <a:avLst/>
          </a:prstGeom>
          <a:noFill/>
        </p:spPr>
      </p:pic>
      <p:sp>
        <p:nvSpPr>
          <p:cNvPr id="71" name="TextBox 70"/>
          <p:cNvSpPr txBox="1"/>
          <p:nvPr/>
        </p:nvSpPr>
        <p:spPr>
          <a:xfrm>
            <a:off x="6019800" y="25146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8</a:t>
            </a:r>
            <a:endParaRPr lang="en-US" sz="24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4267200" y="18288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9</a:t>
            </a:r>
            <a:endParaRPr lang="en-US" sz="2400" b="1" dirty="0"/>
          </a:p>
        </p:txBody>
      </p:sp>
      <p:pic>
        <p:nvPicPr>
          <p:cNvPr id="75" name="Picture 10" descr="File:Global Crossing logo.png"/>
          <p:cNvPicPr>
            <a:picLocks noChangeAspect="1" noChangeArrowheads="1"/>
          </p:cNvPicPr>
          <p:nvPr/>
        </p:nvPicPr>
        <p:blipFill>
          <a:blip r:embed="rId5" cstate="print"/>
          <a:srcRect r="82609"/>
          <a:stretch>
            <a:fillRect/>
          </a:stretch>
        </p:blipFill>
        <p:spPr bwMode="auto">
          <a:xfrm>
            <a:off x="6629400" y="3810000"/>
            <a:ext cx="381000" cy="381000"/>
          </a:xfrm>
          <a:prstGeom prst="rect">
            <a:avLst/>
          </a:prstGeom>
          <a:noFill/>
        </p:spPr>
      </p:pic>
      <p:cxnSp>
        <p:nvCxnSpPr>
          <p:cNvPr id="76" name="Straight Connector 75"/>
          <p:cNvCxnSpPr/>
          <p:nvPr/>
        </p:nvCxnSpPr>
        <p:spPr>
          <a:xfrm rot="16200000" flipH="1">
            <a:off x="2455004" y="3288378"/>
            <a:ext cx="2438400" cy="1524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16200000" flipV="1">
            <a:off x="5219700" y="2857500"/>
            <a:ext cx="1371600" cy="381000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5400000" flipH="1" flipV="1">
            <a:off x="4760563" y="4228454"/>
            <a:ext cx="1447800" cy="1143000"/>
          </a:xfrm>
          <a:prstGeom prst="line">
            <a:avLst/>
          </a:prstGeom>
          <a:ln w="57150">
            <a:solidFill>
              <a:srgbClr val="2A06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2133600" y="3124200"/>
            <a:ext cx="762000" cy="4572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6200000" flipV="1">
            <a:off x="2408539" y="3316188"/>
            <a:ext cx="2438400" cy="1524000"/>
          </a:xfrm>
          <a:prstGeom prst="line">
            <a:avLst/>
          </a:prstGeom>
          <a:ln w="57150">
            <a:solidFill>
              <a:srgbClr val="2A06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 flipV="1">
            <a:off x="2362348" y="3349302"/>
            <a:ext cx="2438400" cy="1524000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4" name="Picture 6" descr="Att svg.svg"/>
          <p:cNvPicPr>
            <a:picLocks noChangeAspect="1" noChangeArrowheads="1"/>
          </p:cNvPicPr>
          <p:nvPr/>
        </p:nvPicPr>
        <p:blipFill>
          <a:blip r:embed="rId4" cstate="print"/>
          <a:srcRect b="32026"/>
          <a:stretch>
            <a:fillRect/>
          </a:stretch>
        </p:blipFill>
        <p:spPr bwMode="auto">
          <a:xfrm>
            <a:off x="5334000" y="1600200"/>
            <a:ext cx="442668" cy="431800"/>
          </a:xfrm>
          <a:prstGeom prst="rect">
            <a:avLst/>
          </a:prstGeom>
          <a:noFill/>
        </p:spPr>
      </p:pic>
      <p:cxnSp>
        <p:nvCxnSpPr>
          <p:cNvPr id="95" name="Straight Connector 94"/>
          <p:cNvCxnSpPr/>
          <p:nvPr/>
        </p:nvCxnSpPr>
        <p:spPr>
          <a:xfrm rot="16200000" flipV="1">
            <a:off x="5164165" y="2872999"/>
            <a:ext cx="1371600" cy="381000"/>
          </a:xfrm>
          <a:prstGeom prst="line">
            <a:avLst/>
          </a:prstGeom>
          <a:ln w="57150">
            <a:solidFill>
              <a:srgbClr val="2A06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5400000" flipH="1" flipV="1">
            <a:off x="4800600" y="4267200"/>
            <a:ext cx="1447800" cy="1143000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6" descr="Att svg.svg"/>
          <p:cNvPicPr>
            <a:picLocks noChangeAspect="1" noChangeArrowheads="1"/>
          </p:cNvPicPr>
          <p:nvPr/>
        </p:nvPicPr>
        <p:blipFill>
          <a:blip r:embed="rId4" cstate="print"/>
          <a:srcRect b="32026"/>
          <a:stretch>
            <a:fillRect/>
          </a:stretch>
        </p:blipFill>
        <p:spPr bwMode="auto">
          <a:xfrm>
            <a:off x="8543253" y="1600200"/>
            <a:ext cx="442668" cy="431800"/>
          </a:xfrm>
          <a:prstGeom prst="rect">
            <a:avLst/>
          </a:prstGeom>
          <a:noFill/>
        </p:spPr>
      </p:pic>
      <p:pic>
        <p:nvPicPr>
          <p:cNvPr id="46" name="Picture 10" descr="File:Global Crossing logo.png"/>
          <p:cNvPicPr>
            <a:picLocks noChangeAspect="1" noChangeArrowheads="1"/>
          </p:cNvPicPr>
          <p:nvPr/>
        </p:nvPicPr>
        <p:blipFill>
          <a:blip r:embed="rId5" cstate="print"/>
          <a:srcRect r="82609"/>
          <a:stretch>
            <a:fillRect/>
          </a:stretch>
        </p:blipFill>
        <p:spPr bwMode="auto">
          <a:xfrm>
            <a:off x="8535987" y="2159000"/>
            <a:ext cx="457200" cy="457200"/>
          </a:xfrm>
          <a:prstGeom prst="rect">
            <a:avLst/>
          </a:prstGeom>
          <a:noFill/>
        </p:spPr>
      </p:pic>
      <p:pic>
        <p:nvPicPr>
          <p:cNvPr id="47" name="Picture 2" descr="Sprint Nextel logo.svg"/>
          <p:cNvPicPr>
            <a:picLocks noChangeAspect="1" noChangeArrowheads="1"/>
          </p:cNvPicPr>
          <p:nvPr/>
        </p:nvPicPr>
        <p:blipFill>
          <a:blip r:embed="rId3" cstate="print"/>
          <a:srcRect l="66667"/>
          <a:stretch>
            <a:fillRect/>
          </a:stretch>
        </p:blipFill>
        <p:spPr bwMode="auto">
          <a:xfrm>
            <a:off x="8534400" y="2743200"/>
            <a:ext cx="460375" cy="544068"/>
          </a:xfrm>
          <a:prstGeom prst="rect">
            <a:avLst/>
          </a:prstGeom>
          <a:noFill/>
        </p:spPr>
      </p:pic>
      <p:sp>
        <p:nvSpPr>
          <p:cNvPr id="48" name="TextBox 47"/>
          <p:cNvSpPr txBox="1"/>
          <p:nvPr/>
        </p:nvSpPr>
        <p:spPr>
          <a:xfrm>
            <a:off x="7374374" y="1524000"/>
            <a:ext cx="1177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Player 1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374374" y="2133600"/>
            <a:ext cx="1177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2A0690"/>
                </a:solidFill>
              </a:rPr>
              <a:t>Player 2</a:t>
            </a:r>
            <a:endParaRPr lang="en-US" sz="2400" dirty="0">
              <a:solidFill>
                <a:srgbClr val="2A069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374374" y="2743200"/>
            <a:ext cx="1177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Player 3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6248400" y="3962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715000" y="2133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800600" y="57150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057400" y="37338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194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advTm="4286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Positive Result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Theorem 2</a:t>
            </a:r>
            <a:br>
              <a:rPr lang="en-US" dirty="0" smtClean="0"/>
            </a:br>
            <a:r>
              <a:rPr lang="en-US" dirty="0" smtClean="0"/>
              <a:t>Algorithm 2 computes a PNE of any </a:t>
            </a:r>
            <a:r>
              <a:rPr lang="en-US" dirty="0" err="1" smtClean="0"/>
              <a:t>Matroid</a:t>
            </a:r>
            <a:r>
              <a:rPr lang="en-US" dirty="0" smtClean="0"/>
              <a:t> Cost Sharing Game with social cost at most the potential of the optimal strategy profile.</a:t>
            </a:r>
          </a:p>
          <a:p>
            <a:pPr lvl="1"/>
            <a:r>
              <a:rPr lang="en-US" dirty="0" smtClean="0"/>
              <a:t>Prove outcome is PNE: </a:t>
            </a:r>
            <a:br>
              <a:rPr lang="en-US" dirty="0" smtClean="0"/>
            </a:br>
            <a:r>
              <a:rPr lang="en-US" dirty="0" smtClean="0"/>
              <a:t>A base of a </a:t>
            </a:r>
            <a:r>
              <a:rPr lang="en-US" dirty="0" err="1" smtClean="0"/>
              <a:t>matroid</a:t>
            </a:r>
            <a:r>
              <a:rPr lang="en-US" dirty="0" smtClean="0"/>
              <a:t> is minimum </a:t>
            </a:r>
            <a:r>
              <a:rPr lang="en-US" dirty="0" err="1" smtClean="0"/>
              <a:t>iff</a:t>
            </a:r>
            <a:r>
              <a:rPr lang="en-US" dirty="0" smtClean="0"/>
              <a:t> it is locally minimum under (1,1) exchanges</a:t>
            </a:r>
          </a:p>
          <a:p>
            <a:pPr lvl="1"/>
            <a:r>
              <a:rPr lang="en-US" dirty="0" smtClean="0"/>
              <a:t>Prove efficiency guarantee:</a:t>
            </a:r>
            <a:br>
              <a:rPr lang="en-US" dirty="0" smtClean="0"/>
            </a:br>
            <a:r>
              <a:rPr lang="en-US" dirty="0" smtClean="0"/>
              <a:t>Construct a 1-1 mapping of the facilities of a player in the greedy strategy and those in the optimum: </a:t>
            </a:r>
            <a:br>
              <a:rPr lang="en-US" dirty="0" smtClean="0"/>
            </a:br>
            <a:r>
              <a:rPr lang="en-US" dirty="0" smtClean="0"/>
              <a:t>When algorithm adds a facility to a player its corresponding optimal facility was also an option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4772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Formal Definitions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bg2"/>
                </a:solidFill>
              </a:rPr>
              <a:t>Algorithm for Computing a Good Pure Nash Equilibrium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PLS-hardness Results</a:t>
            </a:r>
          </a:p>
          <a:p>
            <a:endParaRPr lang="en-US" dirty="0"/>
          </a:p>
        </p:txBody>
      </p:sp>
    </p:spTree>
  </p:cSld>
  <p:clrMapOvr>
    <a:masterClrMapping/>
  </p:clrMapOvr>
  <p:transition advTm="3432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Cost Sharing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Theorem 3</a:t>
            </a:r>
            <a:br>
              <a:rPr lang="en-US" dirty="0" smtClean="0"/>
            </a:br>
            <a:r>
              <a:rPr lang="en-US" dirty="0" smtClean="0"/>
              <a:t>Computing a PNE in General Cost Sharing Games where                             is PLS-complete </a:t>
            </a:r>
          </a:p>
          <a:p>
            <a:r>
              <a:rPr lang="en-US" dirty="0" smtClean="0"/>
              <a:t>Proof: Reduction from MAX CUT</a:t>
            </a:r>
          </a:p>
          <a:p>
            <a:pPr lvl="1"/>
            <a:r>
              <a:rPr lang="en-US" dirty="0" smtClean="0"/>
              <a:t>MAX CUT: Given a weighted graph      find a cut that cannot be increased by switching a node from one side to the other.</a:t>
            </a:r>
          </a:p>
          <a:p>
            <a:pPr lvl="1"/>
            <a:r>
              <a:rPr lang="en-US" dirty="0" smtClean="0"/>
              <a:t>Given an instance of MAX CUT create a Cost Sharing Game such that any PNE is a locally maximum cut.</a:t>
            </a: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1981200" y="2667000"/>
          <a:ext cx="2171700" cy="542925"/>
        </p:xfrm>
        <a:graphic>
          <a:graphicData uri="http://schemas.openxmlformats.org/presentationml/2006/ole">
            <p:oleObj spid="_x0000_s37890" name="Equation" r:id="rId4" imgW="965160" imgH="241200" progId="Equation.3">
              <p:embed/>
            </p:oleObj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6172200" y="3657600"/>
          <a:ext cx="439737" cy="420687"/>
        </p:xfrm>
        <a:graphic>
          <a:graphicData uri="http://schemas.openxmlformats.org/presentationml/2006/ole">
            <p:oleObj spid="_x0000_s37892" name="Equation" r:id="rId5" imgW="16488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Tm="499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>
            <a:stCxn id="15" idx="6"/>
            <a:endCxn id="16" idx="2"/>
          </p:cNvCxnSpPr>
          <p:nvPr/>
        </p:nvCxnSpPr>
        <p:spPr>
          <a:xfrm>
            <a:off x="3200400" y="5257800"/>
            <a:ext cx="2438400" cy="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2415809"/>
          </a:xfrm>
        </p:spPr>
        <p:txBody>
          <a:bodyPr>
            <a:normAutofit/>
          </a:bodyPr>
          <a:lstStyle/>
          <a:p>
            <a:r>
              <a:rPr lang="en-US" dirty="0" smtClean="0"/>
              <a:t>Create a player for each node of the graph</a:t>
            </a:r>
          </a:p>
          <a:p>
            <a:r>
              <a:rPr lang="en-US" dirty="0" smtClean="0"/>
              <a:t>Each player has two strategies:</a:t>
            </a:r>
          </a:p>
          <a:p>
            <a:r>
              <a:rPr lang="en-US" dirty="0" smtClean="0"/>
              <a:t>Given a strategy profile if a player is playing       then assign the corresponding node to partition A, else to B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449888" y="2209800"/>
          <a:ext cx="874712" cy="554038"/>
        </p:xfrm>
        <a:graphic>
          <a:graphicData uri="http://schemas.openxmlformats.org/presentationml/2006/ole">
            <p:oleObj spid="_x0000_s39945" name="Equation" r:id="rId5" imgW="380880" imgH="241200" progId="Equation.3">
              <p:embed/>
            </p:oleObj>
          </a:graphicData>
        </a:graphic>
      </p:graphicFrame>
      <p:graphicFrame>
        <p:nvGraphicFramePr>
          <p:cNvPr id="39946" name="Object 6"/>
          <p:cNvGraphicFramePr>
            <a:graphicFrameLocks noChangeAspect="1"/>
          </p:cNvGraphicFramePr>
          <p:nvPr/>
        </p:nvGraphicFramePr>
        <p:xfrm>
          <a:off x="7239000" y="2667000"/>
          <a:ext cx="407987" cy="554038"/>
        </p:xfrm>
        <a:graphic>
          <a:graphicData uri="http://schemas.openxmlformats.org/presentationml/2006/ole">
            <p:oleObj spid="_x0000_s39946" name="Equation" r:id="rId6" imgW="177480" imgH="241200" progId="Equation.3">
              <p:embed/>
            </p:oleObj>
          </a:graphicData>
        </a:graphic>
      </p:graphicFrame>
      <p:sp>
        <p:nvSpPr>
          <p:cNvPr id="15" name="Oval 14"/>
          <p:cNvSpPr/>
          <p:nvPr/>
        </p:nvSpPr>
        <p:spPr>
          <a:xfrm>
            <a:off x="2895600" y="5105400"/>
            <a:ext cx="304800" cy="3048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5638800" y="5105400"/>
            <a:ext cx="304800" cy="3048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cxnSp>
        <p:nvCxnSpPr>
          <p:cNvPr id="20" name="Straight Connector 19"/>
          <p:cNvCxnSpPr>
            <a:stCxn id="15" idx="1"/>
          </p:cNvCxnSpPr>
          <p:nvPr/>
        </p:nvCxnSpPr>
        <p:spPr>
          <a:xfrm rot="16200000" flipV="1">
            <a:off x="2247902" y="4457701"/>
            <a:ext cx="578036" cy="806635"/>
          </a:xfrm>
          <a:prstGeom prst="lin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2" name="Straight Connector 21"/>
          <p:cNvCxnSpPr>
            <a:stCxn id="15" idx="3"/>
          </p:cNvCxnSpPr>
          <p:nvPr/>
        </p:nvCxnSpPr>
        <p:spPr>
          <a:xfrm rot="5400000">
            <a:off x="2286002" y="5289364"/>
            <a:ext cx="578037" cy="730435"/>
          </a:xfrm>
          <a:prstGeom prst="lin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3" name="Straight Connector 22"/>
          <p:cNvCxnSpPr>
            <a:stCxn id="15" idx="2"/>
          </p:cNvCxnSpPr>
          <p:nvPr/>
        </p:nvCxnSpPr>
        <p:spPr>
          <a:xfrm rot="10800000">
            <a:off x="1905000" y="5257800"/>
            <a:ext cx="990600" cy="0"/>
          </a:xfrm>
          <a:prstGeom prst="lin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9" name="Straight Connector 28"/>
          <p:cNvCxnSpPr>
            <a:stCxn id="16" idx="7"/>
          </p:cNvCxnSpPr>
          <p:nvPr/>
        </p:nvCxnSpPr>
        <p:spPr>
          <a:xfrm rot="5400000" flipH="1" flipV="1">
            <a:off x="5898964" y="4495802"/>
            <a:ext cx="654235" cy="654237"/>
          </a:xfrm>
          <a:prstGeom prst="lin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31" name="Straight Connector 30"/>
          <p:cNvCxnSpPr>
            <a:stCxn id="16" idx="6"/>
          </p:cNvCxnSpPr>
          <p:nvPr/>
        </p:nvCxnSpPr>
        <p:spPr>
          <a:xfrm>
            <a:off x="5943600" y="5257800"/>
            <a:ext cx="1143000" cy="0"/>
          </a:xfrm>
          <a:prstGeom prst="lin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34" name="Straight Connector 33"/>
          <p:cNvCxnSpPr>
            <a:stCxn id="16" idx="5"/>
          </p:cNvCxnSpPr>
          <p:nvPr/>
        </p:nvCxnSpPr>
        <p:spPr>
          <a:xfrm rot="16200000" flipH="1">
            <a:off x="5937063" y="5327462"/>
            <a:ext cx="578036" cy="654237"/>
          </a:xfrm>
          <a:prstGeom prst="lin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sp>
        <p:nvSpPr>
          <p:cNvPr id="37" name="Right Arrow 36"/>
          <p:cNvSpPr/>
          <p:nvPr/>
        </p:nvSpPr>
        <p:spPr>
          <a:xfrm>
            <a:off x="4648200" y="4267200"/>
            <a:ext cx="762000" cy="22860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 rot="10800000">
            <a:off x="3352801" y="4267200"/>
            <a:ext cx="762000" cy="22860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447800" y="3886200"/>
            <a:ext cx="5930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Create incentives for players to play opposite strategies</a:t>
            </a:r>
            <a:endParaRPr lang="en-US" sz="2000" dirty="0"/>
          </a:p>
        </p:txBody>
      </p:sp>
      <p:grpSp>
        <p:nvGrpSpPr>
          <p:cNvPr id="41" name="Group 40"/>
          <p:cNvGrpSpPr/>
          <p:nvPr/>
        </p:nvGrpSpPr>
        <p:grpSpPr>
          <a:xfrm>
            <a:off x="4191000" y="4572000"/>
            <a:ext cx="476250" cy="457200"/>
            <a:chOff x="1752600" y="2286000"/>
            <a:chExt cx="533400" cy="533400"/>
          </a:xfrm>
        </p:grpSpPr>
        <p:sp>
          <p:nvSpPr>
            <p:cNvPr id="42" name="Oval 41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43" name="Object 2"/>
            <p:cNvGraphicFramePr>
              <a:graphicFrameLocks noChangeAspect="1"/>
            </p:cNvGraphicFramePr>
            <p:nvPr/>
          </p:nvGraphicFramePr>
          <p:xfrm>
            <a:off x="1765047" y="2286000"/>
            <a:ext cx="480060" cy="533400"/>
          </p:xfrm>
          <a:graphic>
            <a:graphicData uri="http://schemas.openxmlformats.org/presentationml/2006/ole">
              <p:oleObj spid="_x0000_s39947" name="Equation" r:id="rId7" imgW="228600" imgH="253800" progId="Equation.3">
                <p:embed/>
              </p:oleObj>
            </a:graphicData>
          </a:graphic>
        </p:graphicFrame>
      </p:grpSp>
      <p:grpSp>
        <p:nvGrpSpPr>
          <p:cNvPr id="44" name="Group 43"/>
          <p:cNvGrpSpPr/>
          <p:nvPr/>
        </p:nvGrpSpPr>
        <p:grpSpPr>
          <a:xfrm>
            <a:off x="4191000" y="5486400"/>
            <a:ext cx="476250" cy="457200"/>
            <a:chOff x="1752600" y="2286000"/>
            <a:chExt cx="533400" cy="533400"/>
          </a:xfrm>
        </p:grpSpPr>
        <p:sp>
          <p:nvSpPr>
            <p:cNvPr id="45" name="Oval 44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46" name="Object 2"/>
            <p:cNvGraphicFramePr>
              <a:graphicFrameLocks noChangeAspect="1"/>
            </p:cNvGraphicFramePr>
            <p:nvPr/>
          </p:nvGraphicFramePr>
          <p:xfrm>
            <a:off x="1765047" y="2286000"/>
            <a:ext cx="480060" cy="533400"/>
          </p:xfrm>
          <a:graphic>
            <a:graphicData uri="http://schemas.openxmlformats.org/presentationml/2006/ole">
              <p:oleObj spid="_x0000_s39948" name="Equation" r:id="rId8" imgW="228600" imgH="253800" progId="Equation.3">
                <p:embed/>
              </p:oleObj>
            </a:graphicData>
          </a:graphic>
        </p:graphicFrame>
      </p:grpSp>
      <p:graphicFrame>
        <p:nvGraphicFramePr>
          <p:cNvPr id="47" name="Object 6"/>
          <p:cNvGraphicFramePr>
            <a:graphicFrameLocks noChangeAspect="1"/>
          </p:cNvGraphicFramePr>
          <p:nvPr/>
        </p:nvGraphicFramePr>
        <p:xfrm>
          <a:off x="3200400" y="4475162"/>
          <a:ext cx="407987" cy="554038"/>
        </p:xfrm>
        <a:graphic>
          <a:graphicData uri="http://schemas.openxmlformats.org/presentationml/2006/ole">
            <p:oleObj spid="_x0000_s39949" name="Equation" r:id="rId9" imgW="177480" imgH="241200" progId="Equation.3">
              <p:embed/>
            </p:oleObj>
          </a:graphicData>
        </a:graphic>
      </p:graphicFrame>
      <p:graphicFrame>
        <p:nvGraphicFramePr>
          <p:cNvPr id="39950" name="Object 10"/>
          <p:cNvGraphicFramePr>
            <a:graphicFrameLocks noChangeAspect="1"/>
          </p:cNvGraphicFramePr>
          <p:nvPr/>
        </p:nvGraphicFramePr>
        <p:xfrm>
          <a:off x="5181600" y="5437187"/>
          <a:ext cx="407988" cy="582613"/>
        </p:xfrm>
        <a:graphic>
          <a:graphicData uri="http://schemas.openxmlformats.org/presentationml/2006/ole">
            <p:oleObj spid="_x0000_s39950" name="Equation" r:id="rId10" imgW="177480" imgH="253800" progId="Equation.3">
              <p:embed/>
            </p:oleObj>
          </a:graphicData>
        </a:graphic>
      </p:graphicFrame>
      <p:graphicFrame>
        <p:nvGraphicFramePr>
          <p:cNvPr id="39951" name="Object 10"/>
          <p:cNvGraphicFramePr>
            <a:graphicFrameLocks noChangeAspect="1"/>
          </p:cNvGraphicFramePr>
          <p:nvPr/>
        </p:nvGraphicFramePr>
        <p:xfrm>
          <a:off x="3200400" y="5410200"/>
          <a:ext cx="407988" cy="554038"/>
        </p:xfrm>
        <a:graphic>
          <a:graphicData uri="http://schemas.openxmlformats.org/presentationml/2006/ole">
            <p:oleObj spid="_x0000_s39951" name="Equation" r:id="rId11" imgW="177480" imgH="241200" progId="Equation.3">
              <p:embed/>
            </p:oleObj>
          </a:graphicData>
        </a:graphic>
      </p:graphicFrame>
      <p:graphicFrame>
        <p:nvGraphicFramePr>
          <p:cNvPr id="39952" name="Object 10"/>
          <p:cNvGraphicFramePr>
            <a:graphicFrameLocks noChangeAspect="1"/>
          </p:cNvGraphicFramePr>
          <p:nvPr/>
        </p:nvGraphicFramePr>
        <p:xfrm>
          <a:off x="5181600" y="4495800"/>
          <a:ext cx="407988" cy="582612"/>
        </p:xfrm>
        <a:graphic>
          <a:graphicData uri="http://schemas.openxmlformats.org/presentationml/2006/ole">
            <p:oleObj spid="_x0000_s39952" name="Equation" r:id="rId12" imgW="177480" imgH="253800" progId="Equation.3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 rot="16200000">
            <a:off x="2146584" y="4863816"/>
            <a:ext cx="343364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16200000">
            <a:off x="2146584" y="5321016"/>
            <a:ext cx="343364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 rot="16200000">
            <a:off x="6185184" y="4863816"/>
            <a:ext cx="343364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6185184" y="5321016"/>
            <a:ext cx="343364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91000" y="5029200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err="1" smtClean="0"/>
              <a:t>w</a:t>
            </a:r>
            <a:r>
              <a:rPr lang="en-US" sz="2000" b="1" i="1" baseline="-25000" dirty="0" err="1" smtClean="0"/>
              <a:t>i,j</a:t>
            </a:r>
            <a:endParaRPr lang="en-US" sz="2000" b="1" i="1" dirty="0"/>
          </a:p>
        </p:txBody>
      </p:sp>
      <p:graphicFrame>
        <p:nvGraphicFramePr>
          <p:cNvPr id="40" name="Object 2"/>
          <p:cNvGraphicFramePr>
            <a:graphicFrameLocks noChangeAspect="1"/>
          </p:cNvGraphicFramePr>
          <p:nvPr/>
        </p:nvGraphicFramePr>
        <p:xfrm>
          <a:off x="3581400" y="6172200"/>
          <a:ext cx="1857375" cy="457200"/>
        </p:xfrm>
        <a:graphic>
          <a:graphicData uri="http://schemas.openxmlformats.org/presentationml/2006/ole">
            <p:oleObj spid="_x0000_s39953" name="Equation" r:id="rId13" imgW="990360" imgH="25380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Tm="7317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400550" y="2285998"/>
            <a:ext cx="476250" cy="457200"/>
            <a:chOff x="1752600" y="2286000"/>
            <a:chExt cx="533400" cy="533400"/>
          </a:xfrm>
        </p:grpSpPr>
        <p:sp>
          <p:nvSpPr>
            <p:cNvPr id="4" name="Oval 3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40962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0962" name="Equation" r:id="rId4" imgW="241200" imgH="253800" progId="Equation.3">
                <p:embed/>
              </p:oleObj>
            </a:graphicData>
          </a:graphic>
        </p:graphicFrame>
      </p:grpSp>
      <p:grpSp>
        <p:nvGrpSpPr>
          <p:cNvPr id="73" name="Group 72"/>
          <p:cNvGrpSpPr/>
          <p:nvPr/>
        </p:nvGrpSpPr>
        <p:grpSpPr>
          <a:xfrm>
            <a:off x="4400550" y="4000498"/>
            <a:ext cx="457200" cy="457200"/>
            <a:chOff x="1752600" y="2286000"/>
            <a:chExt cx="533400" cy="533400"/>
          </a:xfrm>
        </p:grpSpPr>
        <p:sp>
          <p:nvSpPr>
            <p:cNvPr id="74" name="Oval 73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75" name="Object 2"/>
            <p:cNvGraphicFramePr>
              <a:graphicFrameLocks noChangeAspect="1"/>
            </p:cNvGraphicFramePr>
            <p:nvPr/>
          </p:nvGraphicFramePr>
          <p:xfrm>
            <a:off x="1765565" y="2286000"/>
            <a:ext cx="479689" cy="533400"/>
          </p:xfrm>
          <a:graphic>
            <a:graphicData uri="http://schemas.openxmlformats.org/presentationml/2006/ole">
              <p:oleObj spid="_x0000_s40985" name="Equation" r:id="rId5" imgW="228600" imgH="253800" progId="Equation.3">
                <p:embed/>
              </p:oleObj>
            </a:graphicData>
          </a:graphic>
        </p:graphicFrame>
      </p:grpSp>
      <p:grpSp>
        <p:nvGrpSpPr>
          <p:cNvPr id="94" name="Group 93"/>
          <p:cNvGrpSpPr/>
          <p:nvPr/>
        </p:nvGrpSpPr>
        <p:grpSpPr>
          <a:xfrm>
            <a:off x="5334000" y="3162298"/>
            <a:ext cx="457200" cy="457200"/>
            <a:chOff x="1752600" y="2286000"/>
            <a:chExt cx="533400" cy="533400"/>
          </a:xfrm>
        </p:grpSpPr>
        <p:sp>
          <p:nvSpPr>
            <p:cNvPr id="95" name="Oval 94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96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0992" name="Equation" r:id="rId6" imgW="241200" imgH="253800" progId="Equation.3">
                <p:embed/>
              </p:oleObj>
            </a:graphicData>
          </a:graphic>
        </p:graphicFrame>
      </p:grpSp>
      <p:grpSp>
        <p:nvGrpSpPr>
          <p:cNvPr id="97" name="Group 96"/>
          <p:cNvGrpSpPr/>
          <p:nvPr/>
        </p:nvGrpSpPr>
        <p:grpSpPr>
          <a:xfrm>
            <a:off x="5334000" y="4800598"/>
            <a:ext cx="457200" cy="457200"/>
            <a:chOff x="1752600" y="2286000"/>
            <a:chExt cx="533400" cy="533400"/>
          </a:xfrm>
        </p:grpSpPr>
        <p:sp>
          <p:nvSpPr>
            <p:cNvPr id="98" name="Oval 97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99" name="Object 2"/>
            <p:cNvGraphicFramePr>
              <a:graphicFrameLocks noChangeAspect="1"/>
            </p:cNvGraphicFramePr>
            <p:nvPr/>
          </p:nvGraphicFramePr>
          <p:xfrm>
            <a:off x="1765565" y="2286000"/>
            <a:ext cx="479689" cy="533400"/>
          </p:xfrm>
          <a:graphic>
            <a:graphicData uri="http://schemas.openxmlformats.org/presentationml/2006/ole">
              <p:oleObj spid="_x0000_s40993" name="Equation" r:id="rId7" imgW="228600" imgH="253800" progId="Equation.3">
                <p:embed/>
              </p:oleObj>
            </a:graphicData>
          </a:graphic>
        </p:graphicFrame>
      </p:grpSp>
      <p:grpSp>
        <p:nvGrpSpPr>
          <p:cNvPr id="106" name="Group 105"/>
          <p:cNvGrpSpPr/>
          <p:nvPr/>
        </p:nvGrpSpPr>
        <p:grpSpPr>
          <a:xfrm>
            <a:off x="6762750" y="3962398"/>
            <a:ext cx="457200" cy="457200"/>
            <a:chOff x="1752600" y="2286000"/>
            <a:chExt cx="533400" cy="533400"/>
          </a:xfrm>
        </p:grpSpPr>
        <p:sp>
          <p:nvSpPr>
            <p:cNvPr id="107" name="Oval 106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108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0996" name="Equation" r:id="rId8" imgW="241200" imgH="253800" progId="Equation.3">
                <p:embed/>
              </p:oleObj>
            </a:graphicData>
          </a:graphic>
        </p:graphicFrame>
      </p:grpSp>
      <p:grpSp>
        <p:nvGrpSpPr>
          <p:cNvPr id="115" name="Group 114"/>
          <p:cNvGrpSpPr/>
          <p:nvPr/>
        </p:nvGrpSpPr>
        <p:grpSpPr>
          <a:xfrm>
            <a:off x="7696200" y="4800598"/>
            <a:ext cx="457200" cy="457200"/>
            <a:chOff x="1752600" y="2286000"/>
            <a:chExt cx="533400" cy="533400"/>
          </a:xfrm>
        </p:grpSpPr>
        <p:sp>
          <p:nvSpPr>
            <p:cNvPr id="116" name="Oval 115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117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0999" name="Equation" r:id="rId9" imgW="241200" imgH="253800" progId="Equation.3">
                <p:embed/>
              </p:oleObj>
            </a:graphicData>
          </a:graphic>
        </p:graphicFrame>
      </p:grpSp>
      <p:grpSp>
        <p:nvGrpSpPr>
          <p:cNvPr id="169" name="Group 168"/>
          <p:cNvGrpSpPr/>
          <p:nvPr/>
        </p:nvGrpSpPr>
        <p:grpSpPr>
          <a:xfrm>
            <a:off x="5181600" y="1981198"/>
            <a:ext cx="762000" cy="3505202"/>
            <a:chOff x="1295400" y="1676400"/>
            <a:chExt cx="990600" cy="5029200"/>
          </a:xfrm>
        </p:grpSpPr>
        <p:cxnSp>
          <p:nvCxnSpPr>
            <p:cNvPr id="170" name="Straight Connector 169"/>
            <p:cNvCxnSpPr/>
            <p:nvPr/>
          </p:nvCxnSpPr>
          <p:spPr>
            <a:xfrm>
              <a:off x="1295400" y="1676400"/>
              <a:ext cx="9906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rot="5400000">
              <a:off x="-228600" y="41910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5400000">
              <a:off x="-1219200" y="41910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1295400" y="6705600"/>
              <a:ext cx="9906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9" name="Group 268"/>
          <p:cNvGrpSpPr/>
          <p:nvPr/>
        </p:nvGrpSpPr>
        <p:grpSpPr>
          <a:xfrm>
            <a:off x="7543801" y="2133598"/>
            <a:ext cx="762001" cy="3352802"/>
            <a:chOff x="4724401" y="1676400"/>
            <a:chExt cx="762001" cy="5029203"/>
          </a:xfrm>
        </p:grpSpPr>
        <p:cxnSp>
          <p:nvCxnSpPr>
            <p:cNvPr id="177" name="Straight Connector 176"/>
            <p:cNvCxnSpPr/>
            <p:nvPr/>
          </p:nvCxnSpPr>
          <p:spPr>
            <a:xfrm rot="5400000">
              <a:off x="2971800" y="4191000"/>
              <a:ext cx="5029200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rot="10800000">
              <a:off x="4724401" y="6705600"/>
              <a:ext cx="762001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5400000" flipH="1" flipV="1">
              <a:off x="2756453" y="4737654"/>
              <a:ext cx="3935897" cy="1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8" name="Group 267"/>
          <p:cNvGrpSpPr/>
          <p:nvPr/>
        </p:nvGrpSpPr>
        <p:grpSpPr>
          <a:xfrm>
            <a:off x="3962400" y="2133598"/>
            <a:ext cx="4343400" cy="773723"/>
            <a:chOff x="1219200" y="1676400"/>
            <a:chExt cx="4267200" cy="773723"/>
          </a:xfrm>
        </p:grpSpPr>
        <p:cxnSp>
          <p:nvCxnSpPr>
            <p:cNvPr id="175" name="Straight Connector 174"/>
            <p:cNvCxnSpPr/>
            <p:nvPr/>
          </p:nvCxnSpPr>
          <p:spPr>
            <a:xfrm>
              <a:off x="1219200" y="1676400"/>
              <a:ext cx="4267200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>
              <a:off x="1219200" y="2450123"/>
              <a:ext cx="3505200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5400000" flipH="1" flipV="1">
              <a:off x="832338" y="2063262"/>
              <a:ext cx="773723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Group 206"/>
          <p:cNvGrpSpPr/>
          <p:nvPr/>
        </p:nvGrpSpPr>
        <p:grpSpPr>
          <a:xfrm>
            <a:off x="6629400" y="3047999"/>
            <a:ext cx="762002" cy="2438401"/>
            <a:chOff x="3810000" y="2590800"/>
            <a:chExt cx="762002" cy="4953004"/>
          </a:xfrm>
        </p:grpSpPr>
        <p:cxnSp>
          <p:nvCxnSpPr>
            <p:cNvPr id="201" name="Straight Connector 200"/>
            <p:cNvCxnSpPr/>
            <p:nvPr/>
          </p:nvCxnSpPr>
          <p:spPr>
            <a:xfrm rot="5400000">
              <a:off x="2095500" y="5067300"/>
              <a:ext cx="49530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rot="10800000">
              <a:off x="3810001" y="7543800"/>
              <a:ext cx="762001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 rot="5400000" flipH="1" flipV="1">
              <a:off x="2030016" y="5763818"/>
              <a:ext cx="3559970" cy="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" name="Group 205"/>
          <p:cNvGrpSpPr/>
          <p:nvPr/>
        </p:nvGrpSpPr>
        <p:grpSpPr>
          <a:xfrm>
            <a:off x="3962400" y="3047998"/>
            <a:ext cx="3429000" cy="685800"/>
            <a:chOff x="304800" y="2590800"/>
            <a:chExt cx="4267200" cy="762000"/>
          </a:xfrm>
        </p:grpSpPr>
        <p:cxnSp>
          <p:nvCxnSpPr>
            <p:cNvPr id="200" name="Straight Connector 199"/>
            <p:cNvCxnSpPr/>
            <p:nvPr/>
          </p:nvCxnSpPr>
          <p:spPr>
            <a:xfrm>
              <a:off x="304800" y="2590800"/>
              <a:ext cx="42672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>
              <a:off x="304800" y="3352800"/>
              <a:ext cx="329738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rot="5400000" flipH="1" flipV="1">
              <a:off x="-76200" y="2971800"/>
              <a:ext cx="7620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8" name="Group 227"/>
          <p:cNvGrpSpPr/>
          <p:nvPr/>
        </p:nvGrpSpPr>
        <p:grpSpPr>
          <a:xfrm>
            <a:off x="3962400" y="3886198"/>
            <a:ext cx="4648199" cy="685800"/>
            <a:chOff x="304800" y="2590800"/>
            <a:chExt cx="2548262" cy="762000"/>
          </a:xfrm>
        </p:grpSpPr>
        <p:cxnSp>
          <p:nvCxnSpPr>
            <p:cNvPr id="229" name="Straight Connector 228"/>
            <p:cNvCxnSpPr/>
            <p:nvPr/>
          </p:nvCxnSpPr>
          <p:spPr>
            <a:xfrm>
              <a:off x="304800" y="2590800"/>
              <a:ext cx="2548262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>
              <a:off x="304800" y="3352800"/>
              <a:ext cx="2548262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/>
          </p:nvCxnSpPr>
          <p:spPr>
            <a:xfrm rot="5400000" flipH="1" flipV="1">
              <a:off x="-76200" y="2971800"/>
              <a:ext cx="762000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 flipH="1" flipV="1">
              <a:off x="2472062" y="2971800"/>
              <a:ext cx="762000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6" name="Group 245"/>
          <p:cNvGrpSpPr/>
          <p:nvPr/>
        </p:nvGrpSpPr>
        <p:grpSpPr>
          <a:xfrm>
            <a:off x="3962400" y="4724398"/>
            <a:ext cx="4648200" cy="685800"/>
            <a:chOff x="304800" y="2590800"/>
            <a:chExt cx="3235105" cy="762000"/>
          </a:xfrm>
        </p:grpSpPr>
        <p:cxnSp>
          <p:nvCxnSpPr>
            <p:cNvPr id="247" name="Straight Connector 246"/>
            <p:cNvCxnSpPr/>
            <p:nvPr/>
          </p:nvCxnSpPr>
          <p:spPr>
            <a:xfrm>
              <a:off x="304800" y="2590800"/>
              <a:ext cx="3235104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>
              <a:off x="304800" y="3352800"/>
              <a:ext cx="3235105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5400000" flipH="1" flipV="1">
              <a:off x="-76200" y="2971800"/>
              <a:ext cx="762000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/>
          </p:nvCxnSpPr>
          <p:spPr>
            <a:xfrm rot="5400000">
              <a:off x="3158904" y="2971800"/>
              <a:ext cx="762000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1" name="Group 260"/>
          <p:cNvGrpSpPr/>
          <p:nvPr/>
        </p:nvGrpSpPr>
        <p:grpSpPr>
          <a:xfrm>
            <a:off x="4267200" y="1981198"/>
            <a:ext cx="762000" cy="3505202"/>
            <a:chOff x="1295400" y="1676400"/>
            <a:chExt cx="990600" cy="5029200"/>
          </a:xfrm>
        </p:grpSpPr>
        <p:cxnSp>
          <p:nvCxnSpPr>
            <p:cNvPr id="262" name="Straight Connector 261"/>
            <p:cNvCxnSpPr/>
            <p:nvPr/>
          </p:nvCxnSpPr>
          <p:spPr>
            <a:xfrm>
              <a:off x="1295400" y="1676400"/>
              <a:ext cx="990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/>
            <p:nvPr/>
          </p:nvCxnSpPr>
          <p:spPr>
            <a:xfrm rot="5400000">
              <a:off x="-228600" y="41910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5400000">
              <a:off x="-1219200" y="41910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>
              <a:off x="1295400" y="6705600"/>
              <a:ext cx="990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87" name="Object 2"/>
          <p:cNvGraphicFramePr>
            <a:graphicFrameLocks noChangeAspect="1"/>
          </p:cNvGraphicFramePr>
          <p:nvPr/>
        </p:nvGraphicFramePr>
        <p:xfrm>
          <a:off x="5334000" y="1447798"/>
          <a:ext cx="333375" cy="411163"/>
        </p:xfrm>
        <a:graphic>
          <a:graphicData uri="http://schemas.openxmlformats.org/presentationml/2006/ole">
            <p:oleObj spid="_x0000_s41008" name="Equation" r:id="rId10" imgW="177480" imgH="228600" progId="Equation.3">
              <p:embed/>
            </p:oleObj>
          </a:graphicData>
        </a:graphic>
      </p:graphicFrame>
      <p:graphicFrame>
        <p:nvGraphicFramePr>
          <p:cNvPr id="288" name="Object 2"/>
          <p:cNvGraphicFramePr>
            <a:graphicFrameLocks noChangeAspect="1"/>
          </p:cNvGraphicFramePr>
          <p:nvPr/>
        </p:nvGraphicFramePr>
        <p:xfrm>
          <a:off x="3505200" y="2285998"/>
          <a:ext cx="333375" cy="411163"/>
        </p:xfrm>
        <a:graphic>
          <a:graphicData uri="http://schemas.openxmlformats.org/presentationml/2006/ole">
            <p:oleObj spid="_x0000_s41009" name="Equation" r:id="rId11" imgW="177480" imgH="228600" progId="Equation.3">
              <p:embed/>
            </p:oleObj>
          </a:graphicData>
        </a:graphic>
      </p:graphicFrame>
      <p:graphicFrame>
        <p:nvGraphicFramePr>
          <p:cNvPr id="41010" name="Object 47"/>
          <p:cNvGraphicFramePr>
            <a:graphicFrameLocks noChangeAspect="1"/>
          </p:cNvGraphicFramePr>
          <p:nvPr/>
        </p:nvGraphicFramePr>
        <p:xfrm>
          <a:off x="4495800" y="1447798"/>
          <a:ext cx="333375" cy="411163"/>
        </p:xfrm>
        <a:graphic>
          <a:graphicData uri="http://schemas.openxmlformats.org/presentationml/2006/ole">
            <p:oleObj spid="_x0000_s41010" name="Equation" r:id="rId12" imgW="177480" imgH="228600" progId="Equation.3">
              <p:embed/>
            </p:oleObj>
          </a:graphicData>
        </a:graphic>
      </p:graphicFrame>
      <p:graphicFrame>
        <p:nvGraphicFramePr>
          <p:cNvPr id="41011" name="Object 47"/>
          <p:cNvGraphicFramePr>
            <a:graphicFrameLocks noChangeAspect="1"/>
          </p:cNvGraphicFramePr>
          <p:nvPr/>
        </p:nvGraphicFramePr>
        <p:xfrm>
          <a:off x="3505200" y="3170235"/>
          <a:ext cx="333375" cy="411163"/>
        </p:xfrm>
        <a:graphic>
          <a:graphicData uri="http://schemas.openxmlformats.org/presentationml/2006/ole">
            <p:oleObj spid="_x0000_s41011" name="Equation" r:id="rId13" imgW="177480" imgH="228600" progId="Equation.3">
              <p:embed/>
            </p:oleObj>
          </a:graphicData>
        </a:graphic>
      </p:graphicFrame>
      <p:graphicFrame>
        <p:nvGraphicFramePr>
          <p:cNvPr id="41012" name="Object 47"/>
          <p:cNvGraphicFramePr>
            <a:graphicFrameLocks noChangeAspect="1"/>
          </p:cNvGraphicFramePr>
          <p:nvPr/>
        </p:nvGraphicFramePr>
        <p:xfrm>
          <a:off x="3505200" y="3962398"/>
          <a:ext cx="333375" cy="433387"/>
        </p:xfrm>
        <a:graphic>
          <a:graphicData uri="http://schemas.openxmlformats.org/presentationml/2006/ole">
            <p:oleObj spid="_x0000_s41012" name="Equation" r:id="rId14" imgW="177480" imgH="241200" progId="Equation.3">
              <p:embed/>
            </p:oleObj>
          </a:graphicData>
        </a:graphic>
      </p:graphicFrame>
      <p:graphicFrame>
        <p:nvGraphicFramePr>
          <p:cNvPr id="41013" name="Object 47"/>
          <p:cNvGraphicFramePr>
            <a:graphicFrameLocks noChangeAspect="1"/>
          </p:cNvGraphicFramePr>
          <p:nvPr/>
        </p:nvGraphicFramePr>
        <p:xfrm>
          <a:off x="3505200" y="4815414"/>
          <a:ext cx="333375" cy="433387"/>
        </p:xfrm>
        <a:graphic>
          <a:graphicData uri="http://schemas.openxmlformats.org/presentationml/2006/ole">
            <p:oleObj spid="_x0000_s41013" name="Equation" r:id="rId15" imgW="177480" imgH="241200" progId="Equation.3">
              <p:embed/>
            </p:oleObj>
          </a:graphicData>
        </a:graphic>
      </p:graphicFrame>
      <p:graphicFrame>
        <p:nvGraphicFramePr>
          <p:cNvPr id="41014" name="Object 54"/>
          <p:cNvGraphicFramePr>
            <a:graphicFrameLocks noChangeAspect="1"/>
          </p:cNvGraphicFramePr>
          <p:nvPr/>
        </p:nvGraphicFramePr>
        <p:xfrm>
          <a:off x="2667000" y="5638800"/>
          <a:ext cx="3327400" cy="1109663"/>
        </p:xfrm>
        <a:graphic>
          <a:graphicData uri="http://schemas.openxmlformats.org/presentationml/2006/ole">
            <p:oleObj spid="_x0000_s41014" name="Equation" r:id="rId16" imgW="1447560" imgH="482400" progId="Equation.3">
              <p:embed/>
            </p:oleObj>
          </a:graphicData>
        </a:graphic>
      </p:graphicFrame>
      <p:cxnSp>
        <p:nvCxnSpPr>
          <p:cNvPr id="65" name="Straight Connector 64"/>
          <p:cNvCxnSpPr>
            <a:stCxn id="81" idx="3"/>
            <a:endCxn id="76" idx="7"/>
          </p:cNvCxnSpPr>
          <p:nvPr/>
        </p:nvCxnSpPr>
        <p:spPr>
          <a:xfrm rot="5400000">
            <a:off x="804722" y="3395522"/>
            <a:ext cx="1057556" cy="6003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81" idx="5"/>
            <a:endCxn id="78" idx="1"/>
          </p:cNvCxnSpPr>
          <p:nvPr/>
        </p:nvCxnSpPr>
        <p:spPr>
          <a:xfrm rot="16200000" flipH="1">
            <a:off x="1566722" y="3395522"/>
            <a:ext cx="1057556" cy="6003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78" idx="2"/>
            <a:endCxn id="76" idx="6"/>
          </p:cNvCxnSpPr>
          <p:nvPr/>
        </p:nvCxnSpPr>
        <p:spPr>
          <a:xfrm rot="10800000">
            <a:off x="1066800" y="4305300"/>
            <a:ext cx="1295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838200" y="4191000"/>
            <a:ext cx="2286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8" name="Oval 77"/>
          <p:cNvSpPr/>
          <p:nvPr/>
        </p:nvSpPr>
        <p:spPr>
          <a:xfrm>
            <a:off x="2362200" y="4191000"/>
            <a:ext cx="2286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1600200" y="2971800"/>
            <a:ext cx="2286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graphicFrame>
        <p:nvGraphicFramePr>
          <p:cNvPr id="41015" name="Object 55"/>
          <p:cNvGraphicFramePr>
            <a:graphicFrameLocks noChangeAspect="1"/>
          </p:cNvGraphicFramePr>
          <p:nvPr/>
        </p:nvGraphicFramePr>
        <p:xfrm>
          <a:off x="914400" y="3352800"/>
          <a:ext cx="476250" cy="433387"/>
        </p:xfrm>
        <a:graphic>
          <a:graphicData uri="http://schemas.openxmlformats.org/presentationml/2006/ole">
            <p:oleObj spid="_x0000_s41015" name="Equation" r:id="rId17" imgW="253800" imgH="241200" progId="Equation.3">
              <p:embed/>
            </p:oleObj>
          </a:graphicData>
        </a:graphic>
      </p:graphicFrame>
      <p:graphicFrame>
        <p:nvGraphicFramePr>
          <p:cNvPr id="87" name="Object 55"/>
          <p:cNvGraphicFramePr>
            <a:graphicFrameLocks noChangeAspect="1"/>
          </p:cNvGraphicFramePr>
          <p:nvPr/>
        </p:nvGraphicFramePr>
        <p:xfrm>
          <a:off x="2046288" y="3352800"/>
          <a:ext cx="500062" cy="433388"/>
        </p:xfrm>
        <a:graphic>
          <a:graphicData uri="http://schemas.openxmlformats.org/presentationml/2006/ole">
            <p:oleObj spid="_x0000_s41016" name="Equation" r:id="rId18" imgW="266400" imgH="241200" progId="Equation.3">
              <p:embed/>
            </p:oleObj>
          </a:graphicData>
        </a:graphic>
      </p:graphicFrame>
      <p:graphicFrame>
        <p:nvGraphicFramePr>
          <p:cNvPr id="88" name="Object 55"/>
          <p:cNvGraphicFramePr>
            <a:graphicFrameLocks noChangeAspect="1"/>
          </p:cNvGraphicFramePr>
          <p:nvPr/>
        </p:nvGraphicFramePr>
        <p:xfrm>
          <a:off x="1458913" y="4267200"/>
          <a:ext cx="476250" cy="433388"/>
        </p:xfrm>
        <a:graphic>
          <a:graphicData uri="http://schemas.openxmlformats.org/presentationml/2006/ole">
            <p:oleObj spid="_x0000_s41017" name="Equation" r:id="rId19" imgW="253800" imgH="24120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Tm="5616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Cost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Cost Sharing Games</a:t>
            </a:r>
            <a:br>
              <a:rPr lang="en-US" dirty="0" smtClean="0"/>
            </a:br>
            <a:r>
              <a:rPr lang="en-US" dirty="0" smtClean="0"/>
              <a:t>Given a directed graph                         ,       is the set of paths in a graph between two nodes </a:t>
            </a:r>
          </a:p>
          <a:p>
            <a:endParaRPr lang="en-US" dirty="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6324600" y="2286000"/>
          <a:ext cx="471487" cy="577850"/>
        </p:xfrm>
        <a:graphic>
          <a:graphicData uri="http://schemas.openxmlformats.org/presentationml/2006/ole">
            <p:oleObj spid="_x0000_s36866" name="Equation" r:id="rId3" imgW="164880" imgH="228600" progId="Equation.3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6400800" y="2667000"/>
          <a:ext cx="1087438" cy="577850"/>
        </p:xfrm>
        <a:graphic>
          <a:graphicData uri="http://schemas.openxmlformats.org/presentationml/2006/ole">
            <p:oleObj spid="_x0000_s36867" name="Equation" r:id="rId4" imgW="380880" imgH="228600" progId="Equation.3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4191000" y="2286000"/>
          <a:ext cx="1957388" cy="514350"/>
        </p:xfrm>
        <a:graphic>
          <a:graphicData uri="http://schemas.openxmlformats.org/presentationml/2006/ole">
            <p:oleObj spid="_x0000_s36868" name="Equation" r:id="rId5" imgW="685800" imgH="203040" progId="Equation.3">
              <p:embed/>
            </p:oleObj>
          </a:graphicData>
        </a:graphic>
      </p:graphicFrame>
      <p:pic>
        <p:nvPicPr>
          <p:cNvPr id="12" name="Picture 2" descr="Sprint Nextel logo.svg"/>
          <p:cNvPicPr>
            <a:picLocks noChangeAspect="1" noChangeArrowheads="1"/>
          </p:cNvPicPr>
          <p:nvPr/>
        </p:nvPicPr>
        <p:blipFill>
          <a:blip r:embed="rId6" cstate="print"/>
          <a:srcRect l="66667"/>
          <a:stretch>
            <a:fillRect/>
          </a:stretch>
        </p:blipFill>
        <p:spPr bwMode="auto">
          <a:xfrm>
            <a:off x="5867400" y="5638800"/>
            <a:ext cx="460375" cy="544068"/>
          </a:xfrm>
          <a:prstGeom prst="rect">
            <a:avLst/>
          </a:prstGeom>
          <a:noFill/>
        </p:spPr>
      </p:pic>
      <p:pic>
        <p:nvPicPr>
          <p:cNvPr id="7" name="Picture 13" descr="http://summitequineassistedtherapy.com/wp-content/themes/seat-2.5/images/google-maps-pi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7400" y="5410200"/>
            <a:ext cx="437356" cy="345441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/>
        </p:nvCxnSpPr>
        <p:spPr>
          <a:xfrm rot="20038810">
            <a:off x="2502542" y="5048495"/>
            <a:ext cx="2743200" cy="1905000"/>
          </a:xfrm>
          <a:prstGeom prst="line">
            <a:avLst/>
          </a:prstGeom>
          <a:ln w="5715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Sprint Nextel logo.svg"/>
          <p:cNvPicPr>
            <a:picLocks noChangeAspect="1" noChangeArrowheads="1"/>
          </p:cNvPicPr>
          <p:nvPr/>
        </p:nvPicPr>
        <p:blipFill>
          <a:blip r:embed="rId6" cstate="print"/>
          <a:srcRect l="66667"/>
          <a:stretch>
            <a:fillRect/>
          </a:stretch>
        </p:blipFill>
        <p:spPr bwMode="auto">
          <a:xfrm>
            <a:off x="1543805" y="5469293"/>
            <a:ext cx="460375" cy="544068"/>
          </a:xfrm>
          <a:prstGeom prst="rect">
            <a:avLst/>
          </a:prstGeom>
          <a:noFill/>
        </p:spPr>
      </p:pic>
      <p:pic>
        <p:nvPicPr>
          <p:cNvPr id="13" name="Picture 6" descr="Att svg.svg"/>
          <p:cNvPicPr>
            <a:picLocks noChangeAspect="1" noChangeArrowheads="1"/>
          </p:cNvPicPr>
          <p:nvPr/>
        </p:nvPicPr>
        <p:blipFill>
          <a:blip r:embed="rId8" cstate="print"/>
          <a:srcRect b="32026"/>
          <a:stretch>
            <a:fillRect/>
          </a:stretch>
        </p:blipFill>
        <p:spPr bwMode="auto">
          <a:xfrm>
            <a:off x="1752600" y="3683000"/>
            <a:ext cx="442668" cy="431800"/>
          </a:xfrm>
          <a:prstGeom prst="rect">
            <a:avLst/>
          </a:prstGeom>
          <a:noFill/>
        </p:spPr>
      </p:pic>
      <p:pic>
        <p:nvPicPr>
          <p:cNvPr id="14" name="Picture 6" descr="Att svg.svg"/>
          <p:cNvPicPr>
            <a:picLocks noChangeAspect="1" noChangeArrowheads="1"/>
          </p:cNvPicPr>
          <p:nvPr/>
        </p:nvPicPr>
        <p:blipFill>
          <a:blip r:embed="rId8" cstate="print"/>
          <a:srcRect b="32026"/>
          <a:stretch>
            <a:fillRect/>
          </a:stretch>
        </p:blipFill>
        <p:spPr bwMode="auto">
          <a:xfrm>
            <a:off x="6262932" y="3378200"/>
            <a:ext cx="442668" cy="431800"/>
          </a:xfrm>
          <a:prstGeom prst="rect">
            <a:avLst/>
          </a:prstGeom>
          <a:noFill/>
        </p:spPr>
      </p:pic>
      <p:cxnSp>
        <p:nvCxnSpPr>
          <p:cNvPr id="15" name="Straight Connector 14"/>
          <p:cNvCxnSpPr/>
          <p:nvPr/>
        </p:nvCxnSpPr>
        <p:spPr>
          <a:xfrm rot="20038810">
            <a:off x="2545781" y="3367949"/>
            <a:ext cx="3336925" cy="1412240"/>
          </a:xfrm>
          <a:prstGeom prst="line">
            <a:avLst/>
          </a:prstGeom>
          <a:ln w="5715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66507" y="586785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122176" y="362270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10</a:t>
            </a:r>
            <a:endParaRPr lang="en-US" sz="2400" b="1" dirty="0"/>
          </a:p>
        </p:txBody>
      </p:sp>
      <p:grpSp>
        <p:nvGrpSpPr>
          <p:cNvPr id="22" name="Group 101"/>
          <p:cNvGrpSpPr/>
          <p:nvPr/>
        </p:nvGrpSpPr>
        <p:grpSpPr>
          <a:xfrm rot="20038810">
            <a:off x="2368506" y="3707585"/>
            <a:ext cx="3505200" cy="2819400"/>
            <a:chOff x="2286000" y="2743200"/>
            <a:chExt cx="3505200" cy="2819400"/>
          </a:xfrm>
        </p:grpSpPr>
        <p:cxnSp>
          <p:nvCxnSpPr>
            <p:cNvPr id="23" name="Straight Connector 22"/>
            <p:cNvCxnSpPr/>
            <p:nvPr/>
          </p:nvCxnSpPr>
          <p:spPr>
            <a:xfrm flipV="1">
              <a:off x="2286000" y="3657600"/>
              <a:ext cx="685800" cy="30480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971800" y="3657600"/>
              <a:ext cx="1524000" cy="83820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V="1">
              <a:off x="4038600" y="4953000"/>
              <a:ext cx="1066800" cy="15240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781300" y="3009900"/>
              <a:ext cx="609600" cy="76200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4724400" y="3962400"/>
              <a:ext cx="1066800" cy="228600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124200" y="3352800"/>
              <a:ext cx="1600200" cy="838200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71"/>
          <p:cNvGrpSpPr/>
          <p:nvPr/>
        </p:nvGrpSpPr>
        <p:grpSpPr>
          <a:xfrm rot="20038810">
            <a:off x="2141173" y="3484468"/>
            <a:ext cx="4267200" cy="3200400"/>
            <a:chOff x="2057400" y="2590800"/>
            <a:chExt cx="4267200" cy="3200400"/>
          </a:xfrm>
        </p:grpSpPr>
        <p:cxnSp>
          <p:nvCxnSpPr>
            <p:cNvPr id="30" name="Straight Connector 29"/>
            <p:cNvCxnSpPr/>
            <p:nvPr/>
          </p:nvCxnSpPr>
          <p:spPr>
            <a:xfrm rot="16200000" flipH="1">
              <a:off x="2476500" y="3009900"/>
              <a:ext cx="914400" cy="76200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 rot="1561190">
              <a:off x="3816320" y="3359192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5</a:t>
              </a:r>
              <a:endParaRPr lang="en-US" sz="2400" b="1" dirty="0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3048000" y="3505199"/>
              <a:ext cx="1600200" cy="838201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2057400" y="3505200"/>
              <a:ext cx="914400" cy="381000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4648200" y="3962401"/>
              <a:ext cx="1676400" cy="380999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V="1">
              <a:off x="4000500" y="4991100"/>
              <a:ext cx="1447800" cy="152400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 rot="1561190">
              <a:off x="2362199" y="3276600"/>
              <a:ext cx="341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2</a:t>
              </a:r>
              <a:endParaRPr lang="en-US" sz="24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 rot="1561190">
              <a:off x="4724399" y="4953000"/>
              <a:ext cx="3433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4</a:t>
              </a:r>
              <a:endParaRPr lang="en-US" sz="24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 rot="1561190">
              <a:off x="5410199" y="4114800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5</a:t>
              </a:r>
              <a:endParaRPr lang="en-US" sz="24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 rot="1561190">
              <a:off x="2630039" y="2667000"/>
              <a:ext cx="341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2</a:t>
              </a:r>
              <a:endParaRPr lang="en-US" sz="2400" b="1" dirty="0"/>
            </a:p>
          </p:txBody>
        </p:sp>
      </p:grpSp>
      <p:pic>
        <p:nvPicPr>
          <p:cNvPr id="46" name="Picture 13" descr="http://summitequineassistedtherapy.com/wp-content/themes/seat-2.5/images/google-maps-pin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819400" y="4648200"/>
            <a:ext cx="437356" cy="345441"/>
          </a:xfrm>
          <a:prstGeom prst="rect">
            <a:avLst/>
          </a:prstGeom>
          <a:noFill/>
        </p:spPr>
      </p:pic>
      <p:pic>
        <p:nvPicPr>
          <p:cNvPr id="47" name="Picture 13" descr="http://summitequineassistedtherapy.com/wp-content/themes/seat-2.5/images/google-maps-pi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00" y="3810000"/>
            <a:ext cx="437356" cy="345441"/>
          </a:xfrm>
          <a:prstGeom prst="rect">
            <a:avLst/>
          </a:prstGeom>
          <a:noFill/>
        </p:spPr>
      </p:pic>
      <p:pic>
        <p:nvPicPr>
          <p:cNvPr id="48" name="Picture 13" descr="http://summitequineassistedtherapy.com/wp-content/themes/seat-2.5/images/google-maps-pi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9800" y="3581400"/>
            <a:ext cx="437356" cy="345441"/>
          </a:xfrm>
          <a:prstGeom prst="rect">
            <a:avLst/>
          </a:prstGeom>
          <a:noFill/>
        </p:spPr>
      </p:pic>
      <p:pic>
        <p:nvPicPr>
          <p:cNvPr id="49" name="Picture 13" descr="http://summitequineassistedtherapy.com/wp-content/themes/seat-2.5/images/google-maps-pi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86400" y="5943600"/>
            <a:ext cx="437356" cy="345441"/>
          </a:xfrm>
          <a:prstGeom prst="rect">
            <a:avLst/>
          </a:prstGeom>
          <a:noFill/>
        </p:spPr>
      </p:pic>
      <p:pic>
        <p:nvPicPr>
          <p:cNvPr id="50" name="Picture 13" descr="http://summitequineassistedtherapy.com/wp-content/themes/seat-2.5/images/google-maps-pin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648200" y="4724400"/>
            <a:ext cx="437356" cy="345441"/>
          </a:xfrm>
          <a:prstGeom prst="rect">
            <a:avLst/>
          </a:prstGeom>
          <a:noFill/>
        </p:spPr>
      </p:pic>
    </p:spTree>
  </p:cSld>
  <p:clrMapOvr>
    <a:masterClrMapping/>
  </p:clrMapOvr>
  <p:transition advTm="28298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Hardness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Theorem 5</a:t>
            </a:r>
            <a:br>
              <a:rPr lang="en-US" dirty="0" smtClean="0"/>
            </a:br>
            <a:r>
              <a:rPr lang="en-US" dirty="0" smtClean="0"/>
              <a:t>Computing a PNE in Network Cost Sharing Games where                             is PLS-complete.</a:t>
            </a:r>
          </a:p>
          <a:p>
            <a:endParaRPr lang="en-US" dirty="0" smtClean="0"/>
          </a:p>
          <a:p>
            <a:r>
              <a:rPr lang="en-US" dirty="0" smtClean="0"/>
              <a:t>Theorem 6</a:t>
            </a:r>
            <a:br>
              <a:rPr lang="en-US" dirty="0" smtClean="0"/>
            </a:br>
            <a:r>
              <a:rPr lang="en-US" dirty="0" smtClean="0"/>
              <a:t>Computing a PNE in Undirected Network Cost Sharing Games where                                   and              is an non decreasing concave function.                 </a:t>
            </a:r>
            <a:endParaRPr lang="en-US" dirty="0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1981200" y="2743200"/>
          <a:ext cx="2171700" cy="542925"/>
        </p:xfrm>
        <a:graphic>
          <a:graphicData uri="http://schemas.openxmlformats.org/presentationml/2006/ole">
            <p:oleObj spid="_x0000_s38914" name="Equation" r:id="rId3" imgW="965160" imgH="241200" progId="Equation.3">
              <p:embed/>
            </p:oleObj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4191000" y="4419600"/>
          <a:ext cx="2714625" cy="542925"/>
        </p:xfrm>
        <a:graphic>
          <a:graphicData uri="http://schemas.openxmlformats.org/presentationml/2006/ole">
            <p:oleObj spid="_x0000_s38915" name="Equation" r:id="rId4" imgW="1206360" imgH="241200" progId="Equation.3">
              <p:embed/>
            </p:oleObj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7543800" y="4410075"/>
          <a:ext cx="971550" cy="542925"/>
        </p:xfrm>
        <a:graphic>
          <a:graphicData uri="http://schemas.openxmlformats.org/presentationml/2006/ole">
            <p:oleObj spid="_x0000_s38916" name="Equation" r:id="rId5" imgW="431640" imgH="241200" progId="Equation.3">
              <p:embed/>
            </p:oleObj>
          </a:graphicData>
        </a:graphic>
      </p:graphicFrame>
    </p:spTree>
  </p:cSld>
  <p:clrMapOvr>
    <a:masterClrMapping/>
  </p:clrMapOvr>
  <p:transition advTm="1716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upload.wikimedia.org/wikipedia/commons/thumb/9/9b/BlankMap-Europe_no_boundaries.svg/2000px-BlankMap-Europe_no_boundaries.svg.png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 l="13436" t="38172" r="34601" b="30072"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</p:spPr>
      </p:pic>
      <p:pic>
        <p:nvPicPr>
          <p:cNvPr id="7" name="Picture 13" descr="http://summitequineassistedtherapy.com/wp-content/themes/seat-2.5/images/google-maps-pi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5000" y="3505200"/>
            <a:ext cx="437356" cy="345441"/>
          </a:xfrm>
          <a:prstGeom prst="rect">
            <a:avLst/>
          </a:prstGeom>
          <a:noFill/>
        </p:spPr>
      </p:pic>
      <p:pic>
        <p:nvPicPr>
          <p:cNvPr id="9" name="Picture 13" descr="http://summitequineassistedtherapy.com/wp-content/themes/seat-2.5/images/google-maps-pi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2204720"/>
            <a:ext cx="437356" cy="345441"/>
          </a:xfrm>
          <a:prstGeom prst="rect">
            <a:avLst/>
          </a:prstGeom>
          <a:noFill/>
        </p:spPr>
      </p:pic>
      <p:pic>
        <p:nvPicPr>
          <p:cNvPr id="10" name="Picture 13" descr="http://summitequineassistedtherapy.com/wp-content/themes/seat-2.5/images/google-maps-pi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6175" y="3672840"/>
            <a:ext cx="437356" cy="345441"/>
          </a:xfrm>
          <a:prstGeom prst="rect">
            <a:avLst/>
          </a:prstGeom>
          <a:noFill/>
        </p:spPr>
      </p:pic>
      <p:cxnSp>
        <p:nvCxnSpPr>
          <p:cNvPr id="21" name="Straight Connector 20"/>
          <p:cNvCxnSpPr/>
          <p:nvPr/>
        </p:nvCxnSpPr>
        <p:spPr>
          <a:xfrm>
            <a:off x="2057400" y="3886200"/>
            <a:ext cx="2743200" cy="1905000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Sprint Nextel logo.svg"/>
          <p:cNvPicPr>
            <a:picLocks noChangeAspect="1" noChangeArrowheads="1"/>
          </p:cNvPicPr>
          <p:nvPr/>
        </p:nvPicPr>
        <p:blipFill>
          <a:blip r:embed="rId6" cstate="print"/>
          <a:srcRect l="66667"/>
          <a:stretch>
            <a:fillRect/>
          </a:stretch>
        </p:blipFill>
        <p:spPr bwMode="auto">
          <a:xfrm>
            <a:off x="1530350" y="3500120"/>
            <a:ext cx="460375" cy="544068"/>
          </a:xfrm>
          <a:prstGeom prst="rect">
            <a:avLst/>
          </a:prstGeom>
          <a:noFill/>
        </p:spPr>
      </p:pic>
      <p:pic>
        <p:nvPicPr>
          <p:cNvPr id="26" name="Picture 2" descr="Sprint Nextel logo.svg"/>
          <p:cNvPicPr>
            <a:picLocks noChangeAspect="1" noChangeArrowheads="1"/>
          </p:cNvPicPr>
          <p:nvPr/>
        </p:nvPicPr>
        <p:blipFill>
          <a:blip r:embed="rId6" cstate="print"/>
          <a:srcRect l="66667"/>
          <a:stretch>
            <a:fillRect/>
          </a:stretch>
        </p:blipFill>
        <p:spPr bwMode="auto">
          <a:xfrm>
            <a:off x="4495800" y="5791200"/>
            <a:ext cx="460375" cy="544068"/>
          </a:xfrm>
          <a:prstGeom prst="rect">
            <a:avLst/>
          </a:prstGeom>
          <a:noFill/>
        </p:spPr>
      </p:pic>
      <p:pic>
        <p:nvPicPr>
          <p:cNvPr id="28" name="Picture 6" descr="Att svg.svg"/>
          <p:cNvPicPr>
            <a:picLocks noChangeAspect="1" noChangeArrowheads="1"/>
          </p:cNvPicPr>
          <p:nvPr/>
        </p:nvPicPr>
        <p:blipFill>
          <a:blip r:embed="rId7" cstate="print"/>
          <a:srcRect b="32026"/>
          <a:stretch>
            <a:fillRect/>
          </a:stretch>
        </p:blipFill>
        <p:spPr bwMode="auto">
          <a:xfrm>
            <a:off x="3048000" y="1981200"/>
            <a:ext cx="442668" cy="431800"/>
          </a:xfrm>
          <a:prstGeom prst="rect">
            <a:avLst/>
          </a:prstGeom>
          <a:noFill/>
        </p:spPr>
      </p:pic>
      <p:pic>
        <p:nvPicPr>
          <p:cNvPr id="29" name="Picture 6" descr="Att svg.svg"/>
          <p:cNvPicPr>
            <a:picLocks noChangeAspect="1" noChangeArrowheads="1"/>
          </p:cNvPicPr>
          <p:nvPr/>
        </p:nvPicPr>
        <p:blipFill>
          <a:blip r:embed="rId7" cstate="print"/>
          <a:srcRect b="32026"/>
          <a:stretch>
            <a:fillRect/>
          </a:stretch>
        </p:blipFill>
        <p:spPr bwMode="auto">
          <a:xfrm>
            <a:off x="6502400" y="3500120"/>
            <a:ext cx="442668" cy="431800"/>
          </a:xfrm>
          <a:prstGeom prst="rect">
            <a:avLst/>
          </a:prstGeom>
          <a:noFill/>
        </p:spPr>
      </p:pic>
      <p:cxnSp>
        <p:nvCxnSpPr>
          <p:cNvPr id="31" name="Straight Connector 30"/>
          <p:cNvCxnSpPr/>
          <p:nvPr/>
        </p:nvCxnSpPr>
        <p:spPr>
          <a:xfrm>
            <a:off x="2911475" y="2550160"/>
            <a:ext cx="3336925" cy="1412240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635250" y="445008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4568825" y="289560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pic>
        <p:nvPicPr>
          <p:cNvPr id="5" name="Picture 2" descr="Sprint Nextel logo.sv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11571" y="1600200"/>
            <a:ext cx="1451429" cy="609600"/>
          </a:xfrm>
          <a:prstGeom prst="rect">
            <a:avLst/>
          </a:prstGeom>
          <a:noFill/>
        </p:spPr>
      </p:pic>
      <p:grpSp>
        <p:nvGrpSpPr>
          <p:cNvPr id="3" name="Group 33"/>
          <p:cNvGrpSpPr/>
          <p:nvPr/>
        </p:nvGrpSpPr>
        <p:grpSpPr>
          <a:xfrm>
            <a:off x="7467600" y="2362200"/>
            <a:ext cx="1371600" cy="609600"/>
            <a:chOff x="6915150" y="2895600"/>
            <a:chExt cx="2228850" cy="990600"/>
          </a:xfrm>
        </p:grpSpPr>
        <p:pic>
          <p:nvPicPr>
            <p:cNvPr id="6" name="Picture 6" descr="Att svg.svg"/>
            <p:cNvPicPr>
              <a:picLocks noChangeAspect="1" noChangeArrowheads="1"/>
            </p:cNvPicPr>
            <p:nvPr/>
          </p:nvPicPr>
          <p:blipFill>
            <a:blip r:embed="rId7" cstate="print"/>
            <a:srcRect b="32026"/>
            <a:stretch>
              <a:fillRect/>
            </a:stretch>
          </p:blipFill>
          <p:spPr bwMode="auto">
            <a:xfrm>
              <a:off x="8191500" y="2895600"/>
              <a:ext cx="952500" cy="990600"/>
            </a:xfrm>
            <a:prstGeom prst="rect">
              <a:avLst/>
            </a:prstGeom>
            <a:noFill/>
          </p:spPr>
        </p:pic>
        <p:pic>
          <p:nvPicPr>
            <p:cNvPr id="33" name="Picture 6" descr="Att svg.svg"/>
            <p:cNvPicPr>
              <a:picLocks noChangeAspect="1" noChangeArrowheads="1"/>
            </p:cNvPicPr>
            <p:nvPr/>
          </p:nvPicPr>
          <p:blipFill>
            <a:blip r:embed="rId7" cstate="print"/>
            <a:srcRect t="67974"/>
            <a:stretch>
              <a:fillRect/>
            </a:stretch>
          </p:blipFill>
          <p:spPr bwMode="auto">
            <a:xfrm>
              <a:off x="6915150" y="3124200"/>
              <a:ext cx="1200150" cy="588075"/>
            </a:xfrm>
            <a:prstGeom prst="rect">
              <a:avLst/>
            </a:prstGeom>
            <a:noFill/>
          </p:spPr>
        </p:pic>
      </p:grpSp>
      <p:grpSp>
        <p:nvGrpSpPr>
          <p:cNvPr id="11" name="Group 101"/>
          <p:cNvGrpSpPr/>
          <p:nvPr/>
        </p:nvGrpSpPr>
        <p:grpSpPr>
          <a:xfrm>
            <a:off x="2286000" y="2743200"/>
            <a:ext cx="3505200" cy="2819400"/>
            <a:chOff x="2286000" y="2743200"/>
            <a:chExt cx="3505200" cy="2819400"/>
          </a:xfrm>
        </p:grpSpPr>
        <p:cxnSp>
          <p:nvCxnSpPr>
            <p:cNvPr id="82" name="Straight Connector 81"/>
            <p:cNvCxnSpPr/>
            <p:nvPr/>
          </p:nvCxnSpPr>
          <p:spPr>
            <a:xfrm flipV="1">
              <a:off x="2286000" y="3657600"/>
              <a:ext cx="685800" cy="30480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2971800" y="3657600"/>
              <a:ext cx="1524000" cy="83820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V="1">
              <a:off x="4038600" y="4953000"/>
              <a:ext cx="1066800" cy="15240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6200000" flipH="1">
              <a:off x="2781300" y="3009900"/>
              <a:ext cx="609600" cy="76200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V="1">
              <a:off x="4724400" y="3962400"/>
              <a:ext cx="1066800" cy="228600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3124200" y="3352800"/>
              <a:ext cx="1600200" cy="838200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71"/>
          <p:cNvGrpSpPr/>
          <p:nvPr/>
        </p:nvGrpSpPr>
        <p:grpSpPr>
          <a:xfrm>
            <a:off x="2057400" y="2590800"/>
            <a:ext cx="4267200" cy="3200400"/>
            <a:chOff x="2057400" y="2590800"/>
            <a:chExt cx="4267200" cy="3200400"/>
          </a:xfrm>
        </p:grpSpPr>
        <p:cxnSp>
          <p:nvCxnSpPr>
            <p:cNvPr id="45" name="Straight Connector 44"/>
            <p:cNvCxnSpPr/>
            <p:nvPr/>
          </p:nvCxnSpPr>
          <p:spPr>
            <a:xfrm rot="16200000" flipH="1">
              <a:off x="2476500" y="3009900"/>
              <a:ext cx="914400" cy="76200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3733800" y="3429000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5</a:t>
              </a:r>
              <a:endParaRPr lang="en-US" sz="2400" b="1" dirty="0"/>
            </a:p>
          </p:txBody>
        </p:sp>
        <p:pic>
          <p:nvPicPr>
            <p:cNvPr id="30" name="Picture 13" descr="http://summitequineassistedtherapy.com/wp-content/themes/seat-2.5/images/google-maps-pin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2895600" y="3200400"/>
              <a:ext cx="437356" cy="345441"/>
            </a:xfrm>
            <a:prstGeom prst="rect">
              <a:avLst/>
            </a:prstGeom>
            <a:noFill/>
          </p:spPr>
        </p:pic>
        <p:pic>
          <p:nvPicPr>
            <p:cNvPr id="32" name="Picture 13" descr="http://summitequineassistedtherapy.com/wp-content/themes/seat-2.5/images/google-maps-pin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572000" y="4038600"/>
              <a:ext cx="437356" cy="345441"/>
            </a:xfrm>
            <a:prstGeom prst="rect">
              <a:avLst/>
            </a:prstGeom>
            <a:noFill/>
          </p:spPr>
        </p:pic>
        <p:cxnSp>
          <p:nvCxnSpPr>
            <p:cNvPr id="37" name="Straight Connector 36"/>
            <p:cNvCxnSpPr/>
            <p:nvPr/>
          </p:nvCxnSpPr>
          <p:spPr>
            <a:xfrm>
              <a:off x="3048000" y="3505199"/>
              <a:ext cx="1600200" cy="838201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2057400" y="3505200"/>
              <a:ext cx="914400" cy="381000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4648200" y="3962401"/>
              <a:ext cx="1676400" cy="380999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V="1">
              <a:off x="4000500" y="4991100"/>
              <a:ext cx="1447800" cy="152400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2362200" y="3276600"/>
              <a:ext cx="341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2</a:t>
              </a:r>
              <a:endParaRPr lang="en-US" sz="2400" b="1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724400" y="4953000"/>
              <a:ext cx="3433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4</a:t>
              </a:r>
              <a:endParaRPr lang="en-US" sz="2400" b="1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410200" y="4114800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5</a:t>
              </a:r>
              <a:endParaRPr lang="en-US" sz="2400" b="1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630040" y="2667000"/>
              <a:ext cx="341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2</a:t>
              </a:r>
              <a:endParaRPr lang="en-US" sz="2400" b="1" dirty="0"/>
            </a:p>
          </p:txBody>
        </p:sp>
      </p:grpSp>
      <p:pic>
        <p:nvPicPr>
          <p:cNvPr id="8" name="Picture 13" descr="http://summitequineassistedtherapy.com/wp-content/themes/seat-2.5/images/google-maps-pi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5486400"/>
            <a:ext cx="437356" cy="34544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517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for Directed Networks</a:t>
            </a:r>
            <a:endParaRPr lang="en-US" dirty="0"/>
          </a:p>
        </p:txBody>
      </p:sp>
      <p:grpSp>
        <p:nvGrpSpPr>
          <p:cNvPr id="3" name="Group 5"/>
          <p:cNvGrpSpPr/>
          <p:nvPr/>
        </p:nvGrpSpPr>
        <p:grpSpPr>
          <a:xfrm>
            <a:off x="2800350" y="2819398"/>
            <a:ext cx="476250" cy="457200"/>
            <a:chOff x="1752600" y="2286000"/>
            <a:chExt cx="533400" cy="533400"/>
          </a:xfrm>
        </p:grpSpPr>
        <p:sp>
          <p:nvSpPr>
            <p:cNvPr id="4" name="Oval 3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40962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62466" name="Equation" r:id="rId4" imgW="241200" imgH="253800" progId="Equation.3">
                <p:embed/>
              </p:oleObj>
            </a:graphicData>
          </a:graphic>
        </p:graphicFrame>
      </p:grpSp>
      <p:grpSp>
        <p:nvGrpSpPr>
          <p:cNvPr id="5" name="Group 72"/>
          <p:cNvGrpSpPr/>
          <p:nvPr/>
        </p:nvGrpSpPr>
        <p:grpSpPr>
          <a:xfrm>
            <a:off x="2800350" y="4533898"/>
            <a:ext cx="457200" cy="457200"/>
            <a:chOff x="1752600" y="2286000"/>
            <a:chExt cx="533400" cy="533400"/>
          </a:xfrm>
        </p:grpSpPr>
        <p:sp>
          <p:nvSpPr>
            <p:cNvPr id="74" name="Oval 73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75" name="Object 2"/>
            <p:cNvGraphicFramePr>
              <a:graphicFrameLocks noChangeAspect="1"/>
            </p:cNvGraphicFramePr>
            <p:nvPr/>
          </p:nvGraphicFramePr>
          <p:xfrm>
            <a:off x="1765565" y="2286000"/>
            <a:ext cx="479689" cy="533400"/>
          </p:xfrm>
          <a:graphic>
            <a:graphicData uri="http://schemas.openxmlformats.org/presentationml/2006/ole">
              <p:oleObj spid="_x0000_s62467" name="Equation" r:id="rId5" imgW="228600" imgH="253800" progId="Equation.3">
                <p:embed/>
              </p:oleObj>
            </a:graphicData>
          </a:graphic>
        </p:graphicFrame>
      </p:grpSp>
      <p:grpSp>
        <p:nvGrpSpPr>
          <p:cNvPr id="6" name="Group 93"/>
          <p:cNvGrpSpPr/>
          <p:nvPr/>
        </p:nvGrpSpPr>
        <p:grpSpPr>
          <a:xfrm>
            <a:off x="3733800" y="3695698"/>
            <a:ext cx="457200" cy="457200"/>
            <a:chOff x="1752600" y="2286000"/>
            <a:chExt cx="533400" cy="533400"/>
          </a:xfrm>
        </p:grpSpPr>
        <p:sp>
          <p:nvSpPr>
            <p:cNvPr id="95" name="Oval 94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96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62468" name="Equation" r:id="rId6" imgW="241200" imgH="253800" progId="Equation.3">
                <p:embed/>
              </p:oleObj>
            </a:graphicData>
          </a:graphic>
        </p:graphicFrame>
      </p:grpSp>
      <p:grpSp>
        <p:nvGrpSpPr>
          <p:cNvPr id="7" name="Group 96"/>
          <p:cNvGrpSpPr/>
          <p:nvPr/>
        </p:nvGrpSpPr>
        <p:grpSpPr>
          <a:xfrm>
            <a:off x="3733800" y="5333998"/>
            <a:ext cx="457200" cy="457200"/>
            <a:chOff x="1752600" y="2286000"/>
            <a:chExt cx="533400" cy="533400"/>
          </a:xfrm>
        </p:grpSpPr>
        <p:sp>
          <p:nvSpPr>
            <p:cNvPr id="98" name="Oval 97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99" name="Object 2"/>
            <p:cNvGraphicFramePr>
              <a:graphicFrameLocks noChangeAspect="1"/>
            </p:cNvGraphicFramePr>
            <p:nvPr/>
          </p:nvGraphicFramePr>
          <p:xfrm>
            <a:off x="1765565" y="2286000"/>
            <a:ext cx="479689" cy="533400"/>
          </p:xfrm>
          <a:graphic>
            <a:graphicData uri="http://schemas.openxmlformats.org/presentationml/2006/ole">
              <p:oleObj spid="_x0000_s62469" name="Equation" r:id="rId7" imgW="228600" imgH="253800" progId="Equation.3">
                <p:embed/>
              </p:oleObj>
            </a:graphicData>
          </a:graphic>
        </p:graphicFrame>
      </p:grpSp>
      <p:grpSp>
        <p:nvGrpSpPr>
          <p:cNvPr id="8" name="Group 105"/>
          <p:cNvGrpSpPr/>
          <p:nvPr/>
        </p:nvGrpSpPr>
        <p:grpSpPr>
          <a:xfrm>
            <a:off x="5150975" y="4537276"/>
            <a:ext cx="457200" cy="457200"/>
            <a:chOff x="1752599" y="2285999"/>
            <a:chExt cx="533401" cy="533401"/>
          </a:xfrm>
        </p:grpSpPr>
        <p:sp>
          <p:nvSpPr>
            <p:cNvPr id="107" name="Oval 106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108" name="Object 2"/>
            <p:cNvGraphicFramePr>
              <a:graphicFrameLocks noChangeAspect="1"/>
            </p:cNvGraphicFramePr>
            <p:nvPr/>
          </p:nvGraphicFramePr>
          <p:xfrm>
            <a:off x="1752599" y="2285999"/>
            <a:ext cx="507310" cy="533400"/>
          </p:xfrm>
          <a:graphic>
            <a:graphicData uri="http://schemas.openxmlformats.org/presentationml/2006/ole">
              <p:oleObj spid="_x0000_s62470" name="Equation" r:id="rId8" imgW="241200" imgH="253800" progId="Equation.3">
                <p:embed/>
              </p:oleObj>
            </a:graphicData>
          </a:graphic>
        </p:graphicFrame>
      </p:grpSp>
      <p:grpSp>
        <p:nvGrpSpPr>
          <p:cNvPr id="9" name="Group 114"/>
          <p:cNvGrpSpPr/>
          <p:nvPr/>
        </p:nvGrpSpPr>
        <p:grpSpPr>
          <a:xfrm>
            <a:off x="6096000" y="5333998"/>
            <a:ext cx="457200" cy="457200"/>
            <a:chOff x="1752600" y="2286000"/>
            <a:chExt cx="533400" cy="533400"/>
          </a:xfrm>
        </p:grpSpPr>
        <p:sp>
          <p:nvSpPr>
            <p:cNvPr id="116" name="Oval 115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117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62471" name="Equation" r:id="rId9" imgW="241200" imgH="253800" progId="Equation.3">
                <p:embed/>
              </p:oleObj>
            </a:graphicData>
          </a:graphic>
        </p:graphicFrame>
      </p:grpSp>
      <p:grpSp>
        <p:nvGrpSpPr>
          <p:cNvPr id="10" name="Group 168"/>
          <p:cNvGrpSpPr/>
          <p:nvPr/>
        </p:nvGrpSpPr>
        <p:grpSpPr>
          <a:xfrm>
            <a:off x="3581400" y="2514598"/>
            <a:ext cx="762000" cy="3505202"/>
            <a:chOff x="1295400" y="1676400"/>
            <a:chExt cx="990600" cy="5029200"/>
          </a:xfrm>
        </p:grpSpPr>
        <p:cxnSp>
          <p:nvCxnSpPr>
            <p:cNvPr id="170" name="Straight Connector 169"/>
            <p:cNvCxnSpPr/>
            <p:nvPr/>
          </p:nvCxnSpPr>
          <p:spPr>
            <a:xfrm>
              <a:off x="1295400" y="1676400"/>
              <a:ext cx="9906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rot="5400000">
              <a:off x="-228600" y="41910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5400000">
              <a:off x="-1219200" y="41910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1295400" y="6705600"/>
              <a:ext cx="9906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68"/>
          <p:cNvGrpSpPr/>
          <p:nvPr/>
        </p:nvGrpSpPr>
        <p:grpSpPr>
          <a:xfrm>
            <a:off x="5943601" y="2666998"/>
            <a:ext cx="762001" cy="3352802"/>
            <a:chOff x="4724401" y="1676400"/>
            <a:chExt cx="762001" cy="5029203"/>
          </a:xfrm>
        </p:grpSpPr>
        <p:cxnSp>
          <p:nvCxnSpPr>
            <p:cNvPr id="177" name="Straight Connector 176"/>
            <p:cNvCxnSpPr/>
            <p:nvPr/>
          </p:nvCxnSpPr>
          <p:spPr>
            <a:xfrm rot="5400000">
              <a:off x="2971800" y="4191000"/>
              <a:ext cx="5029200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rot="10800000">
              <a:off x="4724401" y="6705600"/>
              <a:ext cx="762001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5400000" flipH="1" flipV="1">
              <a:off x="2756453" y="4737654"/>
              <a:ext cx="3935897" cy="1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267"/>
          <p:cNvGrpSpPr/>
          <p:nvPr/>
        </p:nvGrpSpPr>
        <p:grpSpPr>
          <a:xfrm>
            <a:off x="2362200" y="2666998"/>
            <a:ext cx="4343400" cy="773723"/>
            <a:chOff x="1219200" y="1676400"/>
            <a:chExt cx="4267200" cy="773723"/>
          </a:xfrm>
        </p:grpSpPr>
        <p:cxnSp>
          <p:nvCxnSpPr>
            <p:cNvPr id="175" name="Straight Connector 174"/>
            <p:cNvCxnSpPr/>
            <p:nvPr/>
          </p:nvCxnSpPr>
          <p:spPr>
            <a:xfrm>
              <a:off x="1219200" y="1676400"/>
              <a:ext cx="4267200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>
              <a:off x="1219200" y="2450123"/>
              <a:ext cx="3505200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5400000" flipH="1" flipV="1">
              <a:off x="832338" y="2063262"/>
              <a:ext cx="773723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206"/>
          <p:cNvGrpSpPr/>
          <p:nvPr/>
        </p:nvGrpSpPr>
        <p:grpSpPr>
          <a:xfrm>
            <a:off x="5029200" y="3581399"/>
            <a:ext cx="762002" cy="2438401"/>
            <a:chOff x="3810000" y="2590800"/>
            <a:chExt cx="762002" cy="4953004"/>
          </a:xfrm>
        </p:grpSpPr>
        <p:cxnSp>
          <p:nvCxnSpPr>
            <p:cNvPr id="201" name="Straight Connector 200"/>
            <p:cNvCxnSpPr/>
            <p:nvPr/>
          </p:nvCxnSpPr>
          <p:spPr>
            <a:xfrm rot="5400000">
              <a:off x="2095500" y="5067300"/>
              <a:ext cx="49530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rot="10800000">
              <a:off x="3810001" y="7543800"/>
              <a:ext cx="762001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 rot="5400000" flipH="1" flipV="1">
              <a:off x="2030016" y="5763818"/>
              <a:ext cx="3559970" cy="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205"/>
          <p:cNvGrpSpPr/>
          <p:nvPr/>
        </p:nvGrpSpPr>
        <p:grpSpPr>
          <a:xfrm>
            <a:off x="2362200" y="3581398"/>
            <a:ext cx="3429000" cy="685800"/>
            <a:chOff x="304800" y="2590800"/>
            <a:chExt cx="4267200" cy="762000"/>
          </a:xfrm>
        </p:grpSpPr>
        <p:cxnSp>
          <p:nvCxnSpPr>
            <p:cNvPr id="200" name="Straight Connector 199"/>
            <p:cNvCxnSpPr/>
            <p:nvPr/>
          </p:nvCxnSpPr>
          <p:spPr>
            <a:xfrm>
              <a:off x="304800" y="2590800"/>
              <a:ext cx="42672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>
              <a:off x="304800" y="3352800"/>
              <a:ext cx="329738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rot="5400000" flipH="1" flipV="1">
              <a:off x="-76200" y="2971800"/>
              <a:ext cx="7620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27"/>
          <p:cNvGrpSpPr/>
          <p:nvPr/>
        </p:nvGrpSpPr>
        <p:grpSpPr>
          <a:xfrm>
            <a:off x="2362200" y="4419598"/>
            <a:ext cx="4648199" cy="685800"/>
            <a:chOff x="304800" y="2590800"/>
            <a:chExt cx="2548262" cy="762000"/>
          </a:xfrm>
        </p:grpSpPr>
        <p:cxnSp>
          <p:nvCxnSpPr>
            <p:cNvPr id="229" name="Straight Connector 228"/>
            <p:cNvCxnSpPr/>
            <p:nvPr/>
          </p:nvCxnSpPr>
          <p:spPr>
            <a:xfrm>
              <a:off x="304800" y="2590800"/>
              <a:ext cx="2548262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>
              <a:off x="304800" y="3352800"/>
              <a:ext cx="2548262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/>
          </p:nvCxnSpPr>
          <p:spPr>
            <a:xfrm rot="5400000" flipH="1" flipV="1">
              <a:off x="-76200" y="2971800"/>
              <a:ext cx="762000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 flipH="1" flipV="1">
              <a:off x="2472062" y="2971800"/>
              <a:ext cx="762000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245"/>
          <p:cNvGrpSpPr/>
          <p:nvPr/>
        </p:nvGrpSpPr>
        <p:grpSpPr>
          <a:xfrm>
            <a:off x="2362200" y="5257798"/>
            <a:ext cx="4648200" cy="685800"/>
            <a:chOff x="304800" y="2590800"/>
            <a:chExt cx="3235105" cy="762000"/>
          </a:xfrm>
        </p:grpSpPr>
        <p:cxnSp>
          <p:nvCxnSpPr>
            <p:cNvPr id="247" name="Straight Connector 246"/>
            <p:cNvCxnSpPr/>
            <p:nvPr/>
          </p:nvCxnSpPr>
          <p:spPr>
            <a:xfrm>
              <a:off x="304800" y="2590800"/>
              <a:ext cx="3235104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>
              <a:off x="304800" y="3352800"/>
              <a:ext cx="3235105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5400000" flipH="1" flipV="1">
              <a:off x="-76200" y="2971800"/>
              <a:ext cx="762000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/>
          </p:nvCxnSpPr>
          <p:spPr>
            <a:xfrm rot="5400000">
              <a:off x="3158904" y="2971800"/>
              <a:ext cx="762000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260"/>
          <p:cNvGrpSpPr/>
          <p:nvPr/>
        </p:nvGrpSpPr>
        <p:grpSpPr>
          <a:xfrm>
            <a:off x="2667000" y="2514598"/>
            <a:ext cx="762000" cy="3505202"/>
            <a:chOff x="1295400" y="1676400"/>
            <a:chExt cx="990600" cy="5029200"/>
          </a:xfrm>
        </p:grpSpPr>
        <p:cxnSp>
          <p:nvCxnSpPr>
            <p:cNvPr id="262" name="Straight Connector 261"/>
            <p:cNvCxnSpPr/>
            <p:nvPr/>
          </p:nvCxnSpPr>
          <p:spPr>
            <a:xfrm>
              <a:off x="1295400" y="1676400"/>
              <a:ext cx="990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/>
            <p:nvPr/>
          </p:nvCxnSpPr>
          <p:spPr>
            <a:xfrm rot="5400000">
              <a:off x="-228600" y="41910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5400000">
              <a:off x="-1219200" y="41910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>
              <a:off x="1295400" y="6705600"/>
              <a:ext cx="990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87" name="Object 2"/>
          <p:cNvGraphicFramePr>
            <a:graphicFrameLocks noChangeAspect="1"/>
          </p:cNvGraphicFramePr>
          <p:nvPr/>
        </p:nvGraphicFramePr>
        <p:xfrm>
          <a:off x="3733800" y="1981198"/>
          <a:ext cx="333375" cy="411163"/>
        </p:xfrm>
        <a:graphic>
          <a:graphicData uri="http://schemas.openxmlformats.org/presentationml/2006/ole">
            <p:oleObj spid="_x0000_s62472" name="Equation" r:id="rId10" imgW="177480" imgH="228600" progId="Equation.3">
              <p:embed/>
            </p:oleObj>
          </a:graphicData>
        </a:graphic>
      </p:graphicFrame>
      <p:graphicFrame>
        <p:nvGraphicFramePr>
          <p:cNvPr id="288" name="Object 2"/>
          <p:cNvGraphicFramePr>
            <a:graphicFrameLocks noChangeAspect="1"/>
          </p:cNvGraphicFramePr>
          <p:nvPr/>
        </p:nvGraphicFramePr>
        <p:xfrm>
          <a:off x="1905000" y="2819398"/>
          <a:ext cx="333375" cy="411163"/>
        </p:xfrm>
        <a:graphic>
          <a:graphicData uri="http://schemas.openxmlformats.org/presentationml/2006/ole">
            <p:oleObj spid="_x0000_s62473" name="Equation" r:id="rId11" imgW="177480" imgH="228600" progId="Equation.3">
              <p:embed/>
            </p:oleObj>
          </a:graphicData>
        </a:graphic>
      </p:graphicFrame>
      <p:graphicFrame>
        <p:nvGraphicFramePr>
          <p:cNvPr id="41010" name="Object 47"/>
          <p:cNvGraphicFramePr>
            <a:graphicFrameLocks noChangeAspect="1"/>
          </p:cNvGraphicFramePr>
          <p:nvPr/>
        </p:nvGraphicFramePr>
        <p:xfrm>
          <a:off x="2895600" y="1981198"/>
          <a:ext cx="333375" cy="411163"/>
        </p:xfrm>
        <a:graphic>
          <a:graphicData uri="http://schemas.openxmlformats.org/presentationml/2006/ole">
            <p:oleObj spid="_x0000_s62474" name="Equation" r:id="rId12" imgW="177480" imgH="228600" progId="Equation.3">
              <p:embed/>
            </p:oleObj>
          </a:graphicData>
        </a:graphic>
      </p:graphicFrame>
      <p:graphicFrame>
        <p:nvGraphicFramePr>
          <p:cNvPr id="41011" name="Object 47"/>
          <p:cNvGraphicFramePr>
            <a:graphicFrameLocks noChangeAspect="1"/>
          </p:cNvGraphicFramePr>
          <p:nvPr/>
        </p:nvGraphicFramePr>
        <p:xfrm>
          <a:off x="1905000" y="3703635"/>
          <a:ext cx="333375" cy="411163"/>
        </p:xfrm>
        <a:graphic>
          <a:graphicData uri="http://schemas.openxmlformats.org/presentationml/2006/ole">
            <p:oleObj spid="_x0000_s62475" name="Equation" r:id="rId13" imgW="177480" imgH="228600" progId="Equation.3">
              <p:embed/>
            </p:oleObj>
          </a:graphicData>
        </a:graphic>
      </p:graphicFrame>
      <p:graphicFrame>
        <p:nvGraphicFramePr>
          <p:cNvPr id="41012" name="Object 47"/>
          <p:cNvGraphicFramePr>
            <a:graphicFrameLocks noChangeAspect="1"/>
          </p:cNvGraphicFramePr>
          <p:nvPr/>
        </p:nvGraphicFramePr>
        <p:xfrm>
          <a:off x="1905000" y="4495798"/>
          <a:ext cx="333375" cy="433387"/>
        </p:xfrm>
        <a:graphic>
          <a:graphicData uri="http://schemas.openxmlformats.org/presentationml/2006/ole">
            <p:oleObj spid="_x0000_s62476" name="Equation" r:id="rId14" imgW="177480" imgH="241200" progId="Equation.3">
              <p:embed/>
            </p:oleObj>
          </a:graphicData>
        </a:graphic>
      </p:graphicFrame>
      <p:graphicFrame>
        <p:nvGraphicFramePr>
          <p:cNvPr id="41013" name="Object 47"/>
          <p:cNvGraphicFramePr>
            <a:graphicFrameLocks noChangeAspect="1"/>
          </p:cNvGraphicFramePr>
          <p:nvPr/>
        </p:nvGraphicFramePr>
        <p:xfrm>
          <a:off x="1905000" y="5348814"/>
          <a:ext cx="333375" cy="433387"/>
        </p:xfrm>
        <a:graphic>
          <a:graphicData uri="http://schemas.openxmlformats.org/presentationml/2006/ole">
            <p:oleObj spid="_x0000_s62477" name="Equation" r:id="rId15" imgW="177480" imgH="241200" progId="Equation.3">
              <p:embed/>
            </p:oleObj>
          </a:graphicData>
        </a:graphic>
      </p:graphicFrame>
      <p:graphicFrame>
        <p:nvGraphicFramePr>
          <p:cNvPr id="84" name="Object 47"/>
          <p:cNvGraphicFramePr>
            <a:graphicFrameLocks noChangeAspect="1"/>
          </p:cNvGraphicFramePr>
          <p:nvPr/>
        </p:nvGraphicFramePr>
        <p:xfrm>
          <a:off x="685800" y="1885950"/>
          <a:ext cx="261938" cy="388938"/>
        </p:xfrm>
        <a:graphic>
          <a:graphicData uri="http://schemas.openxmlformats.org/presentationml/2006/ole">
            <p:oleObj spid="_x0000_s62485" name="Equation" r:id="rId16" imgW="139680" imgH="215640" progId="Equation.3">
              <p:embed/>
            </p:oleObj>
          </a:graphicData>
        </a:graphic>
      </p:graphicFrame>
      <p:sp>
        <p:nvSpPr>
          <p:cNvPr id="85" name="Oval 84"/>
          <p:cNvSpPr/>
          <p:nvPr/>
        </p:nvSpPr>
        <p:spPr>
          <a:xfrm>
            <a:off x="1184275" y="22098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1149551" y="3839901"/>
            <a:ext cx="152400" cy="1524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1184275" y="5486400"/>
            <a:ext cx="152400" cy="1524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971800" y="64770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5310850" y="6442275"/>
            <a:ext cx="152400" cy="1524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7737475" y="6477000"/>
            <a:ext cx="152400" cy="1524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1" name="Object 47"/>
          <p:cNvGraphicFramePr>
            <a:graphicFrameLocks noChangeAspect="1"/>
          </p:cNvGraphicFramePr>
          <p:nvPr/>
        </p:nvGraphicFramePr>
        <p:xfrm>
          <a:off x="750888" y="3592513"/>
          <a:ext cx="285750" cy="387350"/>
        </p:xfrm>
        <a:graphic>
          <a:graphicData uri="http://schemas.openxmlformats.org/presentationml/2006/ole">
            <p:oleObj spid="_x0000_s62486" name="Equation" r:id="rId17" imgW="152280" imgH="215640" progId="Equation.3">
              <p:embed/>
            </p:oleObj>
          </a:graphicData>
        </a:graphic>
      </p:graphicFrame>
      <p:graphicFrame>
        <p:nvGraphicFramePr>
          <p:cNvPr id="92" name="Object 47"/>
          <p:cNvGraphicFramePr>
            <a:graphicFrameLocks noChangeAspect="1"/>
          </p:cNvGraphicFramePr>
          <p:nvPr/>
        </p:nvGraphicFramePr>
        <p:xfrm>
          <a:off x="750888" y="5257800"/>
          <a:ext cx="285750" cy="411163"/>
        </p:xfrm>
        <a:graphic>
          <a:graphicData uri="http://schemas.openxmlformats.org/presentationml/2006/ole">
            <p:oleObj spid="_x0000_s62487" name="Equation" r:id="rId18" imgW="152280" imgH="228600" progId="Equation.3">
              <p:embed/>
            </p:oleObj>
          </a:graphicData>
        </a:graphic>
      </p:graphicFrame>
      <p:graphicFrame>
        <p:nvGraphicFramePr>
          <p:cNvPr id="93" name="Object 47"/>
          <p:cNvGraphicFramePr>
            <a:graphicFrameLocks noChangeAspect="1"/>
          </p:cNvGraphicFramePr>
          <p:nvPr/>
        </p:nvGraphicFramePr>
        <p:xfrm>
          <a:off x="2679700" y="6335713"/>
          <a:ext cx="238125" cy="387350"/>
        </p:xfrm>
        <a:graphic>
          <a:graphicData uri="http://schemas.openxmlformats.org/presentationml/2006/ole">
            <p:oleObj spid="_x0000_s62488" name="Equation" r:id="rId19" imgW="126720" imgH="215640" progId="Equation.3">
              <p:embed/>
            </p:oleObj>
          </a:graphicData>
        </a:graphic>
      </p:graphicFrame>
      <p:graphicFrame>
        <p:nvGraphicFramePr>
          <p:cNvPr id="94" name="Object 47"/>
          <p:cNvGraphicFramePr>
            <a:graphicFrameLocks noChangeAspect="1"/>
          </p:cNvGraphicFramePr>
          <p:nvPr/>
        </p:nvGraphicFramePr>
        <p:xfrm>
          <a:off x="5029200" y="6335713"/>
          <a:ext cx="261938" cy="387350"/>
        </p:xfrm>
        <a:graphic>
          <a:graphicData uri="http://schemas.openxmlformats.org/presentationml/2006/ole">
            <p:oleObj spid="_x0000_s62489" name="Equation" r:id="rId20" imgW="139680" imgH="215640" progId="Equation.3">
              <p:embed/>
            </p:oleObj>
          </a:graphicData>
        </a:graphic>
      </p:graphicFrame>
      <p:graphicFrame>
        <p:nvGraphicFramePr>
          <p:cNvPr id="97" name="Object 47"/>
          <p:cNvGraphicFramePr>
            <a:graphicFrameLocks noChangeAspect="1"/>
          </p:cNvGraphicFramePr>
          <p:nvPr/>
        </p:nvGraphicFramePr>
        <p:xfrm>
          <a:off x="7404100" y="6324600"/>
          <a:ext cx="238125" cy="411163"/>
        </p:xfrm>
        <a:graphic>
          <a:graphicData uri="http://schemas.openxmlformats.org/presentationml/2006/ole">
            <p:oleObj spid="_x0000_s62490" name="Equation" r:id="rId21" imgW="126720" imgH="228600" progId="Equation.3">
              <p:embed/>
            </p:oleObj>
          </a:graphicData>
        </a:graphic>
      </p:graphicFrame>
      <p:cxnSp>
        <p:nvCxnSpPr>
          <p:cNvPr id="78" name="Straight Connector 77"/>
          <p:cNvCxnSpPr>
            <a:endCxn id="82" idx="2"/>
          </p:cNvCxnSpPr>
          <p:nvPr/>
        </p:nvCxnSpPr>
        <p:spPr>
          <a:xfrm>
            <a:off x="1295400" y="2286000"/>
            <a:ext cx="1676400" cy="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82" idx="4"/>
            <a:endCxn id="4" idx="0"/>
          </p:cNvCxnSpPr>
          <p:nvPr/>
        </p:nvCxnSpPr>
        <p:spPr>
          <a:xfrm rot="5400000">
            <a:off x="2814639" y="2586037"/>
            <a:ext cx="457198" cy="952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4" idx="4"/>
            <a:endCxn id="74" idx="0"/>
          </p:cNvCxnSpPr>
          <p:nvPr/>
        </p:nvCxnSpPr>
        <p:spPr>
          <a:xfrm rot="5400000">
            <a:off x="2405063" y="3900486"/>
            <a:ext cx="1257300" cy="952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4" idx="4"/>
            <a:endCxn id="88" idx="0"/>
          </p:cNvCxnSpPr>
          <p:nvPr/>
        </p:nvCxnSpPr>
        <p:spPr>
          <a:xfrm rot="16200000" flipH="1">
            <a:off x="2295524" y="5724524"/>
            <a:ext cx="1485902" cy="1905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>
          <a:xfrm>
            <a:off x="2971800" y="22098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Straight Connector 109"/>
          <p:cNvCxnSpPr>
            <a:stCxn id="115" idx="4"/>
            <a:endCxn id="95" idx="0"/>
          </p:cNvCxnSpPr>
          <p:nvPr/>
        </p:nvCxnSpPr>
        <p:spPr>
          <a:xfrm rot="5400000">
            <a:off x="2952751" y="2686049"/>
            <a:ext cx="201929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5" idx="4"/>
            <a:endCxn id="98" idx="0"/>
          </p:cNvCxnSpPr>
          <p:nvPr/>
        </p:nvCxnSpPr>
        <p:spPr>
          <a:xfrm rot="5400000">
            <a:off x="3371850" y="4743448"/>
            <a:ext cx="11811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98" idx="4"/>
          </p:cNvCxnSpPr>
          <p:nvPr/>
        </p:nvCxnSpPr>
        <p:spPr>
          <a:xfrm rot="5400000">
            <a:off x="3771899" y="5981699"/>
            <a:ext cx="38100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endCxn id="88" idx="7"/>
          </p:cNvCxnSpPr>
          <p:nvPr/>
        </p:nvCxnSpPr>
        <p:spPr>
          <a:xfrm rot="10800000" flipV="1">
            <a:off x="3101882" y="6172200"/>
            <a:ext cx="860518" cy="327118"/>
          </a:xfrm>
          <a:prstGeom prst="line">
            <a:avLst/>
          </a:prstGeom>
          <a:ln w="38100">
            <a:solidFill>
              <a:schemeClr val="tx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endCxn id="85" idx="0"/>
          </p:cNvCxnSpPr>
          <p:nvPr/>
        </p:nvCxnSpPr>
        <p:spPr>
          <a:xfrm rot="10800000" flipV="1">
            <a:off x="1260476" y="1600200"/>
            <a:ext cx="1025525" cy="609600"/>
          </a:xfrm>
          <a:prstGeom prst="line">
            <a:avLst/>
          </a:prstGeom>
          <a:ln w="381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Oval 114"/>
          <p:cNvSpPr/>
          <p:nvPr/>
        </p:nvSpPr>
        <p:spPr>
          <a:xfrm>
            <a:off x="3886200" y="15240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Connector 117"/>
          <p:cNvCxnSpPr>
            <a:endCxn id="115" idx="2"/>
          </p:cNvCxnSpPr>
          <p:nvPr/>
        </p:nvCxnSpPr>
        <p:spPr>
          <a:xfrm>
            <a:off x="2286000" y="1600200"/>
            <a:ext cx="16002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stCxn id="86" idx="6"/>
            <a:endCxn id="95" idx="2"/>
          </p:cNvCxnSpPr>
          <p:nvPr/>
        </p:nvCxnSpPr>
        <p:spPr>
          <a:xfrm>
            <a:off x="1301951" y="3916101"/>
            <a:ext cx="2431849" cy="8197"/>
          </a:xfrm>
          <a:prstGeom prst="line">
            <a:avLst/>
          </a:prstGeom>
          <a:ln w="38100">
            <a:solidFill>
              <a:schemeClr val="accent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Oval 127"/>
          <p:cNvSpPr/>
          <p:nvPr/>
        </p:nvSpPr>
        <p:spPr>
          <a:xfrm>
            <a:off x="5308922" y="3856299"/>
            <a:ext cx="152400" cy="1524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9" name="Straight Connector 128"/>
          <p:cNvCxnSpPr>
            <a:stCxn id="95" idx="6"/>
            <a:endCxn id="128" idx="2"/>
          </p:cNvCxnSpPr>
          <p:nvPr/>
        </p:nvCxnSpPr>
        <p:spPr>
          <a:xfrm>
            <a:off x="4191000" y="3924298"/>
            <a:ext cx="1117922" cy="8201"/>
          </a:xfrm>
          <a:prstGeom prst="line">
            <a:avLst/>
          </a:prstGeom>
          <a:ln w="38100">
            <a:solidFill>
              <a:schemeClr val="accent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28" idx="4"/>
            <a:endCxn id="107" idx="0"/>
          </p:cNvCxnSpPr>
          <p:nvPr/>
        </p:nvCxnSpPr>
        <p:spPr>
          <a:xfrm rot="5400000">
            <a:off x="5118060" y="4270215"/>
            <a:ext cx="528578" cy="5546"/>
          </a:xfrm>
          <a:prstGeom prst="line">
            <a:avLst/>
          </a:prstGeom>
          <a:ln w="38100">
            <a:solidFill>
              <a:schemeClr val="accent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107" idx="4"/>
          </p:cNvCxnSpPr>
          <p:nvPr/>
        </p:nvCxnSpPr>
        <p:spPr>
          <a:xfrm rot="5400000">
            <a:off x="4639639" y="5713916"/>
            <a:ext cx="1459377" cy="20497"/>
          </a:xfrm>
          <a:prstGeom prst="line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2286000" y="3048000"/>
            <a:ext cx="457200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endCxn id="86" idx="7"/>
          </p:cNvCxnSpPr>
          <p:nvPr/>
        </p:nvCxnSpPr>
        <p:spPr>
          <a:xfrm rot="10800000" flipV="1">
            <a:off x="1279634" y="3047999"/>
            <a:ext cx="1006367" cy="814219"/>
          </a:xfrm>
          <a:prstGeom prst="line">
            <a:avLst/>
          </a:prstGeom>
          <a:ln w="38100"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Oval 149"/>
          <p:cNvSpPr/>
          <p:nvPr/>
        </p:nvSpPr>
        <p:spPr>
          <a:xfrm>
            <a:off x="6248400" y="2971800"/>
            <a:ext cx="152400" cy="1524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1" name="Straight Connector 150"/>
          <p:cNvCxnSpPr>
            <a:stCxn id="4" idx="6"/>
            <a:endCxn id="150" idx="2"/>
          </p:cNvCxnSpPr>
          <p:nvPr/>
        </p:nvCxnSpPr>
        <p:spPr>
          <a:xfrm>
            <a:off x="3276600" y="3047998"/>
            <a:ext cx="2971800" cy="2"/>
          </a:xfrm>
          <a:prstGeom prst="line">
            <a:avLst/>
          </a:prstGeom>
          <a:ln w="38100">
            <a:solidFill>
              <a:schemeClr val="accent1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>
            <a:stCxn id="150" idx="4"/>
            <a:endCxn id="116" idx="0"/>
          </p:cNvCxnSpPr>
          <p:nvPr/>
        </p:nvCxnSpPr>
        <p:spPr>
          <a:xfrm rot="5400000">
            <a:off x="5219701" y="4229099"/>
            <a:ext cx="2209798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endCxn id="89" idx="7"/>
          </p:cNvCxnSpPr>
          <p:nvPr/>
        </p:nvCxnSpPr>
        <p:spPr>
          <a:xfrm rot="10800000" flipV="1">
            <a:off x="5440932" y="6172199"/>
            <a:ext cx="883668" cy="292394"/>
          </a:xfrm>
          <a:prstGeom prst="line">
            <a:avLst/>
          </a:prstGeom>
          <a:ln w="38100">
            <a:solidFill>
              <a:schemeClr val="accent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stCxn id="116" idx="4"/>
          </p:cNvCxnSpPr>
          <p:nvPr/>
        </p:nvCxnSpPr>
        <p:spPr>
          <a:xfrm rot="5400000">
            <a:off x="6134099" y="5981699"/>
            <a:ext cx="381002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>
            <a:endCxn id="74" idx="2"/>
          </p:cNvCxnSpPr>
          <p:nvPr/>
        </p:nvCxnSpPr>
        <p:spPr>
          <a:xfrm flipV="1">
            <a:off x="2268638" y="4762498"/>
            <a:ext cx="531712" cy="6272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endCxn id="87" idx="7"/>
          </p:cNvCxnSpPr>
          <p:nvPr/>
        </p:nvCxnSpPr>
        <p:spPr>
          <a:xfrm rot="10800000" flipV="1">
            <a:off x="1314358" y="4800600"/>
            <a:ext cx="895443" cy="708118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74" idx="6"/>
            <a:endCxn id="107" idx="2"/>
          </p:cNvCxnSpPr>
          <p:nvPr/>
        </p:nvCxnSpPr>
        <p:spPr>
          <a:xfrm>
            <a:off x="3257550" y="4762498"/>
            <a:ext cx="1893426" cy="3379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>
            <a:stCxn id="107" idx="6"/>
          </p:cNvCxnSpPr>
          <p:nvPr/>
        </p:nvCxnSpPr>
        <p:spPr>
          <a:xfrm flipV="1">
            <a:off x="5608175" y="4754302"/>
            <a:ext cx="2861600" cy="11575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5400000">
            <a:off x="7924800" y="5486400"/>
            <a:ext cx="1219200" cy="0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>
            <a:endCxn id="90" idx="7"/>
          </p:cNvCxnSpPr>
          <p:nvPr/>
        </p:nvCxnSpPr>
        <p:spPr>
          <a:xfrm rot="10800000" flipV="1">
            <a:off x="7867558" y="6096000"/>
            <a:ext cx="666843" cy="403318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Oval 192"/>
          <p:cNvSpPr/>
          <p:nvPr/>
        </p:nvSpPr>
        <p:spPr>
          <a:xfrm>
            <a:off x="8469775" y="4659775"/>
            <a:ext cx="152400" cy="1524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5" name="Straight Connector 194"/>
          <p:cNvCxnSpPr>
            <a:stCxn id="87" idx="6"/>
            <a:endCxn id="98" idx="2"/>
          </p:cNvCxnSpPr>
          <p:nvPr/>
        </p:nvCxnSpPr>
        <p:spPr>
          <a:xfrm flipV="1">
            <a:off x="1336675" y="5562598"/>
            <a:ext cx="2397125" cy="2"/>
          </a:xfrm>
          <a:prstGeom prst="line">
            <a:avLst/>
          </a:prstGeom>
          <a:ln w="38100">
            <a:solidFill>
              <a:schemeClr val="accent2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>
            <a:stCxn id="98" idx="6"/>
            <a:endCxn id="116" idx="2"/>
          </p:cNvCxnSpPr>
          <p:nvPr/>
        </p:nvCxnSpPr>
        <p:spPr>
          <a:xfrm>
            <a:off x="4191000" y="5562598"/>
            <a:ext cx="1905000" cy="0"/>
          </a:xfrm>
          <a:prstGeom prst="line">
            <a:avLst/>
          </a:prstGeom>
          <a:ln w="38100">
            <a:solidFill>
              <a:schemeClr val="accent2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Oval 196"/>
          <p:cNvSpPr/>
          <p:nvPr/>
        </p:nvSpPr>
        <p:spPr>
          <a:xfrm>
            <a:off x="7737676" y="5486400"/>
            <a:ext cx="152400" cy="1524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8" name="Straight Connector 197"/>
          <p:cNvCxnSpPr>
            <a:stCxn id="116" idx="6"/>
            <a:endCxn id="197" idx="2"/>
          </p:cNvCxnSpPr>
          <p:nvPr/>
        </p:nvCxnSpPr>
        <p:spPr>
          <a:xfrm>
            <a:off x="6553200" y="5562598"/>
            <a:ext cx="1184476" cy="2"/>
          </a:xfrm>
          <a:prstGeom prst="line">
            <a:avLst/>
          </a:prstGeom>
          <a:ln w="38100">
            <a:solidFill>
              <a:schemeClr val="accent2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>
            <a:stCxn id="197" idx="4"/>
            <a:endCxn id="90" idx="0"/>
          </p:cNvCxnSpPr>
          <p:nvPr/>
        </p:nvCxnSpPr>
        <p:spPr>
          <a:xfrm rot="5400000">
            <a:off x="7394676" y="6057800"/>
            <a:ext cx="838200" cy="201"/>
          </a:xfrm>
          <a:prstGeom prst="line">
            <a:avLst/>
          </a:prstGeom>
          <a:ln w="38100">
            <a:solidFill>
              <a:schemeClr val="accent2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</p:cSld>
  <p:clrMapOvr>
    <a:masterClrMapping/>
  </p:clrMapOvr>
  <p:transition advTm="4940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 animBg="1"/>
      <p:bldP spid="128" grpId="0" animBg="1"/>
      <p:bldP spid="150" grpId="0" animBg="1"/>
      <p:bldP spid="193" grpId="1" animBg="1"/>
      <p:bldP spid="19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for Directed Networks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647950" y="2971800"/>
            <a:ext cx="476250" cy="457200"/>
            <a:chOff x="1752600" y="2286000"/>
            <a:chExt cx="533400" cy="533400"/>
          </a:xfrm>
        </p:grpSpPr>
        <p:sp>
          <p:nvSpPr>
            <p:cNvPr id="5" name="Oval 4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6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1986" name="Equation" r:id="rId3" imgW="241200" imgH="253800" progId="Equation.3">
                <p:embed/>
              </p:oleObj>
            </a:graphicData>
          </a:graphic>
        </p:graphicFrame>
      </p:grpSp>
      <p:grpSp>
        <p:nvGrpSpPr>
          <p:cNvPr id="7" name="Group 6"/>
          <p:cNvGrpSpPr/>
          <p:nvPr/>
        </p:nvGrpSpPr>
        <p:grpSpPr>
          <a:xfrm>
            <a:off x="2647950" y="4572000"/>
            <a:ext cx="457200" cy="457200"/>
            <a:chOff x="1752600" y="2286000"/>
            <a:chExt cx="533400" cy="533400"/>
          </a:xfrm>
        </p:grpSpPr>
        <p:sp>
          <p:nvSpPr>
            <p:cNvPr id="8" name="Oval 7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9" name="Object 2"/>
            <p:cNvGraphicFramePr>
              <a:graphicFrameLocks noChangeAspect="1"/>
            </p:cNvGraphicFramePr>
            <p:nvPr/>
          </p:nvGraphicFramePr>
          <p:xfrm>
            <a:off x="1765565" y="2286000"/>
            <a:ext cx="479689" cy="533400"/>
          </p:xfrm>
          <a:graphic>
            <a:graphicData uri="http://schemas.openxmlformats.org/presentationml/2006/ole">
              <p:oleObj spid="_x0000_s41987" name="Equation" r:id="rId4" imgW="228600" imgH="253800" progId="Equation.3">
                <p:embed/>
              </p:oleObj>
            </a:graphicData>
          </a:graphic>
        </p:graphicFrame>
      </p:grpSp>
      <p:grpSp>
        <p:nvGrpSpPr>
          <p:cNvPr id="10" name="Group 9"/>
          <p:cNvGrpSpPr/>
          <p:nvPr/>
        </p:nvGrpSpPr>
        <p:grpSpPr>
          <a:xfrm>
            <a:off x="3581400" y="3657600"/>
            <a:ext cx="457200" cy="457200"/>
            <a:chOff x="1752600" y="2286000"/>
            <a:chExt cx="533400" cy="533400"/>
          </a:xfrm>
        </p:grpSpPr>
        <p:sp>
          <p:nvSpPr>
            <p:cNvPr id="11" name="Oval 10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12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1988" name="Equation" r:id="rId5" imgW="241200" imgH="253800" progId="Equation.3">
                <p:embed/>
              </p:oleObj>
            </a:graphicData>
          </a:graphic>
        </p:graphicFrame>
      </p:grpSp>
      <p:grpSp>
        <p:nvGrpSpPr>
          <p:cNvPr id="13" name="Group 12"/>
          <p:cNvGrpSpPr/>
          <p:nvPr/>
        </p:nvGrpSpPr>
        <p:grpSpPr>
          <a:xfrm>
            <a:off x="3581400" y="5257800"/>
            <a:ext cx="457200" cy="457200"/>
            <a:chOff x="1752600" y="2286000"/>
            <a:chExt cx="533400" cy="533400"/>
          </a:xfrm>
        </p:grpSpPr>
        <p:sp>
          <p:nvSpPr>
            <p:cNvPr id="14" name="Oval 13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15" name="Object 2"/>
            <p:cNvGraphicFramePr>
              <a:graphicFrameLocks noChangeAspect="1"/>
            </p:cNvGraphicFramePr>
            <p:nvPr/>
          </p:nvGraphicFramePr>
          <p:xfrm>
            <a:off x="1765565" y="2286000"/>
            <a:ext cx="479689" cy="533400"/>
          </p:xfrm>
          <a:graphic>
            <a:graphicData uri="http://schemas.openxmlformats.org/presentationml/2006/ole">
              <p:oleObj spid="_x0000_s41989" name="Equation" r:id="rId6" imgW="228600" imgH="253800" progId="Equation.3">
                <p:embed/>
              </p:oleObj>
            </a:graphicData>
          </a:graphic>
        </p:graphicFrame>
      </p:grpSp>
      <p:grpSp>
        <p:nvGrpSpPr>
          <p:cNvPr id="16" name="Group 15"/>
          <p:cNvGrpSpPr/>
          <p:nvPr/>
        </p:nvGrpSpPr>
        <p:grpSpPr>
          <a:xfrm>
            <a:off x="5029200" y="4572000"/>
            <a:ext cx="457200" cy="457200"/>
            <a:chOff x="1752600" y="2286000"/>
            <a:chExt cx="533400" cy="533400"/>
          </a:xfrm>
        </p:grpSpPr>
        <p:sp>
          <p:nvSpPr>
            <p:cNvPr id="17" name="Oval 16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18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1990" name="Equation" r:id="rId7" imgW="241200" imgH="253800" progId="Equation.3">
                <p:embed/>
              </p:oleObj>
            </a:graphicData>
          </a:graphic>
        </p:graphicFrame>
      </p:grpSp>
      <p:grpSp>
        <p:nvGrpSpPr>
          <p:cNvPr id="19" name="Group 18"/>
          <p:cNvGrpSpPr/>
          <p:nvPr/>
        </p:nvGrpSpPr>
        <p:grpSpPr>
          <a:xfrm>
            <a:off x="5943600" y="5257800"/>
            <a:ext cx="457200" cy="457200"/>
            <a:chOff x="1752600" y="2286000"/>
            <a:chExt cx="533400" cy="533400"/>
          </a:xfrm>
        </p:grpSpPr>
        <p:sp>
          <p:nvSpPr>
            <p:cNvPr id="20" name="Oval 19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21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1991" name="Equation" r:id="rId8" imgW="241200" imgH="253800" progId="Equation.3">
                <p:embed/>
              </p:oleObj>
            </a:graphicData>
          </a:graphic>
        </p:graphicFrame>
      </p:grpSp>
      <p:graphicFrame>
        <p:nvGraphicFramePr>
          <p:cNvPr id="60" name="Object 47"/>
          <p:cNvGraphicFramePr>
            <a:graphicFrameLocks noChangeAspect="1"/>
          </p:cNvGraphicFramePr>
          <p:nvPr/>
        </p:nvGraphicFramePr>
        <p:xfrm>
          <a:off x="492125" y="1885950"/>
          <a:ext cx="261938" cy="388938"/>
        </p:xfrm>
        <a:graphic>
          <a:graphicData uri="http://schemas.openxmlformats.org/presentationml/2006/ole">
            <p:oleObj spid="_x0000_s41994" name="Equation" r:id="rId9" imgW="139680" imgH="215640" progId="Equation.3">
              <p:embed/>
            </p:oleObj>
          </a:graphicData>
        </a:graphic>
      </p:graphicFrame>
      <p:cxnSp>
        <p:nvCxnSpPr>
          <p:cNvPr id="65" name="Straight Connector 64"/>
          <p:cNvCxnSpPr>
            <a:stCxn id="148" idx="6"/>
            <a:endCxn id="199" idx="2"/>
          </p:cNvCxnSpPr>
          <p:nvPr/>
        </p:nvCxnSpPr>
        <p:spPr>
          <a:xfrm>
            <a:off x="1143000" y="2286000"/>
            <a:ext cx="1676400" cy="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2509838" y="2586038"/>
            <a:ext cx="762000" cy="952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00" idx="4"/>
          </p:cNvCxnSpPr>
          <p:nvPr/>
        </p:nvCxnSpPr>
        <p:spPr>
          <a:xfrm rot="5400000">
            <a:off x="2819400" y="2667000"/>
            <a:ext cx="19812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>
            <a:off x="3238500" y="4686300"/>
            <a:ext cx="11430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>
            <a:off x="2309813" y="3995738"/>
            <a:ext cx="1143000" cy="952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endCxn id="162" idx="0"/>
          </p:cNvCxnSpPr>
          <p:nvPr/>
        </p:nvCxnSpPr>
        <p:spPr>
          <a:xfrm rot="16200000" flipH="1">
            <a:off x="2162175" y="5743575"/>
            <a:ext cx="1447800" cy="1905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>
            <a:off x="3619500" y="5905500"/>
            <a:ext cx="3810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162" idx="6"/>
          </p:cNvCxnSpPr>
          <p:nvPr/>
        </p:nvCxnSpPr>
        <p:spPr>
          <a:xfrm rot="10800000" flipV="1">
            <a:off x="2971800" y="6096000"/>
            <a:ext cx="838200" cy="457200"/>
          </a:xfrm>
          <a:prstGeom prst="line">
            <a:avLst/>
          </a:prstGeom>
          <a:ln w="38100">
            <a:solidFill>
              <a:schemeClr val="tx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 99"/>
          <p:cNvSpPr/>
          <p:nvPr/>
        </p:nvSpPr>
        <p:spPr>
          <a:xfrm>
            <a:off x="3733800" y="15240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8" name="Straight Connector 107"/>
          <p:cNvCxnSpPr>
            <a:stCxn id="154" idx="6"/>
          </p:cNvCxnSpPr>
          <p:nvPr/>
        </p:nvCxnSpPr>
        <p:spPr>
          <a:xfrm>
            <a:off x="1143000" y="3886200"/>
            <a:ext cx="2438400" cy="0"/>
          </a:xfrm>
          <a:prstGeom prst="line">
            <a:avLst/>
          </a:prstGeom>
          <a:ln w="38100">
            <a:solidFill>
              <a:schemeClr val="accent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286000" y="4800600"/>
            <a:ext cx="361950" cy="0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endCxn id="157" idx="7"/>
          </p:cNvCxnSpPr>
          <p:nvPr/>
        </p:nvCxnSpPr>
        <p:spPr>
          <a:xfrm rot="10800000" flipV="1">
            <a:off x="1120682" y="4800600"/>
            <a:ext cx="1165318" cy="631918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endCxn id="100" idx="2"/>
          </p:cNvCxnSpPr>
          <p:nvPr/>
        </p:nvCxnSpPr>
        <p:spPr>
          <a:xfrm>
            <a:off x="2286000" y="1600200"/>
            <a:ext cx="14478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endCxn id="148" idx="7"/>
          </p:cNvCxnSpPr>
          <p:nvPr/>
        </p:nvCxnSpPr>
        <p:spPr>
          <a:xfrm rot="10800000" flipV="1">
            <a:off x="1120682" y="1600200"/>
            <a:ext cx="1165318" cy="631918"/>
          </a:xfrm>
          <a:prstGeom prst="line">
            <a:avLst/>
          </a:prstGeom>
          <a:ln w="381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Oval 147"/>
          <p:cNvSpPr/>
          <p:nvPr/>
        </p:nvSpPr>
        <p:spPr>
          <a:xfrm>
            <a:off x="990600" y="22098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990600" y="3810000"/>
            <a:ext cx="152400" cy="152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990600" y="5410200"/>
            <a:ext cx="152400" cy="152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>
            <a:stCxn id="157" idx="6"/>
          </p:cNvCxnSpPr>
          <p:nvPr/>
        </p:nvCxnSpPr>
        <p:spPr>
          <a:xfrm>
            <a:off x="1143000" y="5486400"/>
            <a:ext cx="2438400" cy="0"/>
          </a:xfrm>
          <a:prstGeom prst="line">
            <a:avLst/>
          </a:prstGeom>
          <a:ln w="38100">
            <a:solidFill>
              <a:schemeClr val="accent2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2819400" y="64770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3" name="Straight Connector 182"/>
          <p:cNvCxnSpPr/>
          <p:nvPr/>
        </p:nvCxnSpPr>
        <p:spPr>
          <a:xfrm>
            <a:off x="2286000" y="3200400"/>
            <a:ext cx="361950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endCxn id="154" idx="7"/>
          </p:cNvCxnSpPr>
          <p:nvPr/>
        </p:nvCxnSpPr>
        <p:spPr>
          <a:xfrm rot="10800000" flipV="1">
            <a:off x="1120682" y="3200400"/>
            <a:ext cx="1165318" cy="631918"/>
          </a:xfrm>
          <a:prstGeom prst="line">
            <a:avLst/>
          </a:prstGeom>
          <a:ln w="38100"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Oval 189"/>
          <p:cNvSpPr/>
          <p:nvPr/>
        </p:nvSpPr>
        <p:spPr>
          <a:xfrm>
            <a:off x="6096000" y="3124200"/>
            <a:ext cx="152400" cy="152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5181600" y="3810000"/>
            <a:ext cx="152400" cy="152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2" name="Straight Connector 191"/>
          <p:cNvCxnSpPr>
            <a:endCxn id="191" idx="2"/>
          </p:cNvCxnSpPr>
          <p:nvPr/>
        </p:nvCxnSpPr>
        <p:spPr>
          <a:xfrm>
            <a:off x="4038600" y="3886200"/>
            <a:ext cx="1143000" cy="0"/>
          </a:xfrm>
          <a:prstGeom prst="line">
            <a:avLst/>
          </a:prstGeom>
          <a:ln w="38100">
            <a:solidFill>
              <a:schemeClr val="accent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>
            <a:endCxn id="190" idx="2"/>
          </p:cNvCxnSpPr>
          <p:nvPr/>
        </p:nvCxnSpPr>
        <p:spPr>
          <a:xfrm>
            <a:off x="3124200" y="3200400"/>
            <a:ext cx="2971800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Oval 197"/>
          <p:cNvSpPr/>
          <p:nvPr/>
        </p:nvSpPr>
        <p:spPr>
          <a:xfrm>
            <a:off x="3733800" y="15240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2819400" y="22098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4" name="Straight Connector 203"/>
          <p:cNvCxnSpPr/>
          <p:nvPr/>
        </p:nvCxnSpPr>
        <p:spPr>
          <a:xfrm>
            <a:off x="3105150" y="4800600"/>
            <a:ext cx="1924050" cy="0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>
            <a:stCxn id="191" idx="4"/>
          </p:cNvCxnSpPr>
          <p:nvPr/>
        </p:nvCxnSpPr>
        <p:spPr>
          <a:xfrm rot="5400000">
            <a:off x="4953000" y="4267200"/>
            <a:ext cx="609600" cy="0"/>
          </a:xfrm>
          <a:prstGeom prst="line">
            <a:avLst/>
          </a:prstGeom>
          <a:ln w="38100">
            <a:solidFill>
              <a:schemeClr val="accent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190" idx="4"/>
          </p:cNvCxnSpPr>
          <p:nvPr/>
        </p:nvCxnSpPr>
        <p:spPr>
          <a:xfrm rot="5400000">
            <a:off x="5181600" y="4267200"/>
            <a:ext cx="1981200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4038600" y="5486400"/>
            <a:ext cx="1905000" cy="0"/>
          </a:xfrm>
          <a:prstGeom prst="line">
            <a:avLst/>
          </a:prstGeom>
          <a:ln w="38100">
            <a:solidFill>
              <a:schemeClr val="accent2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Oval 220"/>
          <p:cNvSpPr/>
          <p:nvPr/>
        </p:nvSpPr>
        <p:spPr>
          <a:xfrm>
            <a:off x="8458200" y="4724400"/>
            <a:ext cx="152400" cy="152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7543800" y="5410200"/>
            <a:ext cx="152400" cy="152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3" name="Straight Connector 222"/>
          <p:cNvCxnSpPr>
            <a:endCxn id="222" idx="2"/>
          </p:cNvCxnSpPr>
          <p:nvPr/>
        </p:nvCxnSpPr>
        <p:spPr>
          <a:xfrm>
            <a:off x="6400800" y="5486400"/>
            <a:ext cx="1143000" cy="0"/>
          </a:xfrm>
          <a:prstGeom prst="line">
            <a:avLst/>
          </a:prstGeom>
          <a:ln w="38100">
            <a:solidFill>
              <a:schemeClr val="accent2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>
            <a:endCxn id="221" idx="2"/>
          </p:cNvCxnSpPr>
          <p:nvPr/>
        </p:nvCxnSpPr>
        <p:spPr>
          <a:xfrm>
            <a:off x="5486400" y="4800600"/>
            <a:ext cx="2971800" cy="0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>
            <a:stCxn id="222" idx="4"/>
            <a:endCxn id="232" idx="0"/>
          </p:cNvCxnSpPr>
          <p:nvPr/>
        </p:nvCxnSpPr>
        <p:spPr>
          <a:xfrm rot="5400000">
            <a:off x="7162800" y="6019800"/>
            <a:ext cx="914400" cy="0"/>
          </a:xfrm>
          <a:prstGeom prst="line">
            <a:avLst/>
          </a:prstGeom>
          <a:ln w="38100">
            <a:solidFill>
              <a:schemeClr val="accent2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>
            <a:stCxn id="221" idx="4"/>
          </p:cNvCxnSpPr>
          <p:nvPr/>
        </p:nvCxnSpPr>
        <p:spPr>
          <a:xfrm rot="5400000">
            <a:off x="7924800" y="5486400"/>
            <a:ext cx="1219200" cy="0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>
            <a:endCxn id="230" idx="6"/>
          </p:cNvCxnSpPr>
          <p:nvPr/>
        </p:nvCxnSpPr>
        <p:spPr>
          <a:xfrm rot="10800000" flipV="1">
            <a:off x="5334000" y="6096000"/>
            <a:ext cx="838200" cy="457200"/>
          </a:xfrm>
          <a:prstGeom prst="line">
            <a:avLst/>
          </a:prstGeom>
          <a:ln w="38100">
            <a:solidFill>
              <a:schemeClr val="accent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Oval 229"/>
          <p:cNvSpPr/>
          <p:nvPr/>
        </p:nvSpPr>
        <p:spPr>
          <a:xfrm>
            <a:off x="5181600" y="6477000"/>
            <a:ext cx="152400" cy="152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1" name="Straight Connector 230"/>
          <p:cNvCxnSpPr>
            <a:endCxn id="232" idx="6"/>
          </p:cNvCxnSpPr>
          <p:nvPr/>
        </p:nvCxnSpPr>
        <p:spPr>
          <a:xfrm rot="10800000" flipV="1">
            <a:off x="7696200" y="6096000"/>
            <a:ext cx="838200" cy="457200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Oval 231"/>
          <p:cNvSpPr/>
          <p:nvPr/>
        </p:nvSpPr>
        <p:spPr>
          <a:xfrm>
            <a:off x="7543800" y="6477000"/>
            <a:ext cx="152400" cy="152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3" name="Straight Connector 232"/>
          <p:cNvCxnSpPr/>
          <p:nvPr/>
        </p:nvCxnSpPr>
        <p:spPr>
          <a:xfrm rot="5400000">
            <a:off x="5981700" y="5905500"/>
            <a:ext cx="381000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endCxn id="230" idx="0"/>
          </p:cNvCxnSpPr>
          <p:nvPr/>
        </p:nvCxnSpPr>
        <p:spPr>
          <a:xfrm rot="5400000">
            <a:off x="4533900" y="5753100"/>
            <a:ext cx="1447800" cy="0"/>
          </a:xfrm>
          <a:prstGeom prst="line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0" name="Object 47"/>
          <p:cNvGraphicFramePr>
            <a:graphicFrameLocks noChangeAspect="1"/>
          </p:cNvGraphicFramePr>
          <p:nvPr/>
        </p:nvGraphicFramePr>
        <p:xfrm>
          <a:off x="557213" y="3592513"/>
          <a:ext cx="285750" cy="387350"/>
        </p:xfrm>
        <a:graphic>
          <a:graphicData uri="http://schemas.openxmlformats.org/presentationml/2006/ole">
            <p:oleObj spid="_x0000_s41999" name="Equation" r:id="rId10" imgW="152280" imgH="215640" progId="Equation.3">
              <p:embed/>
            </p:oleObj>
          </a:graphicData>
        </a:graphic>
      </p:graphicFrame>
      <p:graphicFrame>
        <p:nvGraphicFramePr>
          <p:cNvPr id="241" name="Object 47"/>
          <p:cNvGraphicFramePr>
            <a:graphicFrameLocks noChangeAspect="1"/>
          </p:cNvGraphicFramePr>
          <p:nvPr/>
        </p:nvGraphicFramePr>
        <p:xfrm>
          <a:off x="557213" y="5257800"/>
          <a:ext cx="285750" cy="411163"/>
        </p:xfrm>
        <a:graphic>
          <a:graphicData uri="http://schemas.openxmlformats.org/presentationml/2006/ole">
            <p:oleObj spid="_x0000_s42000" name="Equation" r:id="rId11" imgW="152280" imgH="228600" progId="Equation.3">
              <p:embed/>
            </p:oleObj>
          </a:graphicData>
        </a:graphic>
      </p:graphicFrame>
      <p:graphicFrame>
        <p:nvGraphicFramePr>
          <p:cNvPr id="242" name="Object 47"/>
          <p:cNvGraphicFramePr>
            <a:graphicFrameLocks noChangeAspect="1"/>
          </p:cNvGraphicFramePr>
          <p:nvPr/>
        </p:nvGraphicFramePr>
        <p:xfrm>
          <a:off x="2486025" y="6335713"/>
          <a:ext cx="238125" cy="387350"/>
        </p:xfrm>
        <a:graphic>
          <a:graphicData uri="http://schemas.openxmlformats.org/presentationml/2006/ole">
            <p:oleObj spid="_x0000_s42001" name="Equation" r:id="rId12" imgW="126720" imgH="215640" progId="Equation.3">
              <p:embed/>
            </p:oleObj>
          </a:graphicData>
        </a:graphic>
      </p:graphicFrame>
      <p:graphicFrame>
        <p:nvGraphicFramePr>
          <p:cNvPr id="243" name="Object 47"/>
          <p:cNvGraphicFramePr>
            <a:graphicFrameLocks noChangeAspect="1"/>
          </p:cNvGraphicFramePr>
          <p:nvPr/>
        </p:nvGraphicFramePr>
        <p:xfrm>
          <a:off x="4835525" y="6335713"/>
          <a:ext cx="261938" cy="387350"/>
        </p:xfrm>
        <a:graphic>
          <a:graphicData uri="http://schemas.openxmlformats.org/presentationml/2006/ole">
            <p:oleObj spid="_x0000_s42002" name="Equation" r:id="rId13" imgW="139680" imgH="215640" progId="Equation.3">
              <p:embed/>
            </p:oleObj>
          </a:graphicData>
        </a:graphic>
      </p:graphicFrame>
      <p:graphicFrame>
        <p:nvGraphicFramePr>
          <p:cNvPr id="244" name="Object 47"/>
          <p:cNvGraphicFramePr>
            <a:graphicFrameLocks noChangeAspect="1"/>
          </p:cNvGraphicFramePr>
          <p:nvPr/>
        </p:nvGraphicFramePr>
        <p:xfrm>
          <a:off x="7210425" y="6324600"/>
          <a:ext cx="238125" cy="411163"/>
        </p:xfrm>
        <a:graphic>
          <a:graphicData uri="http://schemas.openxmlformats.org/presentationml/2006/ole">
            <p:oleObj spid="_x0000_s42003" name="Equation" r:id="rId14" imgW="126720" imgH="228600" progId="Equation.3">
              <p:embed/>
            </p:oleObj>
          </a:graphicData>
        </a:graphic>
      </p:graphicFrame>
      <p:grpSp>
        <p:nvGrpSpPr>
          <p:cNvPr id="391" name="Group 390"/>
          <p:cNvGrpSpPr/>
          <p:nvPr/>
        </p:nvGrpSpPr>
        <p:grpSpPr>
          <a:xfrm>
            <a:off x="6917993" y="2027206"/>
            <a:ext cx="234571" cy="232913"/>
            <a:chOff x="1752600" y="2286000"/>
            <a:chExt cx="533400" cy="533400"/>
          </a:xfrm>
        </p:grpSpPr>
        <p:sp>
          <p:nvSpPr>
            <p:cNvPr id="392" name="Oval 391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393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2052" name="Equation" r:id="rId15" imgW="241200" imgH="253800" progId="Equation.3">
                <p:embed/>
              </p:oleObj>
            </a:graphicData>
          </a:graphic>
        </p:graphicFrame>
      </p:grpSp>
      <p:grpSp>
        <p:nvGrpSpPr>
          <p:cNvPr id="394" name="Group 393"/>
          <p:cNvGrpSpPr/>
          <p:nvPr/>
        </p:nvGrpSpPr>
        <p:grpSpPr>
          <a:xfrm>
            <a:off x="6917993" y="2900631"/>
            <a:ext cx="225188" cy="232913"/>
            <a:chOff x="1752600" y="2286000"/>
            <a:chExt cx="533400" cy="533400"/>
          </a:xfrm>
        </p:grpSpPr>
        <p:sp>
          <p:nvSpPr>
            <p:cNvPr id="395" name="Oval 394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396" name="Object 2"/>
            <p:cNvGraphicFramePr>
              <a:graphicFrameLocks noChangeAspect="1"/>
            </p:cNvGraphicFramePr>
            <p:nvPr/>
          </p:nvGraphicFramePr>
          <p:xfrm>
            <a:off x="1765565" y="2286000"/>
            <a:ext cx="479689" cy="533400"/>
          </p:xfrm>
          <a:graphic>
            <a:graphicData uri="http://schemas.openxmlformats.org/presentationml/2006/ole">
              <p:oleObj spid="_x0000_s42053" name="Equation" r:id="rId16" imgW="228600" imgH="253800" progId="Equation.3">
                <p:embed/>
              </p:oleObj>
            </a:graphicData>
          </a:graphic>
        </p:graphicFrame>
      </p:grpSp>
      <p:grpSp>
        <p:nvGrpSpPr>
          <p:cNvPr id="397" name="Group 396"/>
          <p:cNvGrpSpPr/>
          <p:nvPr/>
        </p:nvGrpSpPr>
        <p:grpSpPr>
          <a:xfrm>
            <a:off x="7377752" y="2473623"/>
            <a:ext cx="225188" cy="232913"/>
            <a:chOff x="1752600" y="2286000"/>
            <a:chExt cx="533400" cy="533400"/>
          </a:xfrm>
        </p:grpSpPr>
        <p:sp>
          <p:nvSpPr>
            <p:cNvPr id="398" name="Oval 397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399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2054" name="Equation" r:id="rId17" imgW="241200" imgH="253800" progId="Equation.3">
                <p:embed/>
              </p:oleObj>
            </a:graphicData>
          </a:graphic>
        </p:graphicFrame>
      </p:grpSp>
      <p:grpSp>
        <p:nvGrpSpPr>
          <p:cNvPr id="400" name="Group 399"/>
          <p:cNvGrpSpPr/>
          <p:nvPr/>
        </p:nvGrpSpPr>
        <p:grpSpPr>
          <a:xfrm>
            <a:off x="7377752" y="3308229"/>
            <a:ext cx="225188" cy="232913"/>
            <a:chOff x="1752600" y="2286000"/>
            <a:chExt cx="533400" cy="533400"/>
          </a:xfrm>
        </p:grpSpPr>
        <p:sp>
          <p:nvSpPr>
            <p:cNvPr id="401" name="Oval 400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402" name="Object 2"/>
            <p:cNvGraphicFramePr>
              <a:graphicFrameLocks noChangeAspect="1"/>
            </p:cNvGraphicFramePr>
            <p:nvPr/>
          </p:nvGraphicFramePr>
          <p:xfrm>
            <a:off x="1765565" y="2286000"/>
            <a:ext cx="479689" cy="533400"/>
          </p:xfrm>
          <a:graphic>
            <a:graphicData uri="http://schemas.openxmlformats.org/presentationml/2006/ole">
              <p:oleObj spid="_x0000_s42055" name="Equation" r:id="rId18" imgW="228600" imgH="253800" progId="Equation.3">
                <p:embed/>
              </p:oleObj>
            </a:graphicData>
          </a:graphic>
        </p:graphicFrame>
      </p:grpSp>
      <p:grpSp>
        <p:nvGrpSpPr>
          <p:cNvPr id="403" name="Group 402"/>
          <p:cNvGrpSpPr/>
          <p:nvPr/>
        </p:nvGrpSpPr>
        <p:grpSpPr>
          <a:xfrm>
            <a:off x="8081465" y="2881221"/>
            <a:ext cx="225188" cy="232913"/>
            <a:chOff x="1752600" y="2286000"/>
            <a:chExt cx="533400" cy="533400"/>
          </a:xfrm>
        </p:grpSpPr>
        <p:sp>
          <p:nvSpPr>
            <p:cNvPr id="404" name="Oval 403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405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2056" name="Equation" r:id="rId19" imgW="241200" imgH="253800" progId="Equation.3">
                <p:embed/>
              </p:oleObj>
            </a:graphicData>
          </a:graphic>
        </p:graphicFrame>
      </p:grpSp>
      <p:grpSp>
        <p:nvGrpSpPr>
          <p:cNvPr id="406" name="Group 405"/>
          <p:cNvGrpSpPr/>
          <p:nvPr/>
        </p:nvGrpSpPr>
        <p:grpSpPr>
          <a:xfrm>
            <a:off x="8541224" y="3308229"/>
            <a:ext cx="225188" cy="232913"/>
            <a:chOff x="1752600" y="2286000"/>
            <a:chExt cx="533400" cy="533400"/>
          </a:xfrm>
        </p:grpSpPr>
        <p:sp>
          <p:nvSpPr>
            <p:cNvPr id="407" name="Oval 406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408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2057" name="Equation" r:id="rId20" imgW="241200" imgH="253800" progId="Equation.3">
                <p:embed/>
              </p:oleObj>
            </a:graphicData>
          </a:graphic>
        </p:graphicFrame>
      </p:grpSp>
      <p:grpSp>
        <p:nvGrpSpPr>
          <p:cNvPr id="409" name="Group 408"/>
          <p:cNvGrpSpPr/>
          <p:nvPr/>
        </p:nvGrpSpPr>
        <p:grpSpPr>
          <a:xfrm>
            <a:off x="7302690" y="1871930"/>
            <a:ext cx="375313" cy="1785670"/>
            <a:chOff x="1295400" y="1676400"/>
            <a:chExt cx="990600" cy="5029200"/>
          </a:xfrm>
        </p:grpSpPr>
        <p:cxnSp>
          <p:nvCxnSpPr>
            <p:cNvPr id="410" name="Straight Connector 409"/>
            <p:cNvCxnSpPr/>
            <p:nvPr/>
          </p:nvCxnSpPr>
          <p:spPr>
            <a:xfrm>
              <a:off x="1295400" y="1676400"/>
              <a:ext cx="9906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/>
          </p:nvCxnSpPr>
          <p:spPr>
            <a:xfrm rot="5400000">
              <a:off x="-228600" y="41910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/>
            <p:cNvCxnSpPr/>
            <p:nvPr/>
          </p:nvCxnSpPr>
          <p:spPr>
            <a:xfrm rot="5400000">
              <a:off x="-1219200" y="41910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Straight Connector 412"/>
            <p:cNvCxnSpPr/>
            <p:nvPr/>
          </p:nvCxnSpPr>
          <p:spPr>
            <a:xfrm>
              <a:off x="1295400" y="6705600"/>
              <a:ext cx="9906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4" name="Group 413"/>
          <p:cNvGrpSpPr/>
          <p:nvPr/>
        </p:nvGrpSpPr>
        <p:grpSpPr>
          <a:xfrm>
            <a:off x="8466162" y="1949568"/>
            <a:ext cx="375314" cy="1708032"/>
            <a:chOff x="4724401" y="1676400"/>
            <a:chExt cx="762001" cy="5029203"/>
          </a:xfrm>
        </p:grpSpPr>
        <p:cxnSp>
          <p:nvCxnSpPr>
            <p:cNvPr id="415" name="Straight Connector 414"/>
            <p:cNvCxnSpPr/>
            <p:nvPr/>
          </p:nvCxnSpPr>
          <p:spPr>
            <a:xfrm rot="5400000">
              <a:off x="2971800" y="4191000"/>
              <a:ext cx="5029200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/>
            <p:nvPr/>
          </p:nvCxnSpPr>
          <p:spPr>
            <a:xfrm rot="10800000">
              <a:off x="4724401" y="6705600"/>
              <a:ext cx="762001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/>
            <p:nvPr/>
          </p:nvCxnSpPr>
          <p:spPr>
            <a:xfrm rot="5400000" flipH="1" flipV="1">
              <a:off x="2756453" y="4737654"/>
              <a:ext cx="3935897" cy="1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8" name="Group 417"/>
          <p:cNvGrpSpPr/>
          <p:nvPr/>
        </p:nvGrpSpPr>
        <p:grpSpPr>
          <a:xfrm>
            <a:off x="6702188" y="1949568"/>
            <a:ext cx="2139287" cy="394161"/>
            <a:chOff x="1219200" y="1676400"/>
            <a:chExt cx="4267200" cy="773723"/>
          </a:xfrm>
        </p:grpSpPr>
        <p:cxnSp>
          <p:nvCxnSpPr>
            <p:cNvPr id="419" name="Straight Connector 418"/>
            <p:cNvCxnSpPr/>
            <p:nvPr/>
          </p:nvCxnSpPr>
          <p:spPr>
            <a:xfrm>
              <a:off x="1219200" y="1676400"/>
              <a:ext cx="4267200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Straight Connector 419"/>
            <p:cNvCxnSpPr/>
            <p:nvPr/>
          </p:nvCxnSpPr>
          <p:spPr>
            <a:xfrm>
              <a:off x="1219200" y="2450123"/>
              <a:ext cx="3505200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Straight Connector 420"/>
            <p:cNvCxnSpPr/>
            <p:nvPr/>
          </p:nvCxnSpPr>
          <p:spPr>
            <a:xfrm rot="5400000" flipH="1" flipV="1">
              <a:off x="832338" y="2063262"/>
              <a:ext cx="773723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2" name="Group 421"/>
          <p:cNvGrpSpPr/>
          <p:nvPr/>
        </p:nvGrpSpPr>
        <p:grpSpPr>
          <a:xfrm>
            <a:off x="8015785" y="2415395"/>
            <a:ext cx="375314" cy="1242205"/>
            <a:chOff x="3810000" y="2590800"/>
            <a:chExt cx="762002" cy="4953004"/>
          </a:xfrm>
        </p:grpSpPr>
        <p:cxnSp>
          <p:nvCxnSpPr>
            <p:cNvPr id="423" name="Straight Connector 422"/>
            <p:cNvCxnSpPr/>
            <p:nvPr/>
          </p:nvCxnSpPr>
          <p:spPr>
            <a:xfrm rot="5400000">
              <a:off x="2095500" y="5067300"/>
              <a:ext cx="49530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/>
            <p:cNvCxnSpPr/>
            <p:nvPr/>
          </p:nvCxnSpPr>
          <p:spPr>
            <a:xfrm rot="10800000">
              <a:off x="3810001" y="7543800"/>
              <a:ext cx="762001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Connector 424"/>
            <p:cNvCxnSpPr/>
            <p:nvPr/>
          </p:nvCxnSpPr>
          <p:spPr>
            <a:xfrm rot="5400000" flipH="1" flipV="1">
              <a:off x="2030016" y="5763818"/>
              <a:ext cx="3559970" cy="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6" name="Group 425"/>
          <p:cNvGrpSpPr/>
          <p:nvPr/>
        </p:nvGrpSpPr>
        <p:grpSpPr>
          <a:xfrm>
            <a:off x="6702188" y="2415395"/>
            <a:ext cx="1688910" cy="349370"/>
            <a:chOff x="304800" y="2590800"/>
            <a:chExt cx="4267200" cy="762000"/>
          </a:xfrm>
        </p:grpSpPr>
        <p:cxnSp>
          <p:nvCxnSpPr>
            <p:cNvPr id="427" name="Straight Connector 426"/>
            <p:cNvCxnSpPr/>
            <p:nvPr/>
          </p:nvCxnSpPr>
          <p:spPr>
            <a:xfrm>
              <a:off x="304800" y="2590800"/>
              <a:ext cx="42672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Straight Connector 427"/>
            <p:cNvCxnSpPr/>
            <p:nvPr/>
          </p:nvCxnSpPr>
          <p:spPr>
            <a:xfrm>
              <a:off x="304800" y="3352800"/>
              <a:ext cx="329738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Connector 428"/>
            <p:cNvCxnSpPr/>
            <p:nvPr/>
          </p:nvCxnSpPr>
          <p:spPr>
            <a:xfrm rot="5400000" flipH="1" flipV="1">
              <a:off x="-76200" y="2971800"/>
              <a:ext cx="7620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0" name="Group 429"/>
          <p:cNvGrpSpPr/>
          <p:nvPr/>
        </p:nvGrpSpPr>
        <p:grpSpPr>
          <a:xfrm>
            <a:off x="6702188" y="2842402"/>
            <a:ext cx="2289411" cy="349370"/>
            <a:chOff x="304800" y="2590800"/>
            <a:chExt cx="2548262" cy="762000"/>
          </a:xfrm>
        </p:grpSpPr>
        <p:cxnSp>
          <p:nvCxnSpPr>
            <p:cNvPr id="431" name="Straight Connector 430"/>
            <p:cNvCxnSpPr/>
            <p:nvPr/>
          </p:nvCxnSpPr>
          <p:spPr>
            <a:xfrm>
              <a:off x="304800" y="2590800"/>
              <a:ext cx="2548262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Straight Connector 431"/>
            <p:cNvCxnSpPr/>
            <p:nvPr/>
          </p:nvCxnSpPr>
          <p:spPr>
            <a:xfrm>
              <a:off x="304800" y="3352800"/>
              <a:ext cx="2548262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Straight Connector 432"/>
            <p:cNvCxnSpPr/>
            <p:nvPr/>
          </p:nvCxnSpPr>
          <p:spPr>
            <a:xfrm rot="5400000" flipH="1" flipV="1">
              <a:off x="-76200" y="2971800"/>
              <a:ext cx="762000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Straight Connector 433"/>
            <p:cNvCxnSpPr/>
            <p:nvPr/>
          </p:nvCxnSpPr>
          <p:spPr>
            <a:xfrm rot="5400000" flipH="1" flipV="1">
              <a:off x="2472062" y="2971800"/>
              <a:ext cx="762000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5" name="Group 434"/>
          <p:cNvGrpSpPr/>
          <p:nvPr/>
        </p:nvGrpSpPr>
        <p:grpSpPr>
          <a:xfrm>
            <a:off x="6702188" y="3269410"/>
            <a:ext cx="2289412" cy="349370"/>
            <a:chOff x="304800" y="2590800"/>
            <a:chExt cx="3235105" cy="762000"/>
          </a:xfrm>
        </p:grpSpPr>
        <p:cxnSp>
          <p:nvCxnSpPr>
            <p:cNvPr id="436" name="Straight Connector 435"/>
            <p:cNvCxnSpPr/>
            <p:nvPr/>
          </p:nvCxnSpPr>
          <p:spPr>
            <a:xfrm>
              <a:off x="304800" y="2590800"/>
              <a:ext cx="3235104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Straight Connector 436"/>
            <p:cNvCxnSpPr/>
            <p:nvPr/>
          </p:nvCxnSpPr>
          <p:spPr>
            <a:xfrm>
              <a:off x="304800" y="3352800"/>
              <a:ext cx="3235105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Straight Connector 437"/>
            <p:cNvCxnSpPr/>
            <p:nvPr/>
          </p:nvCxnSpPr>
          <p:spPr>
            <a:xfrm rot="5400000" flipH="1" flipV="1">
              <a:off x="-76200" y="2971800"/>
              <a:ext cx="762000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Straight Connector 438"/>
            <p:cNvCxnSpPr/>
            <p:nvPr/>
          </p:nvCxnSpPr>
          <p:spPr>
            <a:xfrm rot="5400000">
              <a:off x="3158904" y="2971800"/>
              <a:ext cx="762000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" name="Group 439"/>
          <p:cNvGrpSpPr/>
          <p:nvPr/>
        </p:nvGrpSpPr>
        <p:grpSpPr>
          <a:xfrm>
            <a:off x="6852313" y="1871930"/>
            <a:ext cx="375313" cy="1785670"/>
            <a:chOff x="1295400" y="1676400"/>
            <a:chExt cx="990600" cy="5029200"/>
          </a:xfrm>
        </p:grpSpPr>
        <p:cxnSp>
          <p:nvCxnSpPr>
            <p:cNvPr id="441" name="Straight Connector 440"/>
            <p:cNvCxnSpPr/>
            <p:nvPr/>
          </p:nvCxnSpPr>
          <p:spPr>
            <a:xfrm>
              <a:off x="1295400" y="1676400"/>
              <a:ext cx="990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/>
            <p:cNvCxnSpPr/>
            <p:nvPr/>
          </p:nvCxnSpPr>
          <p:spPr>
            <a:xfrm rot="5400000">
              <a:off x="-228600" y="41910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442"/>
            <p:cNvCxnSpPr/>
            <p:nvPr/>
          </p:nvCxnSpPr>
          <p:spPr>
            <a:xfrm rot="5400000">
              <a:off x="-1219200" y="41910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Straight Connector 443"/>
            <p:cNvCxnSpPr/>
            <p:nvPr/>
          </p:nvCxnSpPr>
          <p:spPr>
            <a:xfrm>
              <a:off x="1295400" y="6705600"/>
              <a:ext cx="990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45" name="Object 2"/>
          <p:cNvGraphicFramePr>
            <a:graphicFrameLocks noChangeAspect="1"/>
          </p:cNvGraphicFramePr>
          <p:nvPr/>
        </p:nvGraphicFramePr>
        <p:xfrm>
          <a:off x="7377752" y="1600198"/>
          <a:ext cx="164200" cy="209460"/>
        </p:xfrm>
        <a:graphic>
          <a:graphicData uri="http://schemas.openxmlformats.org/presentationml/2006/ole">
            <p:oleObj spid="_x0000_s42058" name="Equation" r:id="rId21" imgW="177480" imgH="228600" progId="Equation.3">
              <p:embed/>
            </p:oleObj>
          </a:graphicData>
        </a:graphic>
      </p:graphicFrame>
      <p:graphicFrame>
        <p:nvGraphicFramePr>
          <p:cNvPr id="446" name="Object 2"/>
          <p:cNvGraphicFramePr>
            <a:graphicFrameLocks noChangeAspect="1"/>
          </p:cNvGraphicFramePr>
          <p:nvPr/>
        </p:nvGraphicFramePr>
        <p:xfrm>
          <a:off x="6477000" y="2027206"/>
          <a:ext cx="164200" cy="209460"/>
        </p:xfrm>
        <a:graphic>
          <a:graphicData uri="http://schemas.openxmlformats.org/presentationml/2006/ole">
            <p:oleObj spid="_x0000_s42059" name="Equation" r:id="rId22" imgW="177480" imgH="228600" progId="Equation.3">
              <p:embed/>
            </p:oleObj>
          </a:graphicData>
        </a:graphic>
      </p:graphicFrame>
      <p:graphicFrame>
        <p:nvGraphicFramePr>
          <p:cNvPr id="447" name="Object 47"/>
          <p:cNvGraphicFramePr>
            <a:graphicFrameLocks noChangeAspect="1"/>
          </p:cNvGraphicFramePr>
          <p:nvPr/>
        </p:nvGraphicFramePr>
        <p:xfrm>
          <a:off x="6964907" y="1600198"/>
          <a:ext cx="164200" cy="209460"/>
        </p:xfrm>
        <a:graphic>
          <a:graphicData uri="http://schemas.openxmlformats.org/presentationml/2006/ole">
            <p:oleObj spid="_x0000_s42060" name="Equation" r:id="rId23" imgW="177480" imgH="228600" progId="Equation.3">
              <p:embed/>
            </p:oleObj>
          </a:graphicData>
        </a:graphic>
      </p:graphicFrame>
      <p:graphicFrame>
        <p:nvGraphicFramePr>
          <p:cNvPr id="448" name="Object 47"/>
          <p:cNvGraphicFramePr>
            <a:graphicFrameLocks noChangeAspect="1"/>
          </p:cNvGraphicFramePr>
          <p:nvPr/>
        </p:nvGraphicFramePr>
        <p:xfrm>
          <a:off x="6477000" y="2477666"/>
          <a:ext cx="164200" cy="209460"/>
        </p:xfrm>
        <a:graphic>
          <a:graphicData uri="http://schemas.openxmlformats.org/presentationml/2006/ole">
            <p:oleObj spid="_x0000_s42061" name="Equation" r:id="rId24" imgW="177480" imgH="228600" progId="Equation.3">
              <p:embed/>
            </p:oleObj>
          </a:graphicData>
        </a:graphic>
      </p:graphicFrame>
      <p:graphicFrame>
        <p:nvGraphicFramePr>
          <p:cNvPr id="449" name="Object 47"/>
          <p:cNvGraphicFramePr>
            <a:graphicFrameLocks noChangeAspect="1"/>
          </p:cNvGraphicFramePr>
          <p:nvPr/>
        </p:nvGraphicFramePr>
        <p:xfrm>
          <a:off x="6477000" y="2881221"/>
          <a:ext cx="164200" cy="220782"/>
        </p:xfrm>
        <a:graphic>
          <a:graphicData uri="http://schemas.openxmlformats.org/presentationml/2006/ole">
            <p:oleObj spid="_x0000_s42062" name="Equation" r:id="rId25" imgW="177480" imgH="241200" progId="Equation.3">
              <p:embed/>
            </p:oleObj>
          </a:graphicData>
        </a:graphic>
      </p:graphicFrame>
      <p:graphicFrame>
        <p:nvGraphicFramePr>
          <p:cNvPr id="450" name="Object 47"/>
          <p:cNvGraphicFramePr>
            <a:graphicFrameLocks noChangeAspect="1"/>
          </p:cNvGraphicFramePr>
          <p:nvPr/>
        </p:nvGraphicFramePr>
        <p:xfrm>
          <a:off x="6477000" y="3315777"/>
          <a:ext cx="164200" cy="220782"/>
        </p:xfrm>
        <a:graphic>
          <a:graphicData uri="http://schemas.openxmlformats.org/presentationml/2006/ole">
            <p:oleObj spid="_x0000_s42063" name="Equation" r:id="rId26" imgW="177480" imgH="241200" progId="Equation.3">
              <p:embed/>
            </p:oleObj>
          </a:graphicData>
        </a:graphic>
      </p:graphicFrame>
      <p:graphicFrame>
        <p:nvGraphicFramePr>
          <p:cNvPr id="42064" name="Object 80"/>
          <p:cNvGraphicFramePr>
            <a:graphicFrameLocks noChangeAspect="1"/>
          </p:cNvGraphicFramePr>
          <p:nvPr/>
        </p:nvGraphicFramePr>
        <p:xfrm>
          <a:off x="4524375" y="2892425"/>
          <a:ext cx="322263" cy="296863"/>
        </p:xfrm>
        <a:graphic>
          <a:graphicData uri="http://schemas.openxmlformats.org/presentationml/2006/ole">
            <p:oleObj spid="_x0000_s42064" name="Equation" r:id="rId27" imgW="177480" imgH="164880" progId="Equation.3">
              <p:embed/>
            </p:oleObj>
          </a:graphicData>
        </a:graphic>
      </p:graphicFrame>
      <p:graphicFrame>
        <p:nvGraphicFramePr>
          <p:cNvPr id="42065" name="Object 81"/>
          <p:cNvGraphicFramePr>
            <a:graphicFrameLocks noChangeAspect="1"/>
          </p:cNvGraphicFramePr>
          <p:nvPr/>
        </p:nvGraphicFramePr>
        <p:xfrm>
          <a:off x="4495800" y="3589337"/>
          <a:ext cx="322263" cy="296863"/>
        </p:xfrm>
        <a:graphic>
          <a:graphicData uri="http://schemas.openxmlformats.org/presentationml/2006/ole">
            <p:oleObj spid="_x0000_s42065" name="Equation" r:id="rId28" imgW="177480" imgH="164880" progId="Equation.3">
              <p:embed/>
            </p:oleObj>
          </a:graphicData>
        </a:graphic>
      </p:graphicFrame>
      <p:graphicFrame>
        <p:nvGraphicFramePr>
          <p:cNvPr id="42066" name="Object 82"/>
          <p:cNvGraphicFramePr>
            <a:graphicFrameLocks noChangeAspect="1"/>
          </p:cNvGraphicFramePr>
          <p:nvPr/>
        </p:nvGraphicFramePr>
        <p:xfrm>
          <a:off x="4425950" y="4492625"/>
          <a:ext cx="460375" cy="320675"/>
        </p:xfrm>
        <a:graphic>
          <a:graphicData uri="http://schemas.openxmlformats.org/presentationml/2006/ole">
            <p:oleObj spid="_x0000_s42066" name="Equation" r:id="rId29" imgW="253800" imgH="177480" progId="Equation.3">
              <p:embed/>
            </p:oleObj>
          </a:graphicData>
        </a:graphic>
      </p:graphicFrame>
      <p:graphicFrame>
        <p:nvGraphicFramePr>
          <p:cNvPr id="42067" name="Object 83"/>
          <p:cNvGraphicFramePr>
            <a:graphicFrameLocks noChangeAspect="1"/>
          </p:cNvGraphicFramePr>
          <p:nvPr/>
        </p:nvGraphicFramePr>
        <p:xfrm>
          <a:off x="4410075" y="5178425"/>
          <a:ext cx="460375" cy="320675"/>
        </p:xfrm>
        <a:graphic>
          <a:graphicData uri="http://schemas.openxmlformats.org/presentationml/2006/ole">
            <p:oleObj spid="_x0000_s42067" name="Equation" r:id="rId30" imgW="253800" imgH="177480" progId="Equation.3">
              <p:embed/>
            </p:oleObj>
          </a:graphicData>
        </a:graphic>
      </p:graphicFrame>
      <p:graphicFrame>
        <p:nvGraphicFramePr>
          <p:cNvPr id="42068" name="Object 84"/>
          <p:cNvGraphicFramePr>
            <a:graphicFrameLocks noChangeAspect="1"/>
          </p:cNvGraphicFramePr>
          <p:nvPr/>
        </p:nvGraphicFramePr>
        <p:xfrm>
          <a:off x="6613525" y="4492625"/>
          <a:ext cx="460375" cy="320675"/>
        </p:xfrm>
        <a:graphic>
          <a:graphicData uri="http://schemas.openxmlformats.org/presentationml/2006/ole">
            <p:oleObj spid="_x0000_s42068" name="Equation" r:id="rId31" imgW="253800" imgH="177480" progId="Equation.3">
              <p:embed/>
            </p:oleObj>
          </a:graphicData>
        </a:graphic>
      </p:graphicFrame>
      <p:graphicFrame>
        <p:nvGraphicFramePr>
          <p:cNvPr id="42069" name="Object 85"/>
          <p:cNvGraphicFramePr>
            <a:graphicFrameLocks noChangeAspect="1"/>
          </p:cNvGraphicFramePr>
          <p:nvPr/>
        </p:nvGraphicFramePr>
        <p:xfrm>
          <a:off x="6613525" y="5178425"/>
          <a:ext cx="460375" cy="320675"/>
        </p:xfrm>
        <a:graphic>
          <a:graphicData uri="http://schemas.openxmlformats.org/presentationml/2006/ole">
            <p:oleObj spid="_x0000_s42069" name="Equation" r:id="rId32" imgW="253800" imgH="177480" progId="Equation.3">
              <p:embed/>
            </p:oleObj>
          </a:graphicData>
        </a:graphic>
      </p:graphicFrame>
      <p:grpSp>
        <p:nvGrpSpPr>
          <p:cNvPr id="506" name="Group 505"/>
          <p:cNvGrpSpPr/>
          <p:nvPr/>
        </p:nvGrpSpPr>
        <p:grpSpPr>
          <a:xfrm>
            <a:off x="3886200" y="1524000"/>
            <a:ext cx="2057400" cy="2209800"/>
            <a:chOff x="3886200" y="1524000"/>
            <a:chExt cx="2057400" cy="2209800"/>
          </a:xfrm>
        </p:grpSpPr>
        <p:sp>
          <p:nvSpPr>
            <p:cNvPr id="462" name="Rounded Rectangle 461"/>
            <p:cNvSpPr/>
            <p:nvPr/>
          </p:nvSpPr>
          <p:spPr>
            <a:xfrm>
              <a:off x="4267200" y="1600200"/>
              <a:ext cx="1447800" cy="1066800"/>
            </a:xfrm>
            <a:prstGeom prst="roundRect">
              <a:avLst/>
            </a:prstGeom>
            <a:ln w="19050" cmpd="sng"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6" name="Straight Connector 475"/>
            <p:cNvCxnSpPr>
              <a:stCxn id="462" idx="1"/>
            </p:cNvCxnSpPr>
            <p:nvPr/>
          </p:nvCxnSpPr>
          <p:spPr>
            <a:xfrm rot="10800000" flipV="1">
              <a:off x="3886200" y="2133600"/>
              <a:ext cx="381000" cy="152400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Straight Connector 477"/>
            <p:cNvCxnSpPr>
              <a:stCxn id="462" idx="2"/>
            </p:cNvCxnSpPr>
            <p:nvPr/>
          </p:nvCxnSpPr>
          <p:spPr>
            <a:xfrm rot="5400000">
              <a:off x="3981450" y="2724150"/>
              <a:ext cx="1066800" cy="95250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Straight Connector 480"/>
            <p:cNvCxnSpPr>
              <a:endCxn id="488" idx="2"/>
            </p:cNvCxnSpPr>
            <p:nvPr/>
          </p:nvCxnSpPr>
          <p:spPr>
            <a:xfrm>
              <a:off x="4038600" y="1905000"/>
              <a:ext cx="457200" cy="0"/>
            </a:xfrm>
            <a:prstGeom prst="line">
              <a:avLst/>
            </a:prstGeom>
            <a:ln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4" name="Straight Connector 483"/>
            <p:cNvCxnSpPr>
              <a:endCxn id="488" idx="0"/>
            </p:cNvCxnSpPr>
            <p:nvPr/>
          </p:nvCxnSpPr>
          <p:spPr>
            <a:xfrm rot="5400000">
              <a:off x="4419600" y="1676400"/>
              <a:ext cx="304800" cy="0"/>
            </a:xfrm>
            <a:prstGeom prst="line">
              <a:avLst/>
            </a:prstGeom>
            <a:ln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8" name="Oval 487"/>
            <p:cNvSpPr/>
            <p:nvPr/>
          </p:nvSpPr>
          <p:spPr>
            <a:xfrm>
              <a:off x="4495800" y="1828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2" name="Oval 491"/>
            <p:cNvSpPr/>
            <p:nvPr/>
          </p:nvSpPr>
          <p:spPr>
            <a:xfrm>
              <a:off x="5334000" y="2362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5" name="Straight Connector 494"/>
            <p:cNvCxnSpPr>
              <a:stCxn id="488" idx="5"/>
              <a:endCxn id="492" idx="1"/>
            </p:cNvCxnSpPr>
            <p:nvPr/>
          </p:nvCxnSpPr>
          <p:spPr>
            <a:xfrm rot="16200000" flipH="1">
              <a:off x="4778282" y="1806482"/>
              <a:ext cx="425636" cy="730436"/>
            </a:xfrm>
            <a:prstGeom prst="line">
              <a:avLst/>
            </a:prstGeom>
            <a:ln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Straight Connector 498"/>
            <p:cNvCxnSpPr>
              <a:stCxn id="492" idx="6"/>
            </p:cNvCxnSpPr>
            <p:nvPr/>
          </p:nvCxnSpPr>
          <p:spPr>
            <a:xfrm>
              <a:off x="5486400" y="2438400"/>
              <a:ext cx="457200" cy="0"/>
            </a:xfrm>
            <a:prstGeom prst="line">
              <a:avLst/>
            </a:prstGeom>
            <a:ln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2" name="Straight Connector 501"/>
            <p:cNvCxnSpPr>
              <a:stCxn id="492" idx="4"/>
            </p:cNvCxnSpPr>
            <p:nvPr/>
          </p:nvCxnSpPr>
          <p:spPr>
            <a:xfrm rot="5400000">
              <a:off x="5219700" y="2705100"/>
              <a:ext cx="381000" cy="0"/>
            </a:xfrm>
            <a:prstGeom prst="line">
              <a:avLst/>
            </a:prstGeom>
            <a:ln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2070" name="Object 86"/>
            <p:cNvGraphicFramePr>
              <a:graphicFrameLocks noChangeAspect="1"/>
            </p:cNvGraphicFramePr>
            <p:nvPr/>
          </p:nvGraphicFramePr>
          <p:xfrm>
            <a:off x="4786313" y="1836738"/>
            <a:ext cx="506412" cy="433387"/>
          </p:xfrm>
          <a:graphic>
            <a:graphicData uri="http://schemas.openxmlformats.org/presentationml/2006/ole">
              <p:oleObj spid="_x0000_s42070" name="Equation" r:id="rId33" imgW="279360" imgH="241200" progId="Equation.3">
                <p:embed/>
              </p:oleObj>
            </a:graphicData>
          </a:graphic>
        </p:graphicFrame>
      </p:grpSp>
      <p:grpSp>
        <p:nvGrpSpPr>
          <p:cNvPr id="167" name="Group 166"/>
          <p:cNvGrpSpPr/>
          <p:nvPr/>
        </p:nvGrpSpPr>
        <p:grpSpPr>
          <a:xfrm>
            <a:off x="1219200" y="3429000"/>
            <a:ext cx="3886200" cy="2743994"/>
            <a:chOff x="1219200" y="3429000"/>
            <a:chExt cx="3886200" cy="2743994"/>
          </a:xfrm>
        </p:grpSpPr>
        <p:cxnSp>
          <p:nvCxnSpPr>
            <p:cNvPr id="152" name="Straight Connector 151"/>
            <p:cNvCxnSpPr/>
            <p:nvPr/>
          </p:nvCxnSpPr>
          <p:spPr>
            <a:xfrm flipV="1">
              <a:off x="1219200" y="3429000"/>
              <a:ext cx="1066800" cy="533400"/>
            </a:xfrm>
            <a:prstGeom prst="line">
              <a:avLst/>
            </a:prstGeom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2286000" y="3429000"/>
              <a:ext cx="457200" cy="0"/>
            </a:xfrm>
            <a:prstGeom prst="line">
              <a:avLst/>
            </a:prstGeom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rot="5400000">
              <a:off x="1981200" y="4191000"/>
              <a:ext cx="1524000" cy="0"/>
            </a:xfrm>
            <a:prstGeom prst="line">
              <a:avLst/>
            </a:prstGeom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2743200" y="4953000"/>
              <a:ext cx="2362200" cy="0"/>
            </a:xfrm>
            <a:prstGeom prst="line">
              <a:avLst/>
            </a:prstGeom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Arrow Connector 163"/>
            <p:cNvCxnSpPr/>
            <p:nvPr/>
          </p:nvCxnSpPr>
          <p:spPr>
            <a:xfrm rot="5400000">
              <a:off x="4495006" y="5562600"/>
              <a:ext cx="1219994" cy="794"/>
            </a:xfrm>
            <a:prstGeom prst="straightConnector1">
              <a:avLst/>
            </a:prstGeom>
            <a:ln w="57150">
              <a:solidFill>
                <a:schemeClr val="accent3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7" name="Group 176"/>
          <p:cNvGrpSpPr/>
          <p:nvPr/>
        </p:nvGrpSpPr>
        <p:grpSpPr>
          <a:xfrm>
            <a:off x="1219200" y="3962400"/>
            <a:ext cx="4800600" cy="2362200"/>
            <a:chOff x="1219200" y="3962400"/>
            <a:chExt cx="4800600" cy="2362200"/>
          </a:xfrm>
        </p:grpSpPr>
        <p:cxnSp>
          <p:nvCxnSpPr>
            <p:cNvPr id="150" name="Elbow Connector 149"/>
            <p:cNvCxnSpPr/>
            <p:nvPr/>
          </p:nvCxnSpPr>
          <p:spPr>
            <a:xfrm>
              <a:off x="1219200" y="3962400"/>
              <a:ext cx="4800600" cy="1676400"/>
            </a:xfrm>
            <a:prstGeom prst="bentConnector3">
              <a:avLst>
                <a:gd name="adj1" fmla="val 50964"/>
              </a:avLst>
            </a:prstGeom>
            <a:ln w="5715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5829300" y="5829300"/>
              <a:ext cx="381000" cy="0"/>
            </a:xfrm>
            <a:prstGeom prst="line">
              <a:avLst/>
            </a:prstGeom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Arrow Connector 170"/>
            <p:cNvCxnSpPr/>
            <p:nvPr/>
          </p:nvCxnSpPr>
          <p:spPr>
            <a:xfrm rot="10800000" flipV="1">
              <a:off x="5486400" y="6019800"/>
              <a:ext cx="533400" cy="304800"/>
            </a:xfrm>
            <a:prstGeom prst="straightConnector1">
              <a:avLst/>
            </a:prstGeom>
            <a:ln w="57150">
              <a:solidFill>
                <a:schemeClr val="accent3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Tm="4892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for Undirected Networks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2647950" y="2971800"/>
            <a:ext cx="476250" cy="457200"/>
            <a:chOff x="1752600" y="2286000"/>
            <a:chExt cx="533400" cy="533400"/>
          </a:xfrm>
        </p:grpSpPr>
        <p:sp>
          <p:nvSpPr>
            <p:cNvPr id="5" name="Oval 4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6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4034" name="Equation" r:id="rId4" imgW="241200" imgH="253800" progId="Equation.3">
                <p:embed/>
              </p:oleObj>
            </a:graphicData>
          </a:graphic>
        </p:graphicFrame>
      </p:grpSp>
      <p:grpSp>
        <p:nvGrpSpPr>
          <p:cNvPr id="4" name="Group 6"/>
          <p:cNvGrpSpPr/>
          <p:nvPr/>
        </p:nvGrpSpPr>
        <p:grpSpPr>
          <a:xfrm>
            <a:off x="2647950" y="4572000"/>
            <a:ext cx="457200" cy="457200"/>
            <a:chOff x="1752600" y="2286000"/>
            <a:chExt cx="533400" cy="533400"/>
          </a:xfrm>
        </p:grpSpPr>
        <p:sp>
          <p:nvSpPr>
            <p:cNvPr id="8" name="Oval 7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9" name="Object 2"/>
            <p:cNvGraphicFramePr>
              <a:graphicFrameLocks noChangeAspect="1"/>
            </p:cNvGraphicFramePr>
            <p:nvPr/>
          </p:nvGraphicFramePr>
          <p:xfrm>
            <a:off x="1765565" y="2286000"/>
            <a:ext cx="479689" cy="533400"/>
          </p:xfrm>
          <a:graphic>
            <a:graphicData uri="http://schemas.openxmlformats.org/presentationml/2006/ole">
              <p:oleObj spid="_x0000_s44035" name="Equation" r:id="rId5" imgW="228600" imgH="253800" progId="Equation.3">
                <p:embed/>
              </p:oleObj>
            </a:graphicData>
          </a:graphic>
        </p:graphicFrame>
      </p:grpSp>
      <p:grpSp>
        <p:nvGrpSpPr>
          <p:cNvPr id="7" name="Group 9"/>
          <p:cNvGrpSpPr/>
          <p:nvPr/>
        </p:nvGrpSpPr>
        <p:grpSpPr>
          <a:xfrm>
            <a:off x="3581400" y="3657600"/>
            <a:ext cx="457200" cy="457200"/>
            <a:chOff x="1752600" y="2286000"/>
            <a:chExt cx="533400" cy="533400"/>
          </a:xfrm>
        </p:grpSpPr>
        <p:sp>
          <p:nvSpPr>
            <p:cNvPr id="11" name="Oval 10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12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4036" name="Equation" r:id="rId6" imgW="241200" imgH="253800" progId="Equation.3">
                <p:embed/>
              </p:oleObj>
            </a:graphicData>
          </a:graphic>
        </p:graphicFrame>
      </p:grpSp>
      <p:grpSp>
        <p:nvGrpSpPr>
          <p:cNvPr id="10" name="Group 12"/>
          <p:cNvGrpSpPr/>
          <p:nvPr/>
        </p:nvGrpSpPr>
        <p:grpSpPr>
          <a:xfrm>
            <a:off x="3581400" y="5257800"/>
            <a:ext cx="457200" cy="457200"/>
            <a:chOff x="1752600" y="2286000"/>
            <a:chExt cx="533400" cy="533400"/>
          </a:xfrm>
        </p:grpSpPr>
        <p:sp>
          <p:nvSpPr>
            <p:cNvPr id="14" name="Oval 13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15" name="Object 2"/>
            <p:cNvGraphicFramePr>
              <a:graphicFrameLocks noChangeAspect="1"/>
            </p:cNvGraphicFramePr>
            <p:nvPr/>
          </p:nvGraphicFramePr>
          <p:xfrm>
            <a:off x="1765565" y="2286000"/>
            <a:ext cx="479689" cy="533400"/>
          </p:xfrm>
          <a:graphic>
            <a:graphicData uri="http://schemas.openxmlformats.org/presentationml/2006/ole">
              <p:oleObj spid="_x0000_s44037" name="Equation" r:id="rId7" imgW="228600" imgH="253800" progId="Equation.3">
                <p:embed/>
              </p:oleObj>
            </a:graphicData>
          </a:graphic>
        </p:graphicFrame>
      </p:grpSp>
      <p:grpSp>
        <p:nvGrpSpPr>
          <p:cNvPr id="13" name="Group 15"/>
          <p:cNvGrpSpPr/>
          <p:nvPr/>
        </p:nvGrpSpPr>
        <p:grpSpPr>
          <a:xfrm>
            <a:off x="5029200" y="4572000"/>
            <a:ext cx="457200" cy="457200"/>
            <a:chOff x="1752600" y="2286000"/>
            <a:chExt cx="533400" cy="533400"/>
          </a:xfrm>
        </p:grpSpPr>
        <p:sp>
          <p:nvSpPr>
            <p:cNvPr id="17" name="Oval 16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18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4038" name="Equation" r:id="rId8" imgW="241200" imgH="253800" progId="Equation.3">
                <p:embed/>
              </p:oleObj>
            </a:graphicData>
          </a:graphic>
        </p:graphicFrame>
      </p:grpSp>
      <p:grpSp>
        <p:nvGrpSpPr>
          <p:cNvPr id="16" name="Group 18"/>
          <p:cNvGrpSpPr/>
          <p:nvPr/>
        </p:nvGrpSpPr>
        <p:grpSpPr>
          <a:xfrm>
            <a:off x="5943600" y="5257800"/>
            <a:ext cx="457200" cy="457200"/>
            <a:chOff x="1752600" y="2286000"/>
            <a:chExt cx="533400" cy="533400"/>
          </a:xfrm>
        </p:grpSpPr>
        <p:sp>
          <p:nvSpPr>
            <p:cNvPr id="20" name="Oval 19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21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4039" name="Equation" r:id="rId9" imgW="241200" imgH="253800" progId="Equation.3">
                <p:embed/>
              </p:oleObj>
            </a:graphicData>
          </a:graphic>
        </p:graphicFrame>
      </p:grpSp>
      <p:graphicFrame>
        <p:nvGraphicFramePr>
          <p:cNvPr id="60" name="Object 47"/>
          <p:cNvGraphicFramePr>
            <a:graphicFrameLocks noChangeAspect="1"/>
          </p:cNvGraphicFramePr>
          <p:nvPr/>
        </p:nvGraphicFramePr>
        <p:xfrm>
          <a:off x="492125" y="1885950"/>
          <a:ext cx="261938" cy="388938"/>
        </p:xfrm>
        <a:graphic>
          <a:graphicData uri="http://schemas.openxmlformats.org/presentationml/2006/ole">
            <p:oleObj spid="_x0000_s44040" name="Equation" r:id="rId10" imgW="139680" imgH="215640" progId="Equation.3">
              <p:embed/>
            </p:oleObj>
          </a:graphicData>
        </a:graphic>
      </p:graphicFrame>
      <p:cxnSp>
        <p:nvCxnSpPr>
          <p:cNvPr id="65" name="Straight Connector 64"/>
          <p:cNvCxnSpPr>
            <a:stCxn id="148" idx="6"/>
            <a:endCxn id="199" idx="2"/>
          </p:cNvCxnSpPr>
          <p:nvPr/>
        </p:nvCxnSpPr>
        <p:spPr>
          <a:xfrm>
            <a:off x="1143000" y="2286000"/>
            <a:ext cx="16764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2509838" y="2586038"/>
            <a:ext cx="762000" cy="952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00" idx="4"/>
          </p:cNvCxnSpPr>
          <p:nvPr/>
        </p:nvCxnSpPr>
        <p:spPr>
          <a:xfrm rot="5400000">
            <a:off x="2819400" y="2667000"/>
            <a:ext cx="19812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>
            <a:off x="3238500" y="4686300"/>
            <a:ext cx="11430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>
            <a:off x="2309813" y="3995738"/>
            <a:ext cx="1143000" cy="952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endCxn id="162" idx="0"/>
          </p:cNvCxnSpPr>
          <p:nvPr/>
        </p:nvCxnSpPr>
        <p:spPr>
          <a:xfrm rot="16200000" flipH="1">
            <a:off x="2162175" y="5743575"/>
            <a:ext cx="1447800" cy="1905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>
            <a:off x="3619500" y="5905500"/>
            <a:ext cx="3810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162" idx="6"/>
          </p:cNvCxnSpPr>
          <p:nvPr/>
        </p:nvCxnSpPr>
        <p:spPr>
          <a:xfrm rot="10800000" flipV="1">
            <a:off x="2971800" y="6096000"/>
            <a:ext cx="838200" cy="457200"/>
          </a:xfrm>
          <a:prstGeom prst="line">
            <a:avLst/>
          </a:prstGeom>
          <a:ln w="381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 99"/>
          <p:cNvSpPr/>
          <p:nvPr/>
        </p:nvSpPr>
        <p:spPr>
          <a:xfrm>
            <a:off x="3733800" y="15240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8" name="Straight Connector 107"/>
          <p:cNvCxnSpPr>
            <a:stCxn id="154" idx="6"/>
          </p:cNvCxnSpPr>
          <p:nvPr/>
        </p:nvCxnSpPr>
        <p:spPr>
          <a:xfrm>
            <a:off x="1143000" y="3886200"/>
            <a:ext cx="2438400" cy="0"/>
          </a:xfrm>
          <a:prstGeom prst="line">
            <a:avLst/>
          </a:prstGeom>
          <a:ln w="38100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286000" y="4800600"/>
            <a:ext cx="361950" cy="0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endCxn id="157" idx="7"/>
          </p:cNvCxnSpPr>
          <p:nvPr/>
        </p:nvCxnSpPr>
        <p:spPr>
          <a:xfrm rot="10800000" flipV="1">
            <a:off x="1120682" y="4800600"/>
            <a:ext cx="1165318" cy="631918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endCxn id="100" idx="2"/>
          </p:cNvCxnSpPr>
          <p:nvPr/>
        </p:nvCxnSpPr>
        <p:spPr>
          <a:xfrm>
            <a:off x="2286000" y="1600200"/>
            <a:ext cx="14478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endCxn id="148" idx="7"/>
          </p:cNvCxnSpPr>
          <p:nvPr/>
        </p:nvCxnSpPr>
        <p:spPr>
          <a:xfrm rot="10800000" flipV="1">
            <a:off x="1120682" y="1600200"/>
            <a:ext cx="1165318" cy="631918"/>
          </a:xfrm>
          <a:prstGeom prst="line">
            <a:avLst/>
          </a:prstGeom>
          <a:ln w="381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Oval 147"/>
          <p:cNvSpPr/>
          <p:nvPr/>
        </p:nvSpPr>
        <p:spPr>
          <a:xfrm>
            <a:off x="990600" y="2209800"/>
            <a:ext cx="152400" cy="152400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990600" y="3810000"/>
            <a:ext cx="152400" cy="152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990600" y="5410200"/>
            <a:ext cx="152400" cy="152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>
            <a:stCxn id="157" idx="6"/>
          </p:cNvCxnSpPr>
          <p:nvPr/>
        </p:nvCxnSpPr>
        <p:spPr>
          <a:xfrm>
            <a:off x="1143000" y="5486400"/>
            <a:ext cx="2438400" cy="0"/>
          </a:xfrm>
          <a:prstGeom prst="line">
            <a:avLst/>
          </a:prstGeom>
          <a:ln w="38100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2819400" y="6477000"/>
            <a:ext cx="152400" cy="152400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3" name="Straight Connector 182"/>
          <p:cNvCxnSpPr/>
          <p:nvPr/>
        </p:nvCxnSpPr>
        <p:spPr>
          <a:xfrm>
            <a:off x="2286000" y="3200400"/>
            <a:ext cx="361950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endCxn id="154" idx="7"/>
          </p:cNvCxnSpPr>
          <p:nvPr/>
        </p:nvCxnSpPr>
        <p:spPr>
          <a:xfrm rot="10800000" flipV="1">
            <a:off x="1120682" y="3200400"/>
            <a:ext cx="1165318" cy="631918"/>
          </a:xfrm>
          <a:prstGeom prst="line">
            <a:avLst/>
          </a:prstGeom>
          <a:ln w="38100"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Oval 189"/>
          <p:cNvSpPr/>
          <p:nvPr/>
        </p:nvSpPr>
        <p:spPr>
          <a:xfrm>
            <a:off x="6096000" y="3124200"/>
            <a:ext cx="152400" cy="152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5181600" y="3810000"/>
            <a:ext cx="152400" cy="152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2" name="Straight Connector 191"/>
          <p:cNvCxnSpPr>
            <a:endCxn id="191" idx="2"/>
          </p:cNvCxnSpPr>
          <p:nvPr/>
        </p:nvCxnSpPr>
        <p:spPr>
          <a:xfrm>
            <a:off x="4038600" y="3886200"/>
            <a:ext cx="1143000" cy="0"/>
          </a:xfrm>
          <a:prstGeom prst="line">
            <a:avLst/>
          </a:prstGeom>
          <a:ln w="38100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>
            <a:endCxn id="190" idx="2"/>
          </p:cNvCxnSpPr>
          <p:nvPr/>
        </p:nvCxnSpPr>
        <p:spPr>
          <a:xfrm>
            <a:off x="3124200" y="3200400"/>
            <a:ext cx="2971800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Oval 197"/>
          <p:cNvSpPr/>
          <p:nvPr/>
        </p:nvSpPr>
        <p:spPr>
          <a:xfrm>
            <a:off x="3733800" y="1524000"/>
            <a:ext cx="152400" cy="152400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2819400" y="2209800"/>
            <a:ext cx="152400" cy="152400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4" name="Straight Connector 203"/>
          <p:cNvCxnSpPr/>
          <p:nvPr/>
        </p:nvCxnSpPr>
        <p:spPr>
          <a:xfrm>
            <a:off x="3105150" y="4800600"/>
            <a:ext cx="1924050" cy="0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>
            <a:stCxn id="191" idx="4"/>
          </p:cNvCxnSpPr>
          <p:nvPr/>
        </p:nvCxnSpPr>
        <p:spPr>
          <a:xfrm rot="5400000">
            <a:off x="4953000" y="4267200"/>
            <a:ext cx="609600" cy="0"/>
          </a:xfrm>
          <a:prstGeom prst="line">
            <a:avLst/>
          </a:prstGeom>
          <a:ln w="3810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190" idx="4"/>
          </p:cNvCxnSpPr>
          <p:nvPr/>
        </p:nvCxnSpPr>
        <p:spPr>
          <a:xfrm rot="5400000">
            <a:off x="5181600" y="4267200"/>
            <a:ext cx="1981200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4038600" y="5486400"/>
            <a:ext cx="1905000" cy="0"/>
          </a:xfrm>
          <a:prstGeom prst="line">
            <a:avLst/>
          </a:prstGeom>
          <a:ln w="38100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Oval 220"/>
          <p:cNvSpPr/>
          <p:nvPr/>
        </p:nvSpPr>
        <p:spPr>
          <a:xfrm>
            <a:off x="8458200" y="4724400"/>
            <a:ext cx="152400" cy="152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7543800" y="5410200"/>
            <a:ext cx="152400" cy="152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3" name="Straight Connector 222"/>
          <p:cNvCxnSpPr>
            <a:endCxn id="222" idx="2"/>
          </p:cNvCxnSpPr>
          <p:nvPr/>
        </p:nvCxnSpPr>
        <p:spPr>
          <a:xfrm>
            <a:off x="6400800" y="5486400"/>
            <a:ext cx="1143000" cy="0"/>
          </a:xfrm>
          <a:prstGeom prst="line">
            <a:avLst/>
          </a:prstGeom>
          <a:ln w="38100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>
            <a:endCxn id="221" idx="2"/>
          </p:cNvCxnSpPr>
          <p:nvPr/>
        </p:nvCxnSpPr>
        <p:spPr>
          <a:xfrm>
            <a:off x="5486400" y="4800600"/>
            <a:ext cx="2971800" cy="0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>
            <a:stCxn id="222" idx="4"/>
            <a:endCxn id="232" idx="0"/>
          </p:cNvCxnSpPr>
          <p:nvPr/>
        </p:nvCxnSpPr>
        <p:spPr>
          <a:xfrm rot="5400000">
            <a:off x="7162800" y="6019800"/>
            <a:ext cx="914400" cy="0"/>
          </a:xfrm>
          <a:prstGeom prst="line">
            <a:avLst/>
          </a:prstGeom>
          <a:ln w="3810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>
            <a:stCxn id="221" idx="4"/>
          </p:cNvCxnSpPr>
          <p:nvPr/>
        </p:nvCxnSpPr>
        <p:spPr>
          <a:xfrm rot="5400000">
            <a:off x="7924800" y="5486400"/>
            <a:ext cx="1219200" cy="0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>
            <a:endCxn id="230" idx="6"/>
          </p:cNvCxnSpPr>
          <p:nvPr/>
        </p:nvCxnSpPr>
        <p:spPr>
          <a:xfrm rot="10800000" flipV="1">
            <a:off x="5334000" y="6096000"/>
            <a:ext cx="838200" cy="457200"/>
          </a:xfrm>
          <a:prstGeom prst="line">
            <a:avLst/>
          </a:prstGeom>
          <a:ln w="38100"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Oval 229"/>
          <p:cNvSpPr/>
          <p:nvPr/>
        </p:nvSpPr>
        <p:spPr>
          <a:xfrm>
            <a:off x="5181600" y="6477000"/>
            <a:ext cx="152400" cy="152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1" name="Straight Connector 230"/>
          <p:cNvCxnSpPr>
            <a:endCxn id="232" idx="6"/>
          </p:cNvCxnSpPr>
          <p:nvPr/>
        </p:nvCxnSpPr>
        <p:spPr>
          <a:xfrm rot="10800000" flipV="1">
            <a:off x="7696200" y="6096000"/>
            <a:ext cx="838200" cy="457200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Oval 231"/>
          <p:cNvSpPr/>
          <p:nvPr/>
        </p:nvSpPr>
        <p:spPr>
          <a:xfrm>
            <a:off x="7543800" y="6477000"/>
            <a:ext cx="152400" cy="152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3" name="Straight Connector 232"/>
          <p:cNvCxnSpPr/>
          <p:nvPr/>
        </p:nvCxnSpPr>
        <p:spPr>
          <a:xfrm rot="5400000">
            <a:off x="5981700" y="5905500"/>
            <a:ext cx="381000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endCxn id="230" idx="0"/>
          </p:cNvCxnSpPr>
          <p:nvPr/>
        </p:nvCxnSpPr>
        <p:spPr>
          <a:xfrm rot="5400000">
            <a:off x="4533900" y="5753100"/>
            <a:ext cx="1447800" cy="0"/>
          </a:xfrm>
          <a:prstGeom prst="line">
            <a:avLst/>
          </a:prstGeom>
          <a:ln w="3810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0" name="Object 47"/>
          <p:cNvGraphicFramePr>
            <a:graphicFrameLocks noChangeAspect="1"/>
          </p:cNvGraphicFramePr>
          <p:nvPr/>
        </p:nvGraphicFramePr>
        <p:xfrm>
          <a:off x="557213" y="3592513"/>
          <a:ext cx="285750" cy="387350"/>
        </p:xfrm>
        <a:graphic>
          <a:graphicData uri="http://schemas.openxmlformats.org/presentationml/2006/ole">
            <p:oleObj spid="_x0000_s44041" name="Equation" r:id="rId11" imgW="152280" imgH="215640" progId="Equation.3">
              <p:embed/>
            </p:oleObj>
          </a:graphicData>
        </a:graphic>
      </p:graphicFrame>
      <p:graphicFrame>
        <p:nvGraphicFramePr>
          <p:cNvPr id="241" name="Object 47"/>
          <p:cNvGraphicFramePr>
            <a:graphicFrameLocks noChangeAspect="1"/>
          </p:cNvGraphicFramePr>
          <p:nvPr/>
        </p:nvGraphicFramePr>
        <p:xfrm>
          <a:off x="557213" y="5257800"/>
          <a:ext cx="285750" cy="411163"/>
        </p:xfrm>
        <a:graphic>
          <a:graphicData uri="http://schemas.openxmlformats.org/presentationml/2006/ole">
            <p:oleObj spid="_x0000_s44042" name="Equation" r:id="rId12" imgW="152280" imgH="228600" progId="Equation.3">
              <p:embed/>
            </p:oleObj>
          </a:graphicData>
        </a:graphic>
      </p:graphicFrame>
      <p:graphicFrame>
        <p:nvGraphicFramePr>
          <p:cNvPr id="242" name="Object 47"/>
          <p:cNvGraphicFramePr>
            <a:graphicFrameLocks noChangeAspect="1"/>
          </p:cNvGraphicFramePr>
          <p:nvPr/>
        </p:nvGraphicFramePr>
        <p:xfrm>
          <a:off x="2486025" y="6335713"/>
          <a:ext cx="238125" cy="387350"/>
        </p:xfrm>
        <a:graphic>
          <a:graphicData uri="http://schemas.openxmlformats.org/presentationml/2006/ole">
            <p:oleObj spid="_x0000_s44043" name="Equation" r:id="rId13" imgW="126720" imgH="215640" progId="Equation.3">
              <p:embed/>
            </p:oleObj>
          </a:graphicData>
        </a:graphic>
      </p:graphicFrame>
      <p:graphicFrame>
        <p:nvGraphicFramePr>
          <p:cNvPr id="243" name="Object 47"/>
          <p:cNvGraphicFramePr>
            <a:graphicFrameLocks noChangeAspect="1"/>
          </p:cNvGraphicFramePr>
          <p:nvPr/>
        </p:nvGraphicFramePr>
        <p:xfrm>
          <a:off x="4835525" y="6335713"/>
          <a:ext cx="261938" cy="387350"/>
        </p:xfrm>
        <a:graphic>
          <a:graphicData uri="http://schemas.openxmlformats.org/presentationml/2006/ole">
            <p:oleObj spid="_x0000_s44044" name="Equation" r:id="rId14" imgW="139680" imgH="215640" progId="Equation.3">
              <p:embed/>
            </p:oleObj>
          </a:graphicData>
        </a:graphic>
      </p:graphicFrame>
      <p:graphicFrame>
        <p:nvGraphicFramePr>
          <p:cNvPr id="244" name="Object 47"/>
          <p:cNvGraphicFramePr>
            <a:graphicFrameLocks noChangeAspect="1"/>
          </p:cNvGraphicFramePr>
          <p:nvPr/>
        </p:nvGraphicFramePr>
        <p:xfrm>
          <a:off x="7210425" y="6324600"/>
          <a:ext cx="238125" cy="411163"/>
        </p:xfrm>
        <a:graphic>
          <a:graphicData uri="http://schemas.openxmlformats.org/presentationml/2006/ole">
            <p:oleObj spid="_x0000_s44045" name="Equation" r:id="rId15" imgW="126720" imgH="228600" progId="Equation.3">
              <p:embed/>
            </p:oleObj>
          </a:graphicData>
        </a:graphic>
      </p:graphicFrame>
      <p:grpSp>
        <p:nvGrpSpPr>
          <p:cNvPr id="19" name="Group 390"/>
          <p:cNvGrpSpPr/>
          <p:nvPr/>
        </p:nvGrpSpPr>
        <p:grpSpPr>
          <a:xfrm>
            <a:off x="6917993" y="2027206"/>
            <a:ext cx="234571" cy="232913"/>
            <a:chOff x="1752600" y="2286000"/>
            <a:chExt cx="533400" cy="533400"/>
          </a:xfrm>
        </p:grpSpPr>
        <p:sp>
          <p:nvSpPr>
            <p:cNvPr id="392" name="Oval 391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393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4046" name="Equation" r:id="rId16" imgW="241200" imgH="253800" progId="Equation.3">
                <p:embed/>
              </p:oleObj>
            </a:graphicData>
          </a:graphic>
        </p:graphicFrame>
      </p:grpSp>
      <p:grpSp>
        <p:nvGrpSpPr>
          <p:cNvPr id="22" name="Group 393"/>
          <p:cNvGrpSpPr/>
          <p:nvPr/>
        </p:nvGrpSpPr>
        <p:grpSpPr>
          <a:xfrm>
            <a:off x="6917993" y="2900631"/>
            <a:ext cx="225188" cy="232913"/>
            <a:chOff x="1752600" y="2286000"/>
            <a:chExt cx="533400" cy="533400"/>
          </a:xfrm>
        </p:grpSpPr>
        <p:sp>
          <p:nvSpPr>
            <p:cNvPr id="395" name="Oval 394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396" name="Object 2"/>
            <p:cNvGraphicFramePr>
              <a:graphicFrameLocks noChangeAspect="1"/>
            </p:cNvGraphicFramePr>
            <p:nvPr/>
          </p:nvGraphicFramePr>
          <p:xfrm>
            <a:off x="1765565" y="2286000"/>
            <a:ext cx="479689" cy="533400"/>
          </p:xfrm>
          <a:graphic>
            <a:graphicData uri="http://schemas.openxmlformats.org/presentationml/2006/ole">
              <p:oleObj spid="_x0000_s44047" name="Equation" r:id="rId17" imgW="228600" imgH="253800" progId="Equation.3">
                <p:embed/>
              </p:oleObj>
            </a:graphicData>
          </a:graphic>
        </p:graphicFrame>
      </p:grpSp>
      <p:grpSp>
        <p:nvGrpSpPr>
          <p:cNvPr id="23" name="Group 396"/>
          <p:cNvGrpSpPr/>
          <p:nvPr/>
        </p:nvGrpSpPr>
        <p:grpSpPr>
          <a:xfrm>
            <a:off x="7377752" y="2473623"/>
            <a:ext cx="225188" cy="232913"/>
            <a:chOff x="1752600" y="2286000"/>
            <a:chExt cx="533400" cy="533400"/>
          </a:xfrm>
        </p:grpSpPr>
        <p:sp>
          <p:nvSpPr>
            <p:cNvPr id="398" name="Oval 397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399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4048" name="Equation" r:id="rId18" imgW="241200" imgH="253800" progId="Equation.3">
                <p:embed/>
              </p:oleObj>
            </a:graphicData>
          </a:graphic>
        </p:graphicFrame>
      </p:grpSp>
      <p:grpSp>
        <p:nvGrpSpPr>
          <p:cNvPr id="24" name="Group 399"/>
          <p:cNvGrpSpPr/>
          <p:nvPr/>
        </p:nvGrpSpPr>
        <p:grpSpPr>
          <a:xfrm>
            <a:off x="7377752" y="3308229"/>
            <a:ext cx="225188" cy="232913"/>
            <a:chOff x="1752600" y="2286000"/>
            <a:chExt cx="533400" cy="533400"/>
          </a:xfrm>
        </p:grpSpPr>
        <p:sp>
          <p:nvSpPr>
            <p:cNvPr id="401" name="Oval 400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402" name="Object 2"/>
            <p:cNvGraphicFramePr>
              <a:graphicFrameLocks noChangeAspect="1"/>
            </p:cNvGraphicFramePr>
            <p:nvPr/>
          </p:nvGraphicFramePr>
          <p:xfrm>
            <a:off x="1765565" y="2286000"/>
            <a:ext cx="479689" cy="533400"/>
          </p:xfrm>
          <a:graphic>
            <a:graphicData uri="http://schemas.openxmlformats.org/presentationml/2006/ole">
              <p:oleObj spid="_x0000_s44049" name="Equation" r:id="rId19" imgW="228600" imgH="253800" progId="Equation.3">
                <p:embed/>
              </p:oleObj>
            </a:graphicData>
          </a:graphic>
        </p:graphicFrame>
      </p:grpSp>
      <p:grpSp>
        <p:nvGrpSpPr>
          <p:cNvPr id="25" name="Group 402"/>
          <p:cNvGrpSpPr/>
          <p:nvPr/>
        </p:nvGrpSpPr>
        <p:grpSpPr>
          <a:xfrm>
            <a:off x="8081465" y="2881221"/>
            <a:ext cx="225188" cy="232913"/>
            <a:chOff x="1752600" y="2286000"/>
            <a:chExt cx="533400" cy="533400"/>
          </a:xfrm>
        </p:grpSpPr>
        <p:sp>
          <p:nvSpPr>
            <p:cNvPr id="404" name="Oval 403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405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4050" name="Equation" r:id="rId20" imgW="241200" imgH="253800" progId="Equation.3">
                <p:embed/>
              </p:oleObj>
            </a:graphicData>
          </a:graphic>
        </p:graphicFrame>
      </p:grpSp>
      <p:grpSp>
        <p:nvGrpSpPr>
          <p:cNvPr id="26" name="Group 405"/>
          <p:cNvGrpSpPr/>
          <p:nvPr/>
        </p:nvGrpSpPr>
        <p:grpSpPr>
          <a:xfrm>
            <a:off x="8541224" y="3308229"/>
            <a:ext cx="225188" cy="232913"/>
            <a:chOff x="1752600" y="2286000"/>
            <a:chExt cx="533400" cy="533400"/>
          </a:xfrm>
        </p:grpSpPr>
        <p:sp>
          <p:nvSpPr>
            <p:cNvPr id="407" name="Oval 406"/>
            <p:cNvSpPr/>
            <p:nvPr/>
          </p:nvSpPr>
          <p:spPr>
            <a:xfrm>
              <a:off x="1752600" y="2286000"/>
              <a:ext cx="533400" cy="5334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408" name="Object 2"/>
            <p:cNvGraphicFramePr>
              <a:graphicFrameLocks noChangeAspect="1"/>
            </p:cNvGraphicFramePr>
            <p:nvPr/>
          </p:nvGraphicFramePr>
          <p:xfrm>
            <a:off x="1752600" y="2286000"/>
            <a:ext cx="507310" cy="533400"/>
          </p:xfrm>
          <a:graphic>
            <a:graphicData uri="http://schemas.openxmlformats.org/presentationml/2006/ole">
              <p:oleObj spid="_x0000_s44051" name="Equation" r:id="rId21" imgW="241200" imgH="253800" progId="Equation.3">
                <p:embed/>
              </p:oleObj>
            </a:graphicData>
          </a:graphic>
        </p:graphicFrame>
      </p:grpSp>
      <p:grpSp>
        <p:nvGrpSpPr>
          <p:cNvPr id="27" name="Group 408"/>
          <p:cNvGrpSpPr/>
          <p:nvPr/>
        </p:nvGrpSpPr>
        <p:grpSpPr>
          <a:xfrm>
            <a:off x="7302690" y="1871930"/>
            <a:ext cx="375313" cy="1785670"/>
            <a:chOff x="1295400" y="1676400"/>
            <a:chExt cx="990600" cy="5029200"/>
          </a:xfrm>
        </p:grpSpPr>
        <p:cxnSp>
          <p:nvCxnSpPr>
            <p:cNvPr id="410" name="Straight Connector 409"/>
            <p:cNvCxnSpPr/>
            <p:nvPr/>
          </p:nvCxnSpPr>
          <p:spPr>
            <a:xfrm>
              <a:off x="1295400" y="1676400"/>
              <a:ext cx="9906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/>
          </p:nvCxnSpPr>
          <p:spPr>
            <a:xfrm rot="5400000">
              <a:off x="-228600" y="41910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/>
            <p:cNvCxnSpPr/>
            <p:nvPr/>
          </p:nvCxnSpPr>
          <p:spPr>
            <a:xfrm rot="5400000">
              <a:off x="-1219200" y="41910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Straight Connector 412"/>
            <p:cNvCxnSpPr/>
            <p:nvPr/>
          </p:nvCxnSpPr>
          <p:spPr>
            <a:xfrm>
              <a:off x="1295400" y="6705600"/>
              <a:ext cx="9906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413"/>
          <p:cNvGrpSpPr/>
          <p:nvPr/>
        </p:nvGrpSpPr>
        <p:grpSpPr>
          <a:xfrm>
            <a:off x="8466162" y="1949568"/>
            <a:ext cx="375314" cy="1708032"/>
            <a:chOff x="4724401" y="1676400"/>
            <a:chExt cx="762001" cy="5029203"/>
          </a:xfrm>
        </p:grpSpPr>
        <p:cxnSp>
          <p:nvCxnSpPr>
            <p:cNvPr id="415" name="Straight Connector 414"/>
            <p:cNvCxnSpPr/>
            <p:nvPr/>
          </p:nvCxnSpPr>
          <p:spPr>
            <a:xfrm rot="5400000">
              <a:off x="2971800" y="4191000"/>
              <a:ext cx="5029200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/>
            <p:nvPr/>
          </p:nvCxnSpPr>
          <p:spPr>
            <a:xfrm rot="10800000">
              <a:off x="4724401" y="6705600"/>
              <a:ext cx="762001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/>
            <p:nvPr/>
          </p:nvCxnSpPr>
          <p:spPr>
            <a:xfrm rot="5400000" flipH="1" flipV="1">
              <a:off x="2756453" y="4737654"/>
              <a:ext cx="3935897" cy="1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417"/>
          <p:cNvGrpSpPr/>
          <p:nvPr/>
        </p:nvGrpSpPr>
        <p:grpSpPr>
          <a:xfrm>
            <a:off x="6702188" y="1949568"/>
            <a:ext cx="2139287" cy="394161"/>
            <a:chOff x="1219200" y="1676400"/>
            <a:chExt cx="4267200" cy="773723"/>
          </a:xfrm>
        </p:grpSpPr>
        <p:cxnSp>
          <p:nvCxnSpPr>
            <p:cNvPr id="419" name="Straight Connector 418"/>
            <p:cNvCxnSpPr/>
            <p:nvPr/>
          </p:nvCxnSpPr>
          <p:spPr>
            <a:xfrm>
              <a:off x="1219200" y="1676400"/>
              <a:ext cx="4267200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Straight Connector 419"/>
            <p:cNvCxnSpPr/>
            <p:nvPr/>
          </p:nvCxnSpPr>
          <p:spPr>
            <a:xfrm>
              <a:off x="1219200" y="2450123"/>
              <a:ext cx="3505200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Straight Connector 420"/>
            <p:cNvCxnSpPr/>
            <p:nvPr/>
          </p:nvCxnSpPr>
          <p:spPr>
            <a:xfrm rot="5400000" flipH="1" flipV="1">
              <a:off x="832338" y="2063262"/>
              <a:ext cx="773723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421"/>
          <p:cNvGrpSpPr/>
          <p:nvPr/>
        </p:nvGrpSpPr>
        <p:grpSpPr>
          <a:xfrm>
            <a:off x="8015785" y="2415395"/>
            <a:ext cx="375314" cy="1242205"/>
            <a:chOff x="3810000" y="2590800"/>
            <a:chExt cx="762002" cy="4953004"/>
          </a:xfrm>
        </p:grpSpPr>
        <p:cxnSp>
          <p:nvCxnSpPr>
            <p:cNvPr id="423" name="Straight Connector 422"/>
            <p:cNvCxnSpPr/>
            <p:nvPr/>
          </p:nvCxnSpPr>
          <p:spPr>
            <a:xfrm rot="5400000">
              <a:off x="2095500" y="5067300"/>
              <a:ext cx="49530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/>
            <p:cNvCxnSpPr/>
            <p:nvPr/>
          </p:nvCxnSpPr>
          <p:spPr>
            <a:xfrm rot="10800000">
              <a:off x="3810001" y="7543800"/>
              <a:ext cx="762001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Connector 424"/>
            <p:cNvCxnSpPr/>
            <p:nvPr/>
          </p:nvCxnSpPr>
          <p:spPr>
            <a:xfrm rot="5400000" flipH="1" flipV="1">
              <a:off x="2030016" y="5763818"/>
              <a:ext cx="3559970" cy="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425"/>
          <p:cNvGrpSpPr/>
          <p:nvPr/>
        </p:nvGrpSpPr>
        <p:grpSpPr>
          <a:xfrm>
            <a:off x="6702188" y="2415395"/>
            <a:ext cx="1688910" cy="349370"/>
            <a:chOff x="304800" y="2590800"/>
            <a:chExt cx="4267200" cy="762000"/>
          </a:xfrm>
        </p:grpSpPr>
        <p:cxnSp>
          <p:nvCxnSpPr>
            <p:cNvPr id="427" name="Straight Connector 426"/>
            <p:cNvCxnSpPr/>
            <p:nvPr/>
          </p:nvCxnSpPr>
          <p:spPr>
            <a:xfrm>
              <a:off x="304800" y="2590800"/>
              <a:ext cx="42672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Straight Connector 427"/>
            <p:cNvCxnSpPr/>
            <p:nvPr/>
          </p:nvCxnSpPr>
          <p:spPr>
            <a:xfrm>
              <a:off x="304800" y="3352800"/>
              <a:ext cx="329738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Connector 428"/>
            <p:cNvCxnSpPr/>
            <p:nvPr/>
          </p:nvCxnSpPr>
          <p:spPr>
            <a:xfrm rot="5400000" flipH="1" flipV="1">
              <a:off x="-76200" y="2971800"/>
              <a:ext cx="7620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429"/>
          <p:cNvGrpSpPr/>
          <p:nvPr/>
        </p:nvGrpSpPr>
        <p:grpSpPr>
          <a:xfrm>
            <a:off x="6702188" y="2842402"/>
            <a:ext cx="2289411" cy="349370"/>
            <a:chOff x="304800" y="2590800"/>
            <a:chExt cx="2548262" cy="762000"/>
          </a:xfrm>
        </p:grpSpPr>
        <p:cxnSp>
          <p:nvCxnSpPr>
            <p:cNvPr id="431" name="Straight Connector 430"/>
            <p:cNvCxnSpPr/>
            <p:nvPr/>
          </p:nvCxnSpPr>
          <p:spPr>
            <a:xfrm>
              <a:off x="304800" y="2590800"/>
              <a:ext cx="2548262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Straight Connector 431"/>
            <p:cNvCxnSpPr/>
            <p:nvPr/>
          </p:nvCxnSpPr>
          <p:spPr>
            <a:xfrm>
              <a:off x="304800" y="3352800"/>
              <a:ext cx="2548262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Straight Connector 432"/>
            <p:cNvCxnSpPr/>
            <p:nvPr/>
          </p:nvCxnSpPr>
          <p:spPr>
            <a:xfrm rot="5400000" flipH="1" flipV="1">
              <a:off x="-76200" y="2971800"/>
              <a:ext cx="762000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Straight Connector 433"/>
            <p:cNvCxnSpPr/>
            <p:nvPr/>
          </p:nvCxnSpPr>
          <p:spPr>
            <a:xfrm rot="5400000" flipH="1" flipV="1">
              <a:off x="2472062" y="2971800"/>
              <a:ext cx="762000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434"/>
          <p:cNvGrpSpPr/>
          <p:nvPr/>
        </p:nvGrpSpPr>
        <p:grpSpPr>
          <a:xfrm>
            <a:off x="6702188" y="3269410"/>
            <a:ext cx="2289412" cy="349370"/>
            <a:chOff x="304800" y="2590800"/>
            <a:chExt cx="3235105" cy="762000"/>
          </a:xfrm>
        </p:grpSpPr>
        <p:cxnSp>
          <p:nvCxnSpPr>
            <p:cNvPr id="436" name="Straight Connector 435"/>
            <p:cNvCxnSpPr/>
            <p:nvPr/>
          </p:nvCxnSpPr>
          <p:spPr>
            <a:xfrm>
              <a:off x="304800" y="2590800"/>
              <a:ext cx="3235104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Straight Connector 436"/>
            <p:cNvCxnSpPr/>
            <p:nvPr/>
          </p:nvCxnSpPr>
          <p:spPr>
            <a:xfrm>
              <a:off x="304800" y="3352800"/>
              <a:ext cx="3235105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Straight Connector 437"/>
            <p:cNvCxnSpPr/>
            <p:nvPr/>
          </p:nvCxnSpPr>
          <p:spPr>
            <a:xfrm rot="5400000" flipH="1" flipV="1">
              <a:off x="-76200" y="2971800"/>
              <a:ext cx="762000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Straight Connector 438"/>
            <p:cNvCxnSpPr/>
            <p:nvPr/>
          </p:nvCxnSpPr>
          <p:spPr>
            <a:xfrm rot="5400000">
              <a:off x="3158904" y="2971800"/>
              <a:ext cx="762000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439"/>
          <p:cNvGrpSpPr/>
          <p:nvPr/>
        </p:nvGrpSpPr>
        <p:grpSpPr>
          <a:xfrm>
            <a:off x="6852313" y="1871930"/>
            <a:ext cx="375313" cy="1785670"/>
            <a:chOff x="1295400" y="1676400"/>
            <a:chExt cx="990600" cy="5029200"/>
          </a:xfrm>
        </p:grpSpPr>
        <p:cxnSp>
          <p:nvCxnSpPr>
            <p:cNvPr id="441" name="Straight Connector 440"/>
            <p:cNvCxnSpPr/>
            <p:nvPr/>
          </p:nvCxnSpPr>
          <p:spPr>
            <a:xfrm>
              <a:off x="1295400" y="1676400"/>
              <a:ext cx="990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/>
            <p:cNvCxnSpPr/>
            <p:nvPr/>
          </p:nvCxnSpPr>
          <p:spPr>
            <a:xfrm rot="5400000">
              <a:off x="-228600" y="41910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442"/>
            <p:cNvCxnSpPr/>
            <p:nvPr/>
          </p:nvCxnSpPr>
          <p:spPr>
            <a:xfrm rot="5400000">
              <a:off x="-1219200" y="41910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Straight Connector 443"/>
            <p:cNvCxnSpPr/>
            <p:nvPr/>
          </p:nvCxnSpPr>
          <p:spPr>
            <a:xfrm>
              <a:off x="1295400" y="6705600"/>
              <a:ext cx="990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45" name="Object 2"/>
          <p:cNvGraphicFramePr>
            <a:graphicFrameLocks noChangeAspect="1"/>
          </p:cNvGraphicFramePr>
          <p:nvPr/>
        </p:nvGraphicFramePr>
        <p:xfrm>
          <a:off x="7377752" y="1600198"/>
          <a:ext cx="164200" cy="209460"/>
        </p:xfrm>
        <a:graphic>
          <a:graphicData uri="http://schemas.openxmlformats.org/presentationml/2006/ole">
            <p:oleObj spid="_x0000_s44052" name="Equation" r:id="rId22" imgW="177480" imgH="228600" progId="Equation.3">
              <p:embed/>
            </p:oleObj>
          </a:graphicData>
        </a:graphic>
      </p:graphicFrame>
      <p:graphicFrame>
        <p:nvGraphicFramePr>
          <p:cNvPr id="446" name="Object 2"/>
          <p:cNvGraphicFramePr>
            <a:graphicFrameLocks noChangeAspect="1"/>
          </p:cNvGraphicFramePr>
          <p:nvPr/>
        </p:nvGraphicFramePr>
        <p:xfrm>
          <a:off x="6477000" y="2027206"/>
          <a:ext cx="164200" cy="209460"/>
        </p:xfrm>
        <a:graphic>
          <a:graphicData uri="http://schemas.openxmlformats.org/presentationml/2006/ole">
            <p:oleObj spid="_x0000_s44053" name="Equation" r:id="rId23" imgW="177480" imgH="228600" progId="Equation.3">
              <p:embed/>
            </p:oleObj>
          </a:graphicData>
        </a:graphic>
      </p:graphicFrame>
      <p:graphicFrame>
        <p:nvGraphicFramePr>
          <p:cNvPr id="447" name="Object 47"/>
          <p:cNvGraphicFramePr>
            <a:graphicFrameLocks noChangeAspect="1"/>
          </p:cNvGraphicFramePr>
          <p:nvPr/>
        </p:nvGraphicFramePr>
        <p:xfrm>
          <a:off x="6964907" y="1600198"/>
          <a:ext cx="164200" cy="209460"/>
        </p:xfrm>
        <a:graphic>
          <a:graphicData uri="http://schemas.openxmlformats.org/presentationml/2006/ole">
            <p:oleObj spid="_x0000_s44054" name="Equation" r:id="rId24" imgW="177480" imgH="228600" progId="Equation.3">
              <p:embed/>
            </p:oleObj>
          </a:graphicData>
        </a:graphic>
      </p:graphicFrame>
      <p:graphicFrame>
        <p:nvGraphicFramePr>
          <p:cNvPr id="448" name="Object 47"/>
          <p:cNvGraphicFramePr>
            <a:graphicFrameLocks noChangeAspect="1"/>
          </p:cNvGraphicFramePr>
          <p:nvPr/>
        </p:nvGraphicFramePr>
        <p:xfrm>
          <a:off x="6477000" y="2477666"/>
          <a:ext cx="164200" cy="209460"/>
        </p:xfrm>
        <a:graphic>
          <a:graphicData uri="http://schemas.openxmlformats.org/presentationml/2006/ole">
            <p:oleObj spid="_x0000_s44055" name="Equation" r:id="rId25" imgW="177480" imgH="228600" progId="Equation.3">
              <p:embed/>
            </p:oleObj>
          </a:graphicData>
        </a:graphic>
      </p:graphicFrame>
      <p:graphicFrame>
        <p:nvGraphicFramePr>
          <p:cNvPr id="449" name="Object 47"/>
          <p:cNvGraphicFramePr>
            <a:graphicFrameLocks noChangeAspect="1"/>
          </p:cNvGraphicFramePr>
          <p:nvPr/>
        </p:nvGraphicFramePr>
        <p:xfrm>
          <a:off x="6477000" y="2881221"/>
          <a:ext cx="164200" cy="220782"/>
        </p:xfrm>
        <a:graphic>
          <a:graphicData uri="http://schemas.openxmlformats.org/presentationml/2006/ole">
            <p:oleObj spid="_x0000_s44056" name="Equation" r:id="rId26" imgW="177480" imgH="241200" progId="Equation.3">
              <p:embed/>
            </p:oleObj>
          </a:graphicData>
        </a:graphic>
      </p:graphicFrame>
      <p:graphicFrame>
        <p:nvGraphicFramePr>
          <p:cNvPr id="450" name="Object 47"/>
          <p:cNvGraphicFramePr>
            <a:graphicFrameLocks noChangeAspect="1"/>
          </p:cNvGraphicFramePr>
          <p:nvPr/>
        </p:nvGraphicFramePr>
        <p:xfrm>
          <a:off x="6477000" y="3315777"/>
          <a:ext cx="164200" cy="220782"/>
        </p:xfrm>
        <a:graphic>
          <a:graphicData uri="http://schemas.openxmlformats.org/presentationml/2006/ole">
            <p:oleObj spid="_x0000_s44057" name="Equation" r:id="rId27" imgW="177480" imgH="241200" progId="Equation.3">
              <p:embed/>
            </p:oleObj>
          </a:graphicData>
        </a:graphic>
      </p:graphicFrame>
      <p:graphicFrame>
        <p:nvGraphicFramePr>
          <p:cNvPr id="42064" name="Object 80"/>
          <p:cNvGraphicFramePr>
            <a:graphicFrameLocks noChangeAspect="1"/>
          </p:cNvGraphicFramePr>
          <p:nvPr/>
        </p:nvGraphicFramePr>
        <p:xfrm>
          <a:off x="4524375" y="2892425"/>
          <a:ext cx="322263" cy="296863"/>
        </p:xfrm>
        <a:graphic>
          <a:graphicData uri="http://schemas.openxmlformats.org/presentationml/2006/ole">
            <p:oleObj spid="_x0000_s44058" name="Equation" r:id="rId28" imgW="177480" imgH="164880" progId="Equation.3">
              <p:embed/>
            </p:oleObj>
          </a:graphicData>
        </a:graphic>
      </p:graphicFrame>
      <p:graphicFrame>
        <p:nvGraphicFramePr>
          <p:cNvPr id="42065" name="Object 81"/>
          <p:cNvGraphicFramePr>
            <a:graphicFrameLocks noChangeAspect="1"/>
          </p:cNvGraphicFramePr>
          <p:nvPr/>
        </p:nvGraphicFramePr>
        <p:xfrm>
          <a:off x="4495800" y="3589337"/>
          <a:ext cx="322263" cy="296863"/>
        </p:xfrm>
        <a:graphic>
          <a:graphicData uri="http://schemas.openxmlformats.org/presentationml/2006/ole">
            <p:oleObj spid="_x0000_s44059" name="Equation" r:id="rId29" imgW="177480" imgH="164880" progId="Equation.3">
              <p:embed/>
            </p:oleObj>
          </a:graphicData>
        </a:graphic>
      </p:graphicFrame>
      <p:graphicFrame>
        <p:nvGraphicFramePr>
          <p:cNvPr id="42066" name="Object 82"/>
          <p:cNvGraphicFramePr>
            <a:graphicFrameLocks noChangeAspect="1"/>
          </p:cNvGraphicFramePr>
          <p:nvPr/>
        </p:nvGraphicFramePr>
        <p:xfrm>
          <a:off x="4425950" y="4492625"/>
          <a:ext cx="460375" cy="320675"/>
        </p:xfrm>
        <a:graphic>
          <a:graphicData uri="http://schemas.openxmlformats.org/presentationml/2006/ole">
            <p:oleObj spid="_x0000_s44060" name="Equation" r:id="rId30" imgW="253800" imgH="177480" progId="Equation.3">
              <p:embed/>
            </p:oleObj>
          </a:graphicData>
        </a:graphic>
      </p:graphicFrame>
      <p:graphicFrame>
        <p:nvGraphicFramePr>
          <p:cNvPr id="42067" name="Object 83"/>
          <p:cNvGraphicFramePr>
            <a:graphicFrameLocks noChangeAspect="1"/>
          </p:cNvGraphicFramePr>
          <p:nvPr/>
        </p:nvGraphicFramePr>
        <p:xfrm>
          <a:off x="4410075" y="5178425"/>
          <a:ext cx="460375" cy="320675"/>
        </p:xfrm>
        <a:graphic>
          <a:graphicData uri="http://schemas.openxmlformats.org/presentationml/2006/ole">
            <p:oleObj spid="_x0000_s44061" name="Equation" r:id="rId31" imgW="253800" imgH="177480" progId="Equation.3">
              <p:embed/>
            </p:oleObj>
          </a:graphicData>
        </a:graphic>
      </p:graphicFrame>
      <p:graphicFrame>
        <p:nvGraphicFramePr>
          <p:cNvPr id="42068" name="Object 84"/>
          <p:cNvGraphicFramePr>
            <a:graphicFrameLocks noChangeAspect="1"/>
          </p:cNvGraphicFramePr>
          <p:nvPr/>
        </p:nvGraphicFramePr>
        <p:xfrm>
          <a:off x="6613525" y="4492625"/>
          <a:ext cx="460375" cy="320675"/>
        </p:xfrm>
        <a:graphic>
          <a:graphicData uri="http://schemas.openxmlformats.org/presentationml/2006/ole">
            <p:oleObj spid="_x0000_s44062" name="Equation" r:id="rId32" imgW="253800" imgH="177480" progId="Equation.3">
              <p:embed/>
            </p:oleObj>
          </a:graphicData>
        </a:graphic>
      </p:graphicFrame>
      <p:graphicFrame>
        <p:nvGraphicFramePr>
          <p:cNvPr id="42069" name="Object 85"/>
          <p:cNvGraphicFramePr>
            <a:graphicFrameLocks noChangeAspect="1"/>
          </p:cNvGraphicFramePr>
          <p:nvPr/>
        </p:nvGraphicFramePr>
        <p:xfrm>
          <a:off x="6613525" y="5178425"/>
          <a:ext cx="460375" cy="320675"/>
        </p:xfrm>
        <a:graphic>
          <a:graphicData uri="http://schemas.openxmlformats.org/presentationml/2006/ole">
            <p:oleObj spid="_x0000_s44063" name="Equation" r:id="rId33" imgW="253800" imgH="177480" progId="Equation.3">
              <p:embed/>
            </p:oleObj>
          </a:graphicData>
        </a:graphic>
      </p:graphicFrame>
      <p:graphicFrame>
        <p:nvGraphicFramePr>
          <p:cNvPr id="44065" name="Object 33"/>
          <p:cNvGraphicFramePr>
            <a:graphicFrameLocks noChangeAspect="1"/>
          </p:cNvGraphicFramePr>
          <p:nvPr/>
        </p:nvGraphicFramePr>
        <p:xfrm>
          <a:off x="3810000" y="2514600"/>
          <a:ext cx="506413" cy="296862"/>
        </p:xfrm>
        <a:graphic>
          <a:graphicData uri="http://schemas.openxmlformats.org/presentationml/2006/ole">
            <p:oleObj spid="_x0000_s44065" name="Equation" r:id="rId34" imgW="279360" imgH="164880" progId="Equation.3">
              <p:embed/>
            </p:oleObj>
          </a:graphicData>
        </a:graphic>
      </p:graphicFrame>
      <p:graphicFrame>
        <p:nvGraphicFramePr>
          <p:cNvPr id="149" name="Object 33"/>
          <p:cNvGraphicFramePr>
            <a:graphicFrameLocks noChangeAspect="1"/>
          </p:cNvGraphicFramePr>
          <p:nvPr/>
        </p:nvGraphicFramePr>
        <p:xfrm>
          <a:off x="2895600" y="2514600"/>
          <a:ext cx="506413" cy="296862"/>
        </p:xfrm>
        <a:graphic>
          <a:graphicData uri="http://schemas.openxmlformats.org/presentationml/2006/ole">
            <p:oleObj spid="_x0000_s44066" name="Equation" r:id="rId35" imgW="279360" imgH="164880" progId="Equation.3">
              <p:embed/>
            </p:oleObj>
          </a:graphicData>
        </a:graphic>
      </p:graphicFrame>
      <p:graphicFrame>
        <p:nvGraphicFramePr>
          <p:cNvPr id="44067" name="Object 35"/>
          <p:cNvGraphicFramePr>
            <a:graphicFrameLocks noChangeAspect="1"/>
          </p:cNvGraphicFramePr>
          <p:nvPr/>
        </p:nvGraphicFramePr>
        <p:xfrm>
          <a:off x="3810000" y="4191000"/>
          <a:ext cx="506413" cy="296863"/>
        </p:xfrm>
        <a:graphic>
          <a:graphicData uri="http://schemas.openxmlformats.org/presentationml/2006/ole">
            <p:oleObj spid="_x0000_s44067" name="Equation" r:id="rId36" imgW="279360" imgH="164880" progId="Equation.3">
              <p:embed/>
            </p:oleObj>
          </a:graphicData>
        </a:graphic>
      </p:graphicFrame>
      <p:graphicFrame>
        <p:nvGraphicFramePr>
          <p:cNvPr id="44068" name="Object 33"/>
          <p:cNvGraphicFramePr>
            <a:graphicFrameLocks noChangeAspect="1"/>
          </p:cNvGraphicFramePr>
          <p:nvPr/>
        </p:nvGraphicFramePr>
        <p:xfrm>
          <a:off x="2895600" y="4191000"/>
          <a:ext cx="506413" cy="296863"/>
        </p:xfrm>
        <a:graphic>
          <a:graphicData uri="http://schemas.openxmlformats.org/presentationml/2006/ole">
            <p:oleObj spid="_x0000_s44068" name="Equation" r:id="rId37" imgW="279360" imgH="164880" progId="Equation.3">
              <p:embed/>
            </p:oleObj>
          </a:graphicData>
        </a:graphic>
      </p:graphicFrame>
      <p:graphicFrame>
        <p:nvGraphicFramePr>
          <p:cNvPr id="44069" name="Object 37"/>
          <p:cNvGraphicFramePr>
            <a:graphicFrameLocks noChangeAspect="1"/>
          </p:cNvGraphicFramePr>
          <p:nvPr/>
        </p:nvGraphicFramePr>
        <p:xfrm>
          <a:off x="6199187" y="4122738"/>
          <a:ext cx="506413" cy="296862"/>
        </p:xfrm>
        <a:graphic>
          <a:graphicData uri="http://schemas.openxmlformats.org/presentationml/2006/ole">
            <p:oleObj spid="_x0000_s44069" name="Equation" r:id="rId38" imgW="279360" imgH="164880" progId="Equation.3">
              <p:embed/>
            </p:oleObj>
          </a:graphicData>
        </a:graphic>
      </p:graphicFrame>
      <p:graphicFrame>
        <p:nvGraphicFramePr>
          <p:cNvPr id="44070" name="Object 33"/>
          <p:cNvGraphicFramePr>
            <a:graphicFrameLocks noChangeAspect="1"/>
          </p:cNvGraphicFramePr>
          <p:nvPr/>
        </p:nvGraphicFramePr>
        <p:xfrm>
          <a:off x="5284787" y="4122738"/>
          <a:ext cx="506413" cy="296862"/>
        </p:xfrm>
        <a:graphic>
          <a:graphicData uri="http://schemas.openxmlformats.org/presentationml/2006/ole">
            <p:oleObj spid="_x0000_s44070" name="Equation" r:id="rId39" imgW="279360" imgH="164880" progId="Equation.3">
              <p:embed/>
            </p:oleObj>
          </a:graphicData>
        </a:graphic>
      </p:graphicFrame>
      <p:graphicFrame>
        <p:nvGraphicFramePr>
          <p:cNvPr id="44071" name="Object 39"/>
          <p:cNvGraphicFramePr>
            <a:graphicFrameLocks noChangeAspect="1"/>
          </p:cNvGraphicFramePr>
          <p:nvPr/>
        </p:nvGraphicFramePr>
        <p:xfrm>
          <a:off x="3810000" y="5799138"/>
          <a:ext cx="506413" cy="296862"/>
        </p:xfrm>
        <a:graphic>
          <a:graphicData uri="http://schemas.openxmlformats.org/presentationml/2006/ole">
            <p:oleObj spid="_x0000_s44071" name="Equation" r:id="rId40" imgW="279360" imgH="164880" progId="Equation.3">
              <p:embed/>
            </p:oleObj>
          </a:graphicData>
        </a:graphic>
      </p:graphicFrame>
      <p:graphicFrame>
        <p:nvGraphicFramePr>
          <p:cNvPr id="44072" name="Object 40"/>
          <p:cNvGraphicFramePr>
            <a:graphicFrameLocks noChangeAspect="1"/>
          </p:cNvGraphicFramePr>
          <p:nvPr/>
        </p:nvGraphicFramePr>
        <p:xfrm>
          <a:off x="2895600" y="5799138"/>
          <a:ext cx="506413" cy="296862"/>
        </p:xfrm>
        <a:graphic>
          <a:graphicData uri="http://schemas.openxmlformats.org/presentationml/2006/ole">
            <p:oleObj spid="_x0000_s44072" name="Equation" r:id="rId41" imgW="279360" imgH="164880" progId="Equation.3">
              <p:embed/>
            </p:oleObj>
          </a:graphicData>
        </a:graphic>
      </p:graphicFrame>
      <p:graphicFrame>
        <p:nvGraphicFramePr>
          <p:cNvPr id="44073" name="Object 41"/>
          <p:cNvGraphicFramePr>
            <a:graphicFrameLocks noChangeAspect="1"/>
          </p:cNvGraphicFramePr>
          <p:nvPr/>
        </p:nvGraphicFramePr>
        <p:xfrm>
          <a:off x="6199188" y="5799138"/>
          <a:ext cx="506412" cy="296862"/>
        </p:xfrm>
        <a:graphic>
          <a:graphicData uri="http://schemas.openxmlformats.org/presentationml/2006/ole">
            <p:oleObj spid="_x0000_s44073" name="Equation" r:id="rId42" imgW="279360" imgH="164880" progId="Equation.3">
              <p:embed/>
            </p:oleObj>
          </a:graphicData>
        </a:graphic>
      </p:graphicFrame>
      <p:graphicFrame>
        <p:nvGraphicFramePr>
          <p:cNvPr id="44074" name="Object 42"/>
          <p:cNvGraphicFramePr>
            <a:graphicFrameLocks noChangeAspect="1"/>
          </p:cNvGraphicFramePr>
          <p:nvPr/>
        </p:nvGraphicFramePr>
        <p:xfrm>
          <a:off x="5284788" y="5799138"/>
          <a:ext cx="506412" cy="296862"/>
        </p:xfrm>
        <a:graphic>
          <a:graphicData uri="http://schemas.openxmlformats.org/presentationml/2006/ole">
            <p:oleObj spid="_x0000_s44074" name="Equation" r:id="rId43" imgW="279360" imgH="164880" progId="Equation.3">
              <p:embed/>
            </p:oleObj>
          </a:graphicData>
        </a:graphic>
      </p:graphicFrame>
      <p:graphicFrame>
        <p:nvGraphicFramePr>
          <p:cNvPr id="44075" name="Object 43"/>
          <p:cNvGraphicFramePr>
            <a:graphicFrameLocks noChangeAspect="1"/>
          </p:cNvGraphicFramePr>
          <p:nvPr/>
        </p:nvGraphicFramePr>
        <p:xfrm>
          <a:off x="8610600" y="5791200"/>
          <a:ext cx="506412" cy="296862"/>
        </p:xfrm>
        <a:graphic>
          <a:graphicData uri="http://schemas.openxmlformats.org/presentationml/2006/ole">
            <p:oleObj spid="_x0000_s44075" name="Equation" r:id="rId44" imgW="279360" imgH="164880" progId="Equation.3">
              <p:embed/>
            </p:oleObj>
          </a:graphicData>
        </a:graphic>
      </p:graphicFrame>
      <p:graphicFrame>
        <p:nvGraphicFramePr>
          <p:cNvPr id="44076" name="Object 44"/>
          <p:cNvGraphicFramePr>
            <a:graphicFrameLocks noChangeAspect="1"/>
          </p:cNvGraphicFramePr>
          <p:nvPr/>
        </p:nvGraphicFramePr>
        <p:xfrm>
          <a:off x="7696200" y="5791200"/>
          <a:ext cx="506412" cy="296862"/>
        </p:xfrm>
        <a:graphic>
          <a:graphicData uri="http://schemas.openxmlformats.org/presentationml/2006/ole">
            <p:oleObj spid="_x0000_s44076" name="Equation" r:id="rId45" imgW="279360" imgH="164880" progId="Equation.3">
              <p:embed/>
            </p:oleObj>
          </a:graphicData>
        </a:graphic>
      </p:graphicFrame>
      <p:graphicFrame>
        <p:nvGraphicFramePr>
          <p:cNvPr id="150" name="Object 33"/>
          <p:cNvGraphicFramePr>
            <a:graphicFrameLocks noChangeAspect="1"/>
          </p:cNvGraphicFramePr>
          <p:nvPr/>
        </p:nvGraphicFramePr>
        <p:xfrm>
          <a:off x="1425575" y="3886200"/>
          <a:ext cx="552450" cy="296863"/>
        </p:xfrm>
        <a:graphic>
          <a:graphicData uri="http://schemas.openxmlformats.org/presentationml/2006/ole">
            <p:oleObj spid="_x0000_s44077" name="Equation" r:id="rId46" imgW="304560" imgH="164880" progId="Equation.3">
              <p:embed/>
            </p:oleObj>
          </a:graphicData>
        </a:graphic>
      </p:graphicFrame>
      <p:graphicFrame>
        <p:nvGraphicFramePr>
          <p:cNvPr id="151" name="Object 33"/>
          <p:cNvGraphicFramePr>
            <a:graphicFrameLocks noChangeAspect="1"/>
          </p:cNvGraphicFramePr>
          <p:nvPr/>
        </p:nvGraphicFramePr>
        <p:xfrm>
          <a:off x="1447800" y="3124200"/>
          <a:ext cx="552450" cy="296863"/>
        </p:xfrm>
        <a:graphic>
          <a:graphicData uri="http://schemas.openxmlformats.org/presentationml/2006/ole">
            <p:oleObj spid="_x0000_s44078" name="Equation" r:id="rId47" imgW="304560" imgH="164880" progId="Equation.3">
              <p:embed/>
            </p:oleObj>
          </a:graphicData>
        </a:graphic>
      </p:graphicFrame>
      <p:graphicFrame>
        <p:nvGraphicFramePr>
          <p:cNvPr id="152" name="Object 33"/>
          <p:cNvGraphicFramePr>
            <a:graphicFrameLocks noChangeAspect="1"/>
          </p:cNvGraphicFramePr>
          <p:nvPr/>
        </p:nvGraphicFramePr>
        <p:xfrm>
          <a:off x="1447800" y="1524000"/>
          <a:ext cx="552450" cy="296863"/>
        </p:xfrm>
        <a:graphic>
          <a:graphicData uri="http://schemas.openxmlformats.org/presentationml/2006/ole">
            <p:oleObj spid="_x0000_s44079" name="Equation" r:id="rId48" imgW="304560" imgH="164880" progId="Equation.3">
              <p:embed/>
            </p:oleObj>
          </a:graphicData>
        </a:graphic>
      </p:graphicFrame>
      <p:graphicFrame>
        <p:nvGraphicFramePr>
          <p:cNvPr id="153" name="Object 33"/>
          <p:cNvGraphicFramePr>
            <a:graphicFrameLocks noChangeAspect="1"/>
          </p:cNvGraphicFramePr>
          <p:nvPr/>
        </p:nvGraphicFramePr>
        <p:xfrm>
          <a:off x="1447800" y="2286000"/>
          <a:ext cx="552450" cy="296863"/>
        </p:xfrm>
        <a:graphic>
          <a:graphicData uri="http://schemas.openxmlformats.org/presentationml/2006/ole">
            <p:oleObj spid="_x0000_s44080" name="Equation" r:id="rId49" imgW="304560" imgH="164880" progId="Equation.3">
              <p:embed/>
            </p:oleObj>
          </a:graphicData>
        </a:graphic>
      </p:graphicFrame>
      <p:graphicFrame>
        <p:nvGraphicFramePr>
          <p:cNvPr id="155" name="Object 33"/>
          <p:cNvGraphicFramePr>
            <a:graphicFrameLocks noChangeAspect="1"/>
          </p:cNvGraphicFramePr>
          <p:nvPr/>
        </p:nvGraphicFramePr>
        <p:xfrm>
          <a:off x="1447800" y="4724400"/>
          <a:ext cx="552450" cy="296863"/>
        </p:xfrm>
        <a:graphic>
          <a:graphicData uri="http://schemas.openxmlformats.org/presentationml/2006/ole">
            <p:oleObj spid="_x0000_s44081" name="Equation" r:id="rId50" imgW="304560" imgH="164880" progId="Equation.3">
              <p:embed/>
            </p:oleObj>
          </a:graphicData>
        </a:graphic>
      </p:graphicFrame>
      <p:graphicFrame>
        <p:nvGraphicFramePr>
          <p:cNvPr id="156" name="Object 33"/>
          <p:cNvGraphicFramePr>
            <a:graphicFrameLocks noChangeAspect="1"/>
          </p:cNvGraphicFramePr>
          <p:nvPr/>
        </p:nvGraphicFramePr>
        <p:xfrm>
          <a:off x="1447800" y="5486400"/>
          <a:ext cx="552450" cy="296863"/>
        </p:xfrm>
        <a:graphic>
          <a:graphicData uri="http://schemas.openxmlformats.org/presentationml/2006/ole">
            <p:oleObj spid="_x0000_s44082" name="Equation" r:id="rId51" imgW="304560" imgH="1648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Tm="408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Despite NP-completeness of computing Social Cost </a:t>
            </a:r>
            <a:r>
              <a:rPr lang="en-US" dirty="0" err="1" smtClean="0"/>
              <a:t>Minimizer</a:t>
            </a:r>
            <a:r>
              <a:rPr lang="en-US" dirty="0" smtClean="0"/>
              <a:t> and Potential </a:t>
            </a:r>
            <a:r>
              <a:rPr lang="en-US" dirty="0" err="1" smtClean="0"/>
              <a:t>Minimizer</a:t>
            </a:r>
            <a:r>
              <a:rPr lang="en-US" dirty="0" smtClean="0"/>
              <a:t> we manage to compute a PNE with very good social cost.</a:t>
            </a:r>
          </a:p>
          <a:p>
            <a:pPr lvl="1"/>
            <a:r>
              <a:rPr lang="en-US" dirty="0" smtClean="0"/>
              <a:t>Computing </a:t>
            </a:r>
            <a:r>
              <a:rPr lang="en-US" dirty="0" err="1" smtClean="0"/>
              <a:t>equilibria</a:t>
            </a:r>
            <a:r>
              <a:rPr lang="en-US" dirty="0" smtClean="0"/>
              <a:t> with social cost at most the potential of the optimal might prove useful in other games too</a:t>
            </a:r>
          </a:p>
          <a:p>
            <a:endParaRPr lang="en-US" dirty="0" smtClean="0"/>
          </a:p>
          <a:p>
            <a:r>
              <a:rPr lang="en-US" dirty="0" smtClean="0"/>
              <a:t>For Network Games our results show that the decreasing cost function case is not easier than the increasing one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3611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3200" dirty="0" smtClean="0"/>
          </a:p>
          <a:p>
            <a:r>
              <a:rPr lang="en-US" sz="3200" dirty="0" smtClean="0"/>
              <a:t>Can we efficiently compute some Pure Nash Equilibrium of such games?</a:t>
            </a:r>
          </a:p>
          <a:p>
            <a:pPr lvl="1"/>
            <a:r>
              <a:rPr lang="en-US" sz="3200" dirty="0" smtClean="0"/>
              <a:t>Not in the “general case”: PLS-hard</a:t>
            </a:r>
          </a:p>
          <a:p>
            <a:endParaRPr lang="en-US" sz="3200" dirty="0" smtClean="0"/>
          </a:p>
          <a:p>
            <a:r>
              <a:rPr lang="en-US" sz="3200" dirty="0" smtClean="0"/>
              <a:t>Can we efficiently compute a “good”  Pure Nash Equilibrium so that we can propose it to the players?</a:t>
            </a:r>
          </a:p>
          <a:p>
            <a:pPr lvl="1"/>
            <a:r>
              <a:rPr lang="en-US" sz="3200" dirty="0" smtClean="0"/>
              <a:t>Yes if players choose Spanning Trees or, in general, a base of some player-specific </a:t>
            </a:r>
            <a:r>
              <a:rPr lang="en-US" sz="3200" dirty="0" err="1" smtClean="0"/>
              <a:t>Matroid</a:t>
            </a:r>
            <a:endParaRPr lang="en-US" sz="3200" dirty="0"/>
          </a:p>
        </p:txBody>
      </p:sp>
    </p:spTree>
    <p:custDataLst>
      <p:tags r:id="rId1"/>
    </p:custDataLst>
  </p:cSld>
  <p:clrMapOvr>
    <a:masterClrMapping/>
  </p:clrMapOvr>
  <p:transition advTm="5157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 Definitions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Algorithm for Computing a Good Pure Nash Equilibrium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PLS-hardness Results</a:t>
            </a:r>
          </a:p>
          <a:p>
            <a:endParaRPr lang="en-US" dirty="0"/>
          </a:p>
        </p:txBody>
      </p:sp>
    </p:spTree>
  </p:cSld>
  <p:clrMapOvr>
    <a:masterClrMapping/>
  </p:clrMapOvr>
  <p:transition advTm="94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Cost Sharing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05800" cy="462560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 players and F facilities</a:t>
            </a:r>
          </a:p>
          <a:p>
            <a:r>
              <a:rPr lang="en-US" sz="2800" dirty="0" smtClean="0"/>
              <a:t>For each player     a set of strategies </a:t>
            </a:r>
          </a:p>
          <a:p>
            <a:r>
              <a:rPr lang="en-US" sz="2800" dirty="0" smtClean="0"/>
              <a:t>Given a  strategy profile                         , denote: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          : the number of players using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            : a </a:t>
            </a:r>
            <a:r>
              <a:rPr lang="en-US" b="1" dirty="0" smtClean="0"/>
              <a:t>decreasing </a:t>
            </a:r>
            <a:r>
              <a:rPr lang="en-US" dirty="0" smtClean="0"/>
              <a:t>cost function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                               : the cost of player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                                                      : the social cost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graphicFrame>
        <p:nvGraphicFramePr>
          <p:cNvPr id="93" name="Object 92"/>
          <p:cNvGraphicFramePr>
            <a:graphicFrameLocks noChangeAspect="1"/>
          </p:cNvGraphicFramePr>
          <p:nvPr/>
        </p:nvGraphicFramePr>
        <p:xfrm>
          <a:off x="6248400" y="2209800"/>
          <a:ext cx="1447800" cy="609600"/>
        </p:xfrm>
        <a:graphic>
          <a:graphicData uri="http://schemas.openxmlformats.org/presentationml/2006/ole">
            <p:oleObj spid="_x0000_s1026" name="Equation" r:id="rId5" imgW="507960" imgH="241200" progId="Equation.3">
              <p:embed/>
            </p:oleObj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3276600" y="2362200"/>
          <a:ext cx="196850" cy="311150"/>
        </p:xfrm>
        <a:graphic>
          <a:graphicData uri="http://schemas.openxmlformats.org/presentationml/2006/ole">
            <p:oleObj spid="_x0000_s1030" name="Equation" r:id="rId6" imgW="88560" imgH="16488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219200" y="4105275"/>
          <a:ext cx="914400" cy="542925"/>
        </p:xfrm>
        <a:graphic>
          <a:graphicData uri="http://schemas.openxmlformats.org/presentationml/2006/ole">
            <p:oleObj spid="_x0000_s1032" name="Equation" r:id="rId7" imgW="406080" imgH="24120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1181100" y="3343275"/>
          <a:ext cx="800100" cy="542925"/>
        </p:xfrm>
        <a:graphic>
          <a:graphicData uri="http://schemas.openxmlformats.org/presentationml/2006/ole">
            <p:oleObj spid="_x0000_s1034" name="Equation" r:id="rId8" imgW="355320" imgH="241200" progId="Equation.3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6324600" y="3429000"/>
          <a:ext cx="342900" cy="457200"/>
        </p:xfrm>
        <a:graphic>
          <a:graphicData uri="http://schemas.openxmlformats.org/presentationml/2006/ole">
            <p:oleObj spid="_x0000_s1035" name="Equation" r:id="rId9" imgW="152280" imgH="203040" progId="Equation.3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1219200" y="4800600"/>
          <a:ext cx="2400300" cy="828675"/>
        </p:xfrm>
        <a:graphic>
          <a:graphicData uri="http://schemas.openxmlformats.org/presentationml/2006/ole">
            <p:oleObj spid="_x0000_s1037" name="Equation" r:id="rId10" imgW="1066680" imgH="368280" progId="Equation.3">
              <p:embed/>
            </p:oleObj>
          </a:graphicData>
        </a:graphic>
      </p:graphicFrame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4495800" y="2667000"/>
          <a:ext cx="1774825" cy="577850"/>
        </p:xfrm>
        <a:graphic>
          <a:graphicData uri="http://schemas.openxmlformats.org/presentationml/2006/ole">
            <p:oleObj spid="_x0000_s1039" name="Equation" r:id="rId11" imgW="622080" imgH="228600" progId="Equation.3">
              <p:embed/>
            </p:oleObj>
          </a:graphicData>
        </a:graphic>
      </p:graphicFrame>
      <p:graphicFrame>
        <p:nvGraphicFramePr>
          <p:cNvPr id="1041" name="Object 17"/>
          <p:cNvGraphicFramePr>
            <a:graphicFrameLocks noChangeAspect="1"/>
          </p:cNvGraphicFramePr>
          <p:nvPr/>
        </p:nvGraphicFramePr>
        <p:xfrm>
          <a:off x="6540759" y="4876800"/>
          <a:ext cx="241041" cy="381000"/>
        </p:xfrm>
        <a:graphic>
          <a:graphicData uri="http://schemas.openxmlformats.org/presentationml/2006/ole">
            <p:oleObj spid="_x0000_s1041" name="Equation" r:id="rId12" imgW="88560" imgH="164880" progId="Equation.3">
              <p:embed/>
            </p:oleObj>
          </a:graphicData>
        </a:graphic>
      </p:graphicFrame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1219200" y="5524500"/>
          <a:ext cx="4286250" cy="800100"/>
        </p:xfrm>
        <a:graphic>
          <a:graphicData uri="http://schemas.openxmlformats.org/presentationml/2006/ole">
            <p:oleObj spid="_x0000_s1042" name="Equation" r:id="rId13" imgW="1904760" imgH="35532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Tm="4636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3711209"/>
          </a:xfrm>
        </p:spPr>
        <p:txBody>
          <a:bodyPr>
            <a:normAutofit/>
          </a:bodyPr>
          <a:lstStyle/>
          <a:p>
            <a:r>
              <a:rPr lang="en-US" dirty="0" err="1" smtClean="0"/>
              <a:t>Anshelevich</a:t>
            </a:r>
            <a:r>
              <a:rPr lang="en-US" dirty="0" smtClean="0"/>
              <a:t> et al., FOCS ’04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Fabrikant</a:t>
            </a:r>
            <a:r>
              <a:rPr lang="en-US" dirty="0" smtClean="0"/>
              <a:t> et al., STOC ‘04 - Ackermann et al., J ACM ‘08 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85800" y="2438400"/>
            <a:ext cx="7924800" cy="1200329"/>
          </a:xfrm>
          <a:prstGeom prst="rect">
            <a:avLst/>
          </a:prstGeom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just"/>
            <a:r>
              <a:rPr lang="en-US" sz="2400" dirty="0" smtClean="0"/>
              <a:t>If               has the form                       and                is a non-decreasing concave function then there exists a PNE with social cost                    (the worst PNE can be as bad as               ) 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5486400"/>
            <a:ext cx="7848600" cy="830997"/>
          </a:xfrm>
          <a:prstGeom prst="rect">
            <a:avLst/>
          </a:prstGeom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just"/>
            <a:r>
              <a:rPr lang="en-US" sz="2400" dirty="0" smtClean="0"/>
              <a:t>It is PLS-complete to compute any PNE in Network Congestion Games with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Work</a:t>
            </a:r>
            <a:endParaRPr lang="en-US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162050" y="2428875"/>
          <a:ext cx="971550" cy="542925"/>
        </p:xfrm>
        <a:graphic>
          <a:graphicData uri="http://schemas.openxmlformats.org/presentationml/2006/ole">
            <p:oleObj spid="_x0000_s21506" name="Equation" r:id="rId4" imgW="431640" imgH="241200" progId="Equation.3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3962400" y="2438400"/>
          <a:ext cx="1543050" cy="542925"/>
        </p:xfrm>
        <a:graphic>
          <a:graphicData uri="http://schemas.openxmlformats.org/presentationml/2006/ole">
            <p:oleObj spid="_x0000_s21507" name="Equation" r:id="rId5" imgW="685800" imgH="241200" progId="Equation.3">
              <p:embed/>
            </p:oleObj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6248400" y="2438400"/>
          <a:ext cx="1028700" cy="542925"/>
        </p:xfrm>
        <a:graphic>
          <a:graphicData uri="http://schemas.openxmlformats.org/presentationml/2006/ole">
            <p:oleObj spid="_x0000_s21508" name="Equation" r:id="rId6" imgW="457200" imgH="241200" progId="Equation.3">
              <p:embed/>
            </p:oleObj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2133600" y="3200400"/>
          <a:ext cx="1200150" cy="514350"/>
        </p:xfrm>
        <a:graphic>
          <a:graphicData uri="http://schemas.openxmlformats.org/presentationml/2006/ole">
            <p:oleObj spid="_x0000_s21509" name="Equation" r:id="rId7" imgW="533160" imgH="228600" progId="Equation.3">
              <p:embed/>
            </p:oleObj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2363273" y="5857875"/>
          <a:ext cx="2600325" cy="542925"/>
        </p:xfrm>
        <a:graphic>
          <a:graphicData uri="http://schemas.openxmlformats.org/presentationml/2006/ole">
            <p:oleObj spid="_x0000_s21511" name="Equation" r:id="rId8" imgW="1155600" imgH="241200" progId="Equation.3">
              <p:embed/>
            </p:oleObj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7391400" y="3200400"/>
          <a:ext cx="971550" cy="400050"/>
        </p:xfrm>
        <a:graphic>
          <a:graphicData uri="http://schemas.openxmlformats.org/presentationml/2006/ole">
            <p:oleObj spid="_x0000_s21512" name="Equation" r:id="rId9" imgW="431640" imgH="177480" progId="Equation.3">
              <p:embed/>
            </p:oleObj>
          </a:graphicData>
        </a:graphic>
      </p:graphicFrame>
    </p:spTree>
  </p:cSld>
  <p:clrMapOvr>
    <a:masterClrMapping/>
  </p:clrMapOvr>
  <p:transition advTm="90231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Work – Positive Results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905000"/>
            <a:ext cx="8382000" cy="1569660"/>
          </a:xfrm>
          <a:prstGeom prst="rect">
            <a:avLst/>
          </a:prstGeom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just"/>
            <a:r>
              <a:rPr lang="en-US" sz="2400" dirty="0" smtClean="0"/>
              <a:t>There exists a polynomial time greedy algorithm that computes a PNE with social cost at most                     for </a:t>
            </a:r>
            <a:r>
              <a:rPr lang="en-US" sz="2400" dirty="0" err="1" smtClean="0"/>
              <a:t>Matroid</a:t>
            </a:r>
            <a:r>
              <a:rPr lang="en-US" sz="2400" dirty="0" smtClean="0"/>
              <a:t> Cost Sharing Games with                 of the form                        , where                 is a non-decreasing concave function. </a:t>
            </a:r>
            <a:endParaRPr lang="en-US" sz="2400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4114800" y="2276475"/>
          <a:ext cx="1200150" cy="514350"/>
        </p:xfrm>
        <a:graphic>
          <a:graphicData uri="http://schemas.openxmlformats.org/presentationml/2006/ole">
            <p:oleObj spid="_x0000_s22530" name="Equation" r:id="rId4" imgW="533160" imgH="228600" progId="Equation.3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1905000" y="2657475"/>
          <a:ext cx="971550" cy="542925"/>
        </p:xfrm>
        <a:graphic>
          <a:graphicData uri="http://schemas.openxmlformats.org/presentationml/2006/ole">
            <p:oleObj spid="_x0000_s22531" name="Equation" r:id="rId5" imgW="431640" imgH="241200" progId="Equation.3">
              <p:embed/>
            </p:oleObj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4495800" y="2657475"/>
          <a:ext cx="1543050" cy="542925"/>
        </p:xfrm>
        <a:graphic>
          <a:graphicData uri="http://schemas.openxmlformats.org/presentationml/2006/ole">
            <p:oleObj spid="_x0000_s22532" name="Equation" r:id="rId6" imgW="685800" imgH="241200" progId="Equation.3">
              <p:embed/>
            </p:oleObj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7086600" y="2581275"/>
          <a:ext cx="1028700" cy="542925"/>
        </p:xfrm>
        <a:graphic>
          <a:graphicData uri="http://schemas.openxmlformats.org/presentationml/2006/ole">
            <p:oleObj spid="_x0000_s22533" name="Equation" r:id="rId7" imgW="457200" imgH="24120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04800" y="5486400"/>
            <a:ext cx="8382000" cy="1200329"/>
          </a:xfrm>
          <a:prstGeom prst="rect">
            <a:avLst/>
          </a:prstGeom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just"/>
            <a:r>
              <a:rPr lang="en-US" sz="2400" dirty="0" smtClean="0"/>
              <a:t>For general decreasing cost functions the algorithm computes a PNE with social cost at most the potential of the optimal strategy profile.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3886200"/>
            <a:ext cx="8382000" cy="1200329"/>
          </a:xfrm>
          <a:prstGeom prst="rect">
            <a:avLst/>
          </a:prstGeom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just"/>
            <a:r>
              <a:rPr lang="en-US" sz="2400" dirty="0" smtClean="0"/>
              <a:t>Note: Computing </a:t>
            </a:r>
            <a:r>
              <a:rPr lang="en-US" sz="2400" b="1" dirty="0" smtClean="0"/>
              <a:t>the best PNE</a:t>
            </a:r>
            <a:r>
              <a:rPr lang="en-US" sz="2400" dirty="0" smtClean="0"/>
              <a:t> or the </a:t>
            </a:r>
            <a:r>
              <a:rPr lang="en-US" sz="2400" b="1" dirty="0" smtClean="0"/>
              <a:t>PNE minimizing the potential function</a:t>
            </a:r>
            <a:r>
              <a:rPr lang="en-US" sz="2400" dirty="0" smtClean="0"/>
              <a:t> is NP-hard even in very simple </a:t>
            </a:r>
            <a:r>
              <a:rPr lang="en-US" sz="2400" dirty="0" err="1" smtClean="0"/>
              <a:t>matroid</a:t>
            </a:r>
            <a:r>
              <a:rPr lang="en-US" sz="2400" dirty="0" smtClean="0"/>
              <a:t> cost-sharing games.</a:t>
            </a:r>
            <a:endParaRPr lang="en-US" sz="2400" dirty="0"/>
          </a:p>
        </p:txBody>
      </p:sp>
    </p:spTree>
    <p:custDataLst>
      <p:tags r:id="rId2"/>
    </p:custDataLst>
  </p:cSld>
  <p:clrMapOvr>
    <a:masterClrMapping/>
  </p:clrMapOvr>
  <p:transition advTm="3962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Work – Hardness Results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4731603"/>
            <a:ext cx="8382000" cy="830997"/>
          </a:xfrm>
          <a:prstGeom prst="rect">
            <a:avLst/>
          </a:prstGeom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just"/>
            <a:r>
              <a:rPr lang="en-US" sz="2400" dirty="0" smtClean="0"/>
              <a:t>If we extend to Directed Networks then it is PLS-complete even in the case when                 have the form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2514600"/>
            <a:ext cx="8382000" cy="1200329"/>
          </a:xfrm>
          <a:prstGeom prst="rect">
            <a:avLst/>
          </a:prstGeom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just"/>
            <a:r>
              <a:rPr lang="en-US" sz="2400" dirty="0" smtClean="0"/>
              <a:t>It is PLS-complete to compute any PNE in Undirected Network Cost Sharing Games with               of the form                        , where                   	is a non-decreasing concave function. </a:t>
            </a:r>
            <a:endParaRPr lang="en-US" sz="2400" dirty="0"/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3524250" y="2867204"/>
          <a:ext cx="971550" cy="542925"/>
        </p:xfrm>
        <a:graphic>
          <a:graphicData uri="http://schemas.openxmlformats.org/presentationml/2006/ole">
            <p:oleObj spid="_x0000_s53250" name="Equation" r:id="rId4" imgW="431640" imgH="241200" progId="Equation.3">
              <p:embed/>
            </p:oleObj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6096000" y="2867204"/>
          <a:ext cx="1543050" cy="542925"/>
        </p:xfrm>
        <a:graphic>
          <a:graphicData uri="http://schemas.openxmlformats.org/presentationml/2006/ole">
            <p:oleObj spid="_x0000_s53251" name="Equation" r:id="rId5" imgW="685800" imgH="241200" progId="Equation.3">
              <p:embed/>
            </p:oleObj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/>
        </p:nvGraphicFramePr>
        <p:xfrm>
          <a:off x="304800" y="3248204"/>
          <a:ext cx="1028700" cy="542925"/>
        </p:xfrm>
        <a:graphic>
          <a:graphicData uri="http://schemas.openxmlformats.org/presentationml/2006/ole">
            <p:oleObj spid="_x0000_s53252" name="Equation" r:id="rId6" imgW="457200" imgH="241200" progId="Equation.3">
              <p:embed/>
            </p:oleObj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2286000" y="5095875"/>
          <a:ext cx="971550" cy="542925"/>
        </p:xfrm>
        <a:graphic>
          <a:graphicData uri="http://schemas.openxmlformats.org/presentationml/2006/ole">
            <p:oleObj spid="_x0000_s53253" name="Equation" r:id="rId7" imgW="431640" imgH="241200" progId="Equation.3">
              <p:embed/>
            </p:oleObj>
          </a:graphicData>
        </a:graphic>
      </p:graphicFrame>
      <p:graphicFrame>
        <p:nvGraphicFramePr>
          <p:cNvPr id="10" name="Object 10"/>
          <p:cNvGraphicFramePr>
            <a:graphicFrameLocks noChangeAspect="1"/>
          </p:cNvGraphicFramePr>
          <p:nvPr/>
        </p:nvGraphicFramePr>
        <p:xfrm>
          <a:off x="5153025" y="5086350"/>
          <a:ext cx="942975" cy="542925"/>
        </p:xfrm>
        <a:graphic>
          <a:graphicData uri="http://schemas.openxmlformats.org/presentationml/2006/ole">
            <p:oleObj spid="_x0000_s53254" name="Equation" r:id="rId8" imgW="419040" imgH="24120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Tm="345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VASILIS@ELDKZHVFUVWYY57I" val="3979"/>
  <p:tag name="DEFAULTDISPLAYSOURCE" val="\documentclass{article}\pagestyle{empty}&#10;\begin{document}&#10;&#10;\end{document}&#10;"/>
  <p:tag name="EMBEDFONTS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1|0.1|0.3|0.2|1.9|7.9|4.7|4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8.7|9.3|0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2|23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6|15.2|7.5|8.7|19.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0.9|3.4|3.6|4.5|8.2|25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6|14.1|4.6|2.5|1.5|1.3|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|8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1|0.1|0.1|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2396</TotalTime>
  <Words>803</Words>
  <Application>Microsoft Office PowerPoint</Application>
  <PresentationFormat>On-screen Show (4:3)</PresentationFormat>
  <Paragraphs>193</Paragraphs>
  <Slides>33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Module</vt:lpstr>
      <vt:lpstr>Equation</vt:lpstr>
      <vt:lpstr>The Complexity of Equilibria in Cost Sharing Games</vt:lpstr>
      <vt:lpstr>Motivation</vt:lpstr>
      <vt:lpstr>Motivation</vt:lpstr>
      <vt:lpstr>This Work</vt:lpstr>
      <vt:lpstr>Outline</vt:lpstr>
      <vt:lpstr>General Cost Sharing Model</vt:lpstr>
      <vt:lpstr>Previous Work</vt:lpstr>
      <vt:lpstr>This Work – Positive Results</vt:lpstr>
      <vt:lpstr>This Work – Hardness Results</vt:lpstr>
      <vt:lpstr>Outline</vt:lpstr>
      <vt:lpstr>PoS and the Potential Method</vt:lpstr>
      <vt:lpstr>PoS of Cost Sharing Games</vt:lpstr>
      <vt:lpstr>Our Notion of “Good”</vt:lpstr>
      <vt:lpstr>Singleton Cost Sharing</vt:lpstr>
      <vt:lpstr>Computing a Good PNE</vt:lpstr>
      <vt:lpstr>Greedy Algorithm for Selfish People</vt:lpstr>
      <vt:lpstr>Example</vt:lpstr>
      <vt:lpstr>Greedy Algorithm for Selfish People</vt:lpstr>
      <vt:lpstr>Sketch of Proof</vt:lpstr>
      <vt:lpstr>Extending to Matroids</vt:lpstr>
      <vt:lpstr>Extending to Matroids</vt:lpstr>
      <vt:lpstr>Example</vt:lpstr>
      <vt:lpstr>Main Positive Result</vt:lpstr>
      <vt:lpstr>Outline</vt:lpstr>
      <vt:lpstr>General Cost Sharing Games</vt:lpstr>
      <vt:lpstr>Proof</vt:lpstr>
      <vt:lpstr>Proof</vt:lpstr>
      <vt:lpstr>Network Cost Sharing</vt:lpstr>
      <vt:lpstr>Main Hardness Results</vt:lpstr>
      <vt:lpstr>Proof for Directed Networks</vt:lpstr>
      <vt:lpstr>Proof for Directed Networks</vt:lpstr>
      <vt:lpstr>Proof for Undirected Networks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vasilis</dc:creator>
  <cp:lastModifiedBy>vasilis</cp:lastModifiedBy>
  <cp:revision>584</cp:revision>
  <dcterms:created xsi:type="dcterms:W3CDTF">2010-11-19T15:08:46Z</dcterms:created>
  <dcterms:modified xsi:type="dcterms:W3CDTF">2010-12-13T17:07:50Z</dcterms:modified>
</cp:coreProperties>
</file>