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9" r:id="rId1"/>
  </p:sldMasterIdLst>
  <p:notesMasterIdLst>
    <p:notesMasterId r:id="rId60"/>
  </p:notesMasterIdLst>
  <p:sldIdLst>
    <p:sldId id="256" r:id="rId2"/>
    <p:sldId id="445" r:id="rId3"/>
    <p:sldId id="2097" r:id="rId4"/>
    <p:sldId id="420" r:id="rId5"/>
    <p:sldId id="384" r:id="rId6"/>
    <p:sldId id="385" r:id="rId7"/>
    <p:sldId id="387" r:id="rId8"/>
    <p:sldId id="388" r:id="rId9"/>
    <p:sldId id="389" r:id="rId10"/>
    <p:sldId id="394" r:id="rId11"/>
    <p:sldId id="415" r:id="rId12"/>
    <p:sldId id="421" r:id="rId13"/>
    <p:sldId id="424" r:id="rId14"/>
    <p:sldId id="416" r:id="rId15"/>
    <p:sldId id="423" r:id="rId16"/>
    <p:sldId id="402" r:id="rId17"/>
    <p:sldId id="469" r:id="rId18"/>
    <p:sldId id="2099" r:id="rId19"/>
    <p:sldId id="426" r:id="rId20"/>
    <p:sldId id="430" r:id="rId21"/>
    <p:sldId id="433" r:id="rId22"/>
    <p:sldId id="429" r:id="rId23"/>
    <p:sldId id="428" r:id="rId24"/>
    <p:sldId id="431" r:id="rId25"/>
    <p:sldId id="2101" r:id="rId26"/>
    <p:sldId id="2102" r:id="rId27"/>
    <p:sldId id="2103" r:id="rId28"/>
    <p:sldId id="443" r:id="rId29"/>
    <p:sldId id="434" r:id="rId30"/>
    <p:sldId id="444" r:id="rId31"/>
    <p:sldId id="442" r:id="rId32"/>
    <p:sldId id="462" r:id="rId33"/>
    <p:sldId id="459" r:id="rId34"/>
    <p:sldId id="460" r:id="rId35"/>
    <p:sldId id="408" r:id="rId36"/>
    <p:sldId id="2100" r:id="rId37"/>
    <p:sldId id="2094" r:id="rId38"/>
    <p:sldId id="2095" r:id="rId39"/>
    <p:sldId id="2074" r:id="rId40"/>
    <p:sldId id="464" r:id="rId41"/>
    <p:sldId id="463" r:id="rId42"/>
    <p:sldId id="466" r:id="rId43"/>
    <p:sldId id="468" r:id="rId44"/>
    <p:sldId id="2096" r:id="rId45"/>
    <p:sldId id="467" r:id="rId46"/>
    <p:sldId id="449" r:id="rId47"/>
    <p:sldId id="2025" r:id="rId48"/>
    <p:sldId id="2022" r:id="rId49"/>
    <p:sldId id="261" r:id="rId50"/>
    <p:sldId id="393" r:id="rId51"/>
    <p:sldId id="446" r:id="rId52"/>
    <p:sldId id="435" r:id="rId53"/>
    <p:sldId id="447" r:id="rId54"/>
    <p:sldId id="448" r:id="rId55"/>
    <p:sldId id="438" r:id="rId56"/>
    <p:sldId id="437" r:id="rId57"/>
    <p:sldId id="440" r:id="rId58"/>
    <p:sldId id="441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BC4"/>
    <a:srgbClr val="1B58B8"/>
    <a:srgbClr val="04244D"/>
    <a:srgbClr val="FFFFFF"/>
    <a:srgbClr val="041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7" autoAdjust="0"/>
    <p:restoredTop sz="94660"/>
  </p:normalViewPr>
  <p:slideViewPr>
    <p:cSldViewPr snapToGrid="0">
      <p:cViewPr>
        <p:scale>
          <a:sx n="73" d="100"/>
          <a:sy n="73" d="100"/>
        </p:scale>
        <p:origin x="52" y="6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0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388A-A9D8-4141-ADF3-ACC8B73FD297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10786-181E-4771-9E8B-70ECC7D05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1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pPr marL="0" marR="0" lvl="0" indent="0" algn="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4C3489-8257-4E60-994D-6A5CEE67ED71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 3:26 AM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57150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84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B5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408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0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30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37917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551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Software code slide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634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9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35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1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5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5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64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947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EDF9-F691-4703-9D7F-CEAAAAEE0313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3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9EDF9-F691-4703-9D7F-CEAAAAEE0313}" type="datetimeFigureOut">
              <a:rPr lang="en-US" smtClean="0"/>
              <a:t>9/30/2019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68F00-5243-4962-8DEA-8F1A74DF4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  <p:sldLayoutId id="214748418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ml.azurewebsites.net/" TargetMode="External"/><Relationship Id="rId2" Type="http://schemas.openxmlformats.org/officeDocument/2006/relationships/hyperlink" Target="https://github.com/microsoft/econ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image" Target="../media/image26.jpg"/><Relationship Id="rId16" Type="http://schemas.openxmlformats.org/officeDocument/2006/relationships/image" Target="../media/image40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econml.azurewebsites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https://github.com/Microsoft/EconML" TargetMode="External"/><Relationship Id="rId7" Type="http://schemas.openxmlformats.org/officeDocument/2006/relationships/image" Target="../media/image48.jpg"/><Relationship Id="rId2" Type="http://schemas.openxmlformats.org/officeDocument/2006/relationships/hyperlink" Target="https://aka.ms/alic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0.jpeg"/><Relationship Id="rId5" Type="http://schemas.openxmlformats.org/officeDocument/2006/relationships/image" Target="../media/image46.jpeg"/><Relationship Id="rId10" Type="http://schemas.openxmlformats.org/officeDocument/2006/relationships/image" Target="../media/image26.jpg"/><Relationship Id="rId4" Type="http://schemas.openxmlformats.org/officeDocument/2006/relationships/image" Target="../media/image45.jpg"/><Relationship Id="rId9" Type="http://schemas.openxmlformats.org/officeDocument/2006/relationships/hyperlink" Target="https://econml.azurewebsites.net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7303" y="971191"/>
            <a:ext cx="9837393" cy="2387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Econometrics and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7302" y="3757448"/>
            <a:ext cx="9837394" cy="14573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Vasilis Syrgkanis</a:t>
            </a:r>
          </a:p>
          <a:p>
            <a:r>
              <a:rPr lang="en-US" dirty="0">
                <a:solidFill>
                  <a:schemeClr val="bg1"/>
                </a:solidFill>
              </a:rPr>
              <a:t>Microsoft Research</a:t>
            </a:r>
          </a:p>
          <a:p>
            <a:r>
              <a:rPr lang="en-US" dirty="0">
                <a:solidFill>
                  <a:schemeClr val="bg1"/>
                </a:solidFill>
              </a:rPr>
              <a:t>New England</a:t>
            </a:r>
          </a:p>
        </p:txBody>
      </p:sp>
    </p:spTree>
    <p:extLst>
      <p:ext uri="{BB962C8B-B14F-4D97-AF65-F5344CB8AC3E}">
        <p14:creationId xmlns:p14="http://schemas.microsoft.com/office/powerpoint/2010/main" val="376053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28D98-4377-4198-AD79-EB57486BF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Remarks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F2C5B-BBCB-4631-B5C0-AAEAC8B071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order to estimate a causal effect and at a fast rate, we had to estimate other “nuisance functions”</a:t>
                </a:r>
              </a:p>
              <a:p>
                <a:endParaRPr lang="en-US" dirty="0"/>
              </a:p>
              <a:p>
                <a:r>
                  <a:rPr lang="en-US" dirty="0"/>
                  <a:t>The current theorem applied to the estimation of a constant treatment effect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; for personalized decisions we want a heterogeneous treatment effect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want to build a complex ML model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8F2C5B-BBCB-4631-B5C0-AAEAC8B071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30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4393-D4FB-47A5-BCAB-4A46E467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Triple ML for Treatment Effect Inference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BC45E9-00C7-4154-B3B9-881428908D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A5BC4"/>
                    </a:solidFill>
                  </a:rPr>
                  <a:t>Triple ML</a:t>
                </a:r>
                <a:r>
                  <a:rPr lang="en-US" dirty="0"/>
                  <a:t> </a:t>
                </a:r>
                <a:r>
                  <a:rPr lang="en-US" sz="1800" dirty="0"/>
                  <a:t>[Chernozhukov et al 2017a,b], [</a:t>
                </a:r>
                <a:r>
                  <a:rPr lang="en-US" sz="1800" dirty="0" err="1"/>
                  <a:t>Nie</a:t>
                </a:r>
                <a:r>
                  <a:rPr lang="en-US" sz="1800" dirty="0"/>
                  <a:t>, Wager, 2017]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/>
                  <a:t>Regress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600" dirty="0"/>
                  <a:t>, learn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q</m:t>
                    </m:r>
                    <m:d>
                      <m:d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6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/>
                  <a:t>Regress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600" dirty="0"/>
                  <a:t>, learn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sz="2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600" b="0" i="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dirty="0"/>
                  <a:t> (mean treatment policy)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/>
                  <a:t>Minimize residual square loss: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</m:e>
                              </m:d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a:rPr lang="en-US" sz="26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  <m:d>
                                        <m:d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</m:e>
                                      </m:d>
                                      <m:r>
                                        <a:rPr lang="en-US" sz="2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600" b="1" i="1" smtClean="0">
                                          <a:solidFill>
                                            <a:srgbClr val="0A5B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  <m:d>
                                        <m:dPr>
                                          <m:ctrlPr>
                                            <a:rPr lang="en-US" sz="2600" b="1" i="1">
                                              <a:solidFill>
                                                <a:srgbClr val="0A5BC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b="1" i="1" smtClean="0">
                                                  <a:solidFill>
                                                    <a:srgbClr val="0A5BC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b="1" i="1" smtClean="0">
                                                  <a:solidFill>
                                                    <a:srgbClr val="0A5BC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b="1" i="1" smtClean="0">
                                                  <a:solidFill>
                                                    <a:srgbClr val="0A5BC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⋅(</m:t>
                                      </m:r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a:rPr lang="en-US" sz="260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sz="2600" b="0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b="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US" sz="260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000" dirty="0" err="1"/>
                  <a:t>Nie</a:t>
                </a:r>
                <a:r>
                  <a:rPr lang="en-US" sz="2000" dirty="0"/>
                  <a:t>, Wager: Reproducing Kernel Hilbert spaces</a:t>
                </a:r>
              </a:p>
              <a:p>
                <a:pPr marL="0" indent="0">
                  <a:buNone/>
                </a:pPr>
                <a:r>
                  <a:rPr lang="en-US" sz="2000" dirty="0"/>
                  <a:t>Chernozhukov, Nekipelov, Semenova,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S</a:t>
                </a:r>
                <a:r>
                  <a:rPr lang="en-US" sz="2000" dirty="0"/>
                  <a:t>: Sparse linear</a:t>
                </a:r>
              </a:p>
              <a:p>
                <a:pPr marL="0" indent="0">
                  <a:buNone/>
                </a:pPr>
                <a:r>
                  <a:rPr lang="en-US" sz="2000" dirty="0"/>
                  <a:t>Athey, Wager; Oprescu,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S</a:t>
                </a:r>
                <a:r>
                  <a:rPr lang="en-US" sz="2000" dirty="0"/>
                  <a:t>, Wu: Random Forests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BC45E9-00C7-4154-B3B9-881428908D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217" t="-1937" b="-1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CAE4D943-F86E-4B4F-B193-70B3865A91E7}"/>
              </a:ext>
            </a:extLst>
          </p:cNvPr>
          <p:cNvSpPr/>
          <p:nvPr/>
        </p:nvSpPr>
        <p:spPr>
          <a:xfrm>
            <a:off x="6528547" y="5634318"/>
            <a:ext cx="208429" cy="1143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0EB4F5-D9BE-42A2-B4E4-79BAB76F95F2}"/>
              </a:ext>
            </a:extLst>
          </p:cNvPr>
          <p:cNvSpPr txBox="1"/>
          <p:nvPr/>
        </p:nvSpPr>
        <p:spPr>
          <a:xfrm>
            <a:off x="7012641" y="5882652"/>
            <a:ext cx="499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Error in final regression is of the same order as if we knew the nuisance functions</a:t>
            </a:r>
          </a:p>
        </p:txBody>
      </p:sp>
    </p:spTree>
    <p:extLst>
      <p:ext uri="{BB962C8B-B14F-4D97-AF65-F5344CB8AC3E}">
        <p14:creationId xmlns:p14="http://schemas.microsoft.com/office/powerpoint/2010/main" val="183733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5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86000"/>
            <a:ext cx="100584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Walkthrough Example 2: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Binary Treatments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94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C8383-9D3D-4B2B-99EC-59D878ED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Treatment Effects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BDB72B-69FA-466E-9341-8B6BD27B58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Binary Treatment: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∈{0, 1}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sepChr m:val="∣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Simply taking an average of the treated and untreated is biased due to </a:t>
                </a:r>
                <a:r>
                  <a:rPr lang="en-US" dirty="0" err="1"/>
                  <a:t>confoundeness</a:t>
                </a:r>
                <a:endParaRPr lang="en-US" dirty="0"/>
              </a:p>
              <a:p>
                <a:r>
                  <a:rPr lang="en-US" dirty="0"/>
                  <a:t>A model-heavy approach</a:t>
                </a:r>
              </a:p>
              <a:p>
                <a:pPr lvl="1"/>
                <a:r>
                  <a:rPr lang="en-US" dirty="0"/>
                  <a:t>Regress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,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BDB72B-69FA-466E-9341-8B6BD27B58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870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C8383-9D3D-4B2B-99EC-59D878ED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Treatment Effects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BDB72B-69FA-466E-9341-8B6BD27B58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Treatment: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∈{0, 1}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sepChr m:val="∣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Simply taking an average of the treated and untreated is biased due to </a:t>
                </a:r>
                <a:r>
                  <a:rPr lang="en-US" dirty="0" err="1"/>
                  <a:t>confoundeness</a:t>
                </a:r>
                <a:endParaRPr lang="en-US" dirty="0"/>
              </a:p>
              <a:p>
                <a:r>
                  <a:rPr lang="en-US" dirty="0"/>
                  <a:t>A non-parametric approach: Inverse Propensity Weighting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IPS</m:t>
                          </m:r>
                        </m:sub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⋅1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𝐼𝑃𝑆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𝐼𝑃𝑆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BDB72B-69FA-466E-9341-8B6BD27B58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196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C8383-9D3D-4B2B-99EC-59D878ED3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Treatment Effects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BDB72B-69FA-466E-9341-8B6BD27B58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Treatment: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∈{0, 1}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sepChr m:val="∣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Simply taking an average of the treated and untreated is biased due to </a:t>
                </a:r>
                <a:r>
                  <a:rPr lang="en-US" dirty="0" err="1"/>
                  <a:t>confoundeness</a:t>
                </a:r>
                <a:endParaRPr lang="en-US" dirty="0"/>
              </a:p>
              <a:p>
                <a:r>
                  <a:rPr lang="en-US" dirty="0"/>
                  <a:t>Doubly Robust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DR</m:t>
                          </m:r>
                        </m:sub>
                        <m: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⋅1</m:t>
                          </m:r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DR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DR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(0)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BDB72B-69FA-466E-9341-8B6BD27B58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8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4393-D4FB-47A5-BCAB-4A46E467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Triple ML for Treatment Effect Inference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BC45E9-00C7-4154-B3B9-881428908D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A5BC4"/>
                    </a:solidFill>
                  </a:rPr>
                  <a:t>Triple ML: Binary Treatment</a:t>
                </a:r>
                <a:r>
                  <a:rPr lang="en-US" dirty="0"/>
                  <a:t> </a:t>
                </a:r>
                <a:r>
                  <a:rPr lang="en-US" sz="1800" dirty="0"/>
                  <a:t>[Foster, Syrgkanis, 2019], [Oprescu, Wu, Syrgkanis, 2018]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/>
                  <a:t>Regress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600" dirty="0"/>
                  <a:t>,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6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/>
                  <a:t>Regress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600" dirty="0"/>
                  <a:t>, learn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26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dirty="0"/>
                  <a:t> (prob of treatment)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/>
                  <a:t>Doubly Robust Target: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  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DR</m:t>
                          </m:r>
                        </m:sub>
                        <m: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⋅1</m:t>
                          </m:r>
                          <m:r>
                            <m:rPr>
                              <m:lit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}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2600" i="1" dirty="0"/>
              </a:p>
              <a:p>
                <a:pPr marL="514350" indent="-514350">
                  <a:buFont typeface="+mj-lt"/>
                  <a:buAutoNum type="arabicPeriod" startAt="4"/>
                </a:pPr>
                <a:r>
                  <a:rPr lang="en-US" sz="2600" dirty="0"/>
                  <a:t>Regress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DR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(1)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DR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(0)</m:t>
                        </m:r>
                      </m:sup>
                    </m:sSub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~ 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600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</m:e>
                              </m:d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  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DR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(1)</m:t>
                                          </m:r>
                                        </m:sup>
                                      </m:sSub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Sup>
                                        <m:sSub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, 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 panose="02040503050406030204" pitchFamily="18" charset="0"/>
                                            </a:rPr>
                                            <m:t>DR</m:t>
                                          </m:r>
                                        </m:sub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(0)</m:t>
                                          </m:r>
                                        </m:sup>
                                      </m:sSubSup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600" b="1" i="1">
                                          <a:solidFill>
                                            <a:srgbClr val="0A5B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  <m:d>
                                        <m:dPr>
                                          <m:ctrlPr>
                                            <a:rPr lang="en-US" sz="2600" b="1" i="1">
                                              <a:solidFill>
                                                <a:srgbClr val="0A5BC4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600" b="1" i="1">
                                                  <a:solidFill>
                                                    <a:srgbClr val="0A5BC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600" b="1" i="1">
                                                  <a:solidFill>
                                                    <a:srgbClr val="0A5BC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𝑿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600" b="1" i="1">
                                                  <a:solidFill>
                                                    <a:srgbClr val="0A5BC4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𝒊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6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BC45E9-00C7-4154-B3B9-881428908D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217"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200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BE4DD-EA74-4249-A93F-BFE2EF6B6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Treatment Policy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60D78-8695-4D7B-A80B-A8A17F69B3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11996"/>
              </a:xfrm>
            </p:spPr>
            <p:txBody>
              <a:bodyPr>
                <a:normAutofit fontScale="92500" lnSpcReduction="10000"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DR</m:t>
                        </m:r>
                      </m:sub>
                      <m:sup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are good estimates of the counterfactual outcomes</a:t>
                </a:r>
              </a:p>
              <a:p>
                <a:r>
                  <a:rPr lang="en-US" dirty="0"/>
                  <a:t>If we were to follow a treatment policy: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DR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DR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Is a good estimate of the value of the policy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Maximize over space of policies: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lim>
                      </m:limLow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r>
                            <a:rPr lang="en-US" b="1" i="1" smtClean="0">
                              <a:solidFill>
                                <a:srgbClr val="0A5BC4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d>
                            <m:dPr>
                              <m:ctrlPr>
                                <a:rPr lang="en-US" b="1" i="1">
                                  <a:solidFill>
                                    <a:srgbClr val="0A5BC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0A5BC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solidFill>
                                        <a:srgbClr val="0A5BC4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0A5BC4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DR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DR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1700" dirty="0"/>
                  <a:t>[Athey, Wager, 17], [Zhou, Athey, Wager,’18]: VC classes</a:t>
                </a:r>
              </a:p>
              <a:p>
                <a:pPr marL="0" indent="0">
                  <a:buNone/>
                </a:pPr>
                <a:r>
                  <a:rPr lang="en-US" sz="1700" dirty="0"/>
                  <a:t>[Foster, S.’19]: Rademacher complexity, entropy integral</a:t>
                </a:r>
              </a:p>
              <a:p>
                <a:pPr marL="0" indent="0">
                  <a:buNone/>
                </a:pPr>
                <a:r>
                  <a:rPr lang="en-US" sz="1700" dirty="0"/>
                  <a:t>[Demirer, S., Chernozhukov, Lewis’19]: Continuous actions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E60D78-8695-4D7B-A80B-A8A17F69B3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11996"/>
              </a:xfrm>
              <a:blipFill>
                <a:blip r:embed="rId2"/>
                <a:stretch>
                  <a:fillRect l="-928" t="-925" b="-2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6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5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86000"/>
            <a:ext cx="100584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Technical Vignette: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Orthogonal Statistical Learning</a:t>
            </a:r>
          </a:p>
          <a:p>
            <a:pPr marL="0" indent="0" algn="r">
              <a:buNone/>
            </a:pPr>
            <a:r>
              <a:rPr lang="en-US" sz="2000" dirty="0">
                <a:solidFill>
                  <a:schemeClr val="bg1"/>
                </a:solidFill>
              </a:rPr>
              <a:t>[Foster, S., COLT 2019 (best paper)]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1437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A78F4-0D7E-43E0-B134-916013881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Statistical Learning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8DEE19-4880-4109-A0CC-00BA829051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18075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Target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is the minimizer of an expected loss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li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lim>
                      </m:limLow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Which also depends on nuisance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whose true value we don’t know and need to estimate</a:t>
                </a:r>
              </a:p>
              <a:p>
                <a:r>
                  <a:rPr lang="en-US" dirty="0"/>
                  <a:t>Oracle Excess Risk.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samples, find an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 such that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Examples</a:t>
                </a:r>
              </a:p>
              <a:p>
                <a:r>
                  <a:rPr lang="en-US" dirty="0"/>
                  <a:t>Pricing: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 smtClean="0">
                                    <a:solidFill>
                                      <a:srgbClr val="0A5BC4"/>
                                    </a:solidFill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  <m:d>
                                  <m:dPr>
                                    <m:ctrlPr>
                                      <a:rPr lang="en-US" b="1" i="1">
                                        <a:solidFill>
                                          <a:srgbClr val="0A5BC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solidFill>
                                              <a:srgbClr val="0A5BC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0A5BC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solidFill>
                                              <a:srgbClr val="0A5BC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⋅(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US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Binary: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DR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DR</m:t>
                                    </m:r>
                                  </m:sub>
                                  <m:sup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d>
                                  </m:sup>
                                </m:sSubSup>
                                <m:r>
                                  <a:rPr lang="en-US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600" b="1" i="1" smtClean="0">
                                    <a:solidFill>
                                      <a:srgbClr val="0A5BC4"/>
                                    </a:solidFill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  <m:d>
                                  <m:dPr>
                                    <m:ctrlPr>
                                      <a:rPr lang="en-US" sz="2600" b="1" i="1">
                                        <a:solidFill>
                                          <a:srgbClr val="0A5BC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600" b="1" i="1">
                                            <a:solidFill>
                                              <a:srgbClr val="0A5BC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600" b="1" i="1">
                                            <a:solidFill>
                                              <a:srgbClr val="0A5BC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sz="2600" b="1" i="1">
                                            <a:solidFill>
                                              <a:srgbClr val="0A5BC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Policy: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rgbClr val="0A5BC4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0A5BC4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solidFill>
                                      <a:srgbClr val="0A5BC4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A5BC4"/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b>
                                <m:r>
                                  <a:rPr lang="en-US" b="1" i="1" smtClean="0">
                                    <a:solidFill>
                                      <a:srgbClr val="0A5BC4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DR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  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DR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8DEE19-4880-4109-A0CC-00BA82905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18075"/>
              </a:xfrm>
              <a:blipFill>
                <a:blip r:embed="rId2"/>
                <a:stretch>
                  <a:fillRect l="-1043" t="-2478" b="-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90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E4E9B-8522-40D8-81C7-24C9AB6FD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Econometrics and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A1D31-8FBE-4EF0-8D4E-38BC261D4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Machine learning infiltrating decision making</a:t>
            </a:r>
          </a:p>
          <a:p>
            <a:r>
              <a:rPr lang="en-US" dirty="0"/>
              <a:t>Most decision-making questions are causal/counterfactual</a:t>
            </a:r>
          </a:p>
          <a:p>
            <a:r>
              <a:rPr lang="en-US" dirty="0"/>
              <a:t>At odds with ML power: prediction vs counterfactual prediction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Econometrics -&gt; ML: recipes for identification of causal quantities</a:t>
            </a:r>
          </a:p>
          <a:p>
            <a:r>
              <a:rPr lang="en-US" dirty="0"/>
              <a:t>ML -&gt; Econometrics: flexible non-parametric estimation</a:t>
            </a:r>
          </a:p>
        </p:txBody>
      </p:sp>
    </p:spTree>
    <p:extLst>
      <p:ext uri="{BB962C8B-B14F-4D97-AF65-F5344CB8AC3E}">
        <p14:creationId xmlns:p14="http://schemas.microsoft.com/office/powerpoint/2010/main" val="401573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A78F4-0D7E-43E0-B134-916013881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and Generalization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8DEE19-4880-4109-A0CC-00BA829051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1807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Machine learning is good at achieving excess risk for known losses</a:t>
                </a:r>
              </a:p>
              <a:p>
                <a:r>
                  <a:rPr lang="en-US" dirty="0"/>
                  <a:t>For any loss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dirty="0"/>
                  <a:t>, find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dirty="0"/>
                  <a:t> such that: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Most ML theory addresses such questions (generalization bounds)</a:t>
                </a:r>
              </a:p>
              <a:p>
                <a:r>
                  <a:rPr lang="en-US" dirty="0"/>
                  <a:t>Excess risk has meaningful problem-specific interpretations</a:t>
                </a:r>
              </a:p>
              <a:p>
                <a:pPr lvl="1"/>
                <a:r>
                  <a:rPr lang="en-US" dirty="0"/>
                  <a:t>For square losses it implies mean squared error: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policy learning it is a bound on the regret of a policy</a:t>
                </a:r>
              </a:p>
              <a:p>
                <a:r>
                  <a:rPr lang="en-US" dirty="0"/>
                  <a:t>Can we reduce our problem to what ML is good at?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D8DEE19-4880-4109-A0CC-00BA829051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18075"/>
              </a:xfrm>
              <a:blipFill>
                <a:blip r:embed="rId2"/>
                <a:stretch>
                  <a:fillRect l="-1043" t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127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A78F4-0D7E-43E0-B134-916013881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Advantages of Excess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DEE19-4880-4109-A0CC-00BA82905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8075"/>
          </a:xfrm>
        </p:spPr>
        <p:txBody>
          <a:bodyPr>
            <a:normAutofit/>
          </a:bodyPr>
          <a:lstStyle/>
          <a:p>
            <a:r>
              <a:rPr lang="en-US" dirty="0"/>
              <a:t>Fewer Assumptions</a:t>
            </a:r>
          </a:p>
          <a:p>
            <a:pPr lvl="1"/>
            <a:r>
              <a:rPr lang="en-US" dirty="0"/>
              <a:t>Does not require stringent assumptions on identification of parameters of model (e.g. full rank co-variance of features, restricted eigenvalue conditions)</a:t>
            </a:r>
          </a:p>
          <a:p>
            <a:pPr lvl="1"/>
            <a:endParaRPr lang="en-US" dirty="0"/>
          </a:p>
          <a:p>
            <a:r>
              <a:rPr lang="en-US" dirty="0"/>
              <a:t>Allow for Mis-Specification</a:t>
            </a:r>
          </a:p>
          <a:p>
            <a:pPr lvl="1"/>
            <a:r>
              <a:rPr lang="en-US" dirty="0"/>
              <a:t>Convergence to best within class model </a:t>
            </a:r>
            <a:r>
              <a:rPr lang="en-US" dirty="0" err="1"/>
              <a:t>w.r.t.</a:t>
            </a:r>
            <a:r>
              <a:rPr lang="en-US" dirty="0"/>
              <a:t> some distance metric</a:t>
            </a:r>
          </a:p>
          <a:p>
            <a:pPr lvl="1"/>
            <a:r>
              <a:rPr lang="en-US" dirty="0"/>
              <a:t>Can be easily combined with analysis of mis-specification “bias”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4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32FA884-79C9-4BDA-802A-92CD2C6B4C25}"/>
                  </a:ext>
                </a:extLst>
              </p:cNvPr>
              <p:cNvSpPr/>
              <p:nvPr/>
            </p:nvSpPr>
            <p:spPr>
              <a:xfrm>
                <a:off x="838200" y="1741394"/>
                <a:ext cx="10515600" cy="2998694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dirty="0">
                    <a:solidFill>
                      <a:schemeClr val="bg1"/>
                    </a:solidFill>
                  </a:rPr>
                  <a:t>Split samples in half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b="1" dirty="0">
                    <a:solidFill>
                      <a:srgbClr val="FFC000"/>
                    </a:solidFill>
                  </a:rPr>
                  <a:t>Stage 1.</a:t>
                </a:r>
                <a:r>
                  <a:rPr lang="en-US" sz="2800" dirty="0">
                    <a:solidFill>
                      <a:schemeClr val="bg1"/>
                    </a:solidFill>
                  </a:rPr>
                  <a:t>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on first half, with estimation error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sz="2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:r>
                  <a:rPr lang="en-US" sz="2800" b="1" dirty="0">
                    <a:solidFill>
                      <a:srgbClr val="FFC000"/>
                    </a:solidFill>
                  </a:rPr>
                  <a:t>Stage 2.</a:t>
                </a:r>
                <a:r>
                  <a:rPr lang="en-US" sz="2800" dirty="0">
                    <a:solidFill>
                      <a:schemeClr val="bg1"/>
                    </a:solidFill>
                  </a:rPr>
                  <a:t> Estimate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bg1"/>
                    </a:solidFill>
                  </a:rPr>
                  <a:t> on second half in a plugin manner: use any algorithm that guarantees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32FA884-79C9-4BDA-802A-92CD2C6B4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41394"/>
                <a:ext cx="10515600" cy="2998694"/>
              </a:xfrm>
              <a:prstGeom prst="rect">
                <a:avLst/>
              </a:prstGeom>
              <a:blipFill>
                <a:blip r:embed="rId2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2A561772-2663-4DCE-80AC-8DB079223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Meta-Algorithm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63F732-4DA6-41A0-93CC-A5F083DFBC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824319"/>
                <a:ext cx="10515600" cy="135264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When does this algorithm achieve good oracle excess risk?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263F732-4DA6-41A0-93CC-A5F083DFBC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824319"/>
                <a:ext cx="10515600" cy="1352644"/>
              </a:xfrm>
              <a:blipFill>
                <a:blip r:embed="rId3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563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EB95-1B82-4385-9912-F5FDF6E12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Neyman</a:t>
            </a:r>
            <a:r>
              <a:rPr lang="en-US" dirty="0"/>
              <a:t> Orthogonality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503A5D-0FC6-4A0B-A24E-A4140D4141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940935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Directional derivative: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 loss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Neyman</a:t>
                </a:r>
                <a:r>
                  <a:rPr lang="en-US" dirty="0"/>
                  <a:t> orthogonal if: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]=0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Intuition: </a:t>
                </a:r>
              </a:p>
              <a:p>
                <a:pPr lvl="1"/>
                <a:r>
                  <a:rPr lang="en-US" dirty="0"/>
                  <a:t>Small perturbation of nuisance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around its true value, do not change the gradient information of the loss with respect to target</a:t>
                </a:r>
              </a:p>
              <a:p>
                <a:r>
                  <a:rPr lang="en-US" dirty="0"/>
                  <a:t>Example: pricing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0A5BC4"/>
                                    </a:solidFill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  <m:d>
                                  <m:dPr>
                                    <m:ctrlPr>
                                      <a:rPr lang="en-US" b="1" i="1">
                                        <a:solidFill>
                                          <a:srgbClr val="0A5BC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1" i="1">
                                            <a:solidFill>
                                              <a:srgbClr val="0A5BC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0A5BC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𝑿</m:t>
                                        </m:r>
                                      </m:e>
                                      <m:sub>
                                        <m:r>
                                          <a:rPr lang="en-US" b="1" i="1">
                                            <a:solidFill>
                                              <a:srgbClr val="0A5BC4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⋅(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r>
                                  <a:rPr lang="en-US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600" b="1" i="1">
                                  <a:solidFill>
                                    <a:srgbClr val="0A5BC4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  <m:d>
                                <m:dPr>
                                  <m:ctrlPr>
                                    <a:rPr lang="en-US" sz="2600" b="1" i="1">
                                      <a:solidFill>
                                        <a:srgbClr val="0A5BC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b="1" i="1">
                                          <a:solidFill>
                                            <a:srgbClr val="0A5B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b="1" i="1">
                                          <a:solidFill>
                                            <a:srgbClr val="0A5B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b>
                                      <m:r>
                                        <a:rPr lang="en-US" sz="2600" b="1" i="1">
                                          <a:solidFill>
                                            <a:srgbClr val="0A5BC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d>
                                <m:dPr>
                                  <m:ctrlPr>
                                    <a:rPr lang="en-US" sz="2600" b="1" i="1">
                                      <a:solidFill>
                                        <a:srgbClr val="0A5BC4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sz="2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600" i="1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2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sz="26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sz="26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6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503A5D-0FC6-4A0B-A24E-A4140D4141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940935"/>
              </a:xfrm>
              <a:blipFill>
                <a:blip r:embed="rId2"/>
                <a:stretch>
                  <a:fillRect l="-928" t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804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CA97-A657-4BBD-9F6F-8E83BA97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Theorem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D67DD-1528-4E59-93E4-7CB019AD7C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30669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If loss is </a:t>
                </a:r>
                <a:r>
                  <a:rPr lang="en-US" i="1" dirty="0"/>
                  <a:t>orthogonal</a:t>
                </a:r>
                <a:r>
                  <a:rPr lang="en-US" dirty="0"/>
                  <a:t>, </a:t>
                </a:r>
                <a:r>
                  <a:rPr lang="en-US" i="1" dirty="0"/>
                  <a:t>strongly convex</a:t>
                </a:r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and </a:t>
                </a:r>
                <a:r>
                  <a:rPr lang="en-US" i="1" dirty="0"/>
                  <a:t>smooth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first-order optimal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Assumptions.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1. Strongly Convex: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i="1" dirty="0"/>
              </a:p>
              <a:p>
                <a:pPr marL="0" indent="0">
                  <a:buNone/>
                </a:pPr>
                <a:r>
                  <a:rPr lang="en-US" i="1" dirty="0"/>
                  <a:t>2. Smooth: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3. First-order Optimality: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D67DD-1528-4E59-93E4-7CB019AD7C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30669"/>
              </a:xfrm>
              <a:blipFill>
                <a:blip r:embed="rId2"/>
                <a:stretch>
                  <a:fillRect l="-1043" t="-2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23137A-6CC7-4577-86EA-A898BA0C5A08}"/>
                  </a:ext>
                </a:extLst>
              </p:cNvPr>
              <p:cNvSpPr txBox="1"/>
              <p:nvPr/>
            </p:nvSpPr>
            <p:spPr>
              <a:xfrm>
                <a:off x="8135470" y="3301244"/>
                <a:ext cx="1526508" cy="6310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𝜅</m:t>
                      </m:r>
                      <m:sSup>
                        <m:sSupPr>
                          <m:ctrlP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23137A-6CC7-4577-86EA-A898BA0C5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470" y="3301244"/>
                <a:ext cx="1526508" cy="6310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3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CA97-A657-4BBD-9F6F-8E83BA97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D67DD-1528-4E59-93E4-7CB019AD7C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Strongly Convex 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en-US" b="1" dirty="0"/>
                  <a:t>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Neyman</a:t>
                </a:r>
                <a:r>
                  <a:rPr lang="en-US" b="1" dirty="0"/>
                  <a:t> Orthogonal and smooth: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D67DD-1528-4E59-93E4-7CB019AD7C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7332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CA97-A657-4BBD-9F6F-8E83BA97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D67DD-1528-4E59-93E4-7CB019AD7C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Strongly Convex 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en-US" b="1" dirty="0"/>
                  <a:t>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Neyman</a:t>
                </a:r>
                <a:r>
                  <a:rPr lang="en-US" b="1" dirty="0"/>
                  <a:t> Orthogonal and smooth: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D67DD-1528-4E59-93E4-7CB019AD7C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597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CA97-A657-4BBD-9F6F-8E83BA97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D67DD-1528-4E59-93E4-7CB019AD7C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Strongly Convex 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en-US" b="1" dirty="0"/>
                  <a:t>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Neyman</a:t>
                </a:r>
                <a:r>
                  <a:rPr lang="en-US" b="1" dirty="0"/>
                  <a:t> Orthogonal and smooth: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D67DD-1528-4E59-93E4-7CB019AD7C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8306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CA97-A657-4BBD-9F6F-8E83BA97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D67DD-1528-4E59-93E4-7CB019AD7C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Strongly Convex at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en-US" b="1" dirty="0"/>
                  <a:t>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err="1"/>
                  <a:t>Neyman</a:t>
                </a:r>
                <a:r>
                  <a:rPr lang="en-US" b="1" dirty="0"/>
                  <a:t> Orthogonal and smooth: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acc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First order optimality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 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Smoothness: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D67DD-1528-4E59-93E4-7CB019AD7C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048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CA97-A657-4BBD-9F6F-8E83BA97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Theorem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D67DD-1528-4E59-93E4-7CB019AD7C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If loss is </a:t>
                </a:r>
                <a:r>
                  <a:rPr lang="en-US" i="1" dirty="0"/>
                  <a:t>universally </a:t>
                </a:r>
                <a:r>
                  <a:rPr lang="en-US" i="1" dirty="0" err="1"/>
                  <a:t>Neyman</a:t>
                </a:r>
                <a:r>
                  <a:rPr lang="en-US" i="1" dirty="0"/>
                  <a:t> orthogonal</a:t>
                </a:r>
                <a:r>
                  <a:rPr lang="en-US" dirty="0"/>
                  <a:t> and </a:t>
                </a:r>
                <a:r>
                  <a:rPr lang="en-US" i="1" dirty="0"/>
                  <a:t>smooth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Universally </a:t>
                </a:r>
                <a:r>
                  <a:rPr lang="en-US" b="1" dirty="0" err="1"/>
                  <a:t>Neyman</a:t>
                </a:r>
                <a:r>
                  <a:rPr lang="en-US" b="1" dirty="0"/>
                  <a:t> Orthogonal: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/>
                  <a:t>Smooth: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𝛽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D67DD-1528-4E59-93E4-7CB019AD7C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60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C8631-58DB-4A0A-9B47-20BB8DE11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627569-66F4-43C0-9EAA-626175F8E2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this talk: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some hypothesis space: random forests, neural nets, high-dimensional linear functions, boosted forests</a:t>
                </a:r>
              </a:p>
              <a:p>
                <a:r>
                  <a:rPr lang="en-US" dirty="0"/>
                  <a:t>More generally generalization bounds with respect to some loss</a:t>
                </a:r>
              </a:p>
              <a:p>
                <a:r>
                  <a:rPr lang="en-US" dirty="0"/>
                  <a:t>Several times implies mean squared error consistency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627569-66F4-43C0-9EAA-626175F8E2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24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1CA97-A657-4BBD-9F6F-8E83BA973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Sketch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D67DD-1528-4E59-93E4-7CB019AD7C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Smoothness: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Universally </a:t>
                </a:r>
                <a:r>
                  <a:rPr lang="en-US" b="1" dirty="0" err="1"/>
                  <a:t>Neyman</a:t>
                </a:r>
                <a:r>
                  <a:rPr lang="en-US" b="1" dirty="0"/>
                  <a:t> Orthogonal: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FD67DD-1528-4E59-93E4-7CB019AD7C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3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E590D-06F5-4BEF-AED8-AA548B8FD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Sufficient Conditions for Single-Index Losses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B53137-37C1-4860-A539-8E3FAED1F5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Generalized Single-Index Models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ambria Math" panose="02040503050406030204" pitchFamily="18" charset="0"/>
                  </a:rPr>
                  <a:t>with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𝜕𝜁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are smooth,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a.s.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is bounded </a:t>
                </a:r>
                <a:r>
                  <a:rPr lang="en-US" dirty="0" err="1"/>
                  <a:t>a.s.</a:t>
                </a:r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b="0" dirty="0"/>
                  <a:t> Strong convexity: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),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Λ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𝑊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        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Λ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Λ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Then assumptions satisfied with respect to norms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B53137-37C1-4860-A539-8E3FAED1F5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33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5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86000"/>
            <a:ext cx="100584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Unobserved Confounders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&amp;</a:t>
            </a:r>
          </a:p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Instrumental Variables</a:t>
            </a:r>
            <a:endParaRPr lang="en-US" sz="32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05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4393-D4FB-47A5-BCAB-4A46E467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Unobserved Confoundedness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BC45E9-00C7-4154-B3B9-881428908D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    =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  ⋅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  +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   +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pPr marL="0" indent="0">
                  <a:buNone/>
                </a:pPr>
                <a:endParaRPr lang="en-US"/>
              </a:p>
              <a:p>
                <a:r>
                  <a:rPr lang="en-US"/>
                  <a:t>One solution: Instrumental variables</a:t>
                </a:r>
              </a:p>
              <a:p>
                <a:pPr lvl="1">
                  <a:spcAft>
                    <a:spcPts val="1200"/>
                  </a:spcAft>
                </a:pPr>
                <a:r>
                  <a:rPr lang="en-US"/>
                  <a:t>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/>
                  <a:t> that affect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/>
                  <a:t> but does not directly affect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endParaRPr lang="en-US"/>
              </a:p>
              <a:p>
                <a:pPr marL="457200" lvl="1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    =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   ⋅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  +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𝜂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BC45E9-00C7-4154-B3B9-881428908D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Brace 29">
            <a:extLst>
              <a:ext uri="{FF2B5EF4-FFF2-40B4-BE49-F238E27FC236}">
                <a16:creationId xmlns:a16="http://schemas.microsoft.com/office/drawing/2014/main" id="{1E77653B-A8AF-4DA1-819B-0A76AC2575E9}"/>
              </a:ext>
            </a:extLst>
          </p:cNvPr>
          <p:cNvSpPr/>
          <p:nvPr/>
        </p:nvSpPr>
        <p:spPr>
          <a:xfrm rot="5400000">
            <a:off x="2669066" y="2522886"/>
            <a:ext cx="244115" cy="567081"/>
          </a:xfrm>
          <a:prstGeom prst="rightBrace">
            <a:avLst>
              <a:gd name="adj1" fmla="val 2979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8B40B9-6074-4F06-BEE5-BAAA63690ED3}"/>
              </a:ext>
            </a:extLst>
          </p:cNvPr>
          <p:cNvSpPr txBox="1"/>
          <p:nvPr/>
        </p:nvSpPr>
        <p:spPr>
          <a:xfrm>
            <a:off x="2385020" y="2997770"/>
            <a:ext cx="838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1C4F6662-62DC-4E0E-BB8A-BC98C17E5D44}"/>
              </a:ext>
            </a:extLst>
          </p:cNvPr>
          <p:cNvSpPr/>
          <p:nvPr/>
        </p:nvSpPr>
        <p:spPr>
          <a:xfrm rot="5400000">
            <a:off x="4586783" y="2344466"/>
            <a:ext cx="244115" cy="923923"/>
          </a:xfrm>
          <a:prstGeom prst="rightBrace">
            <a:avLst>
              <a:gd name="adj1" fmla="val 2979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42FBF9-D845-41C6-8374-2C7C1D942FDB}"/>
              </a:ext>
            </a:extLst>
          </p:cNvPr>
          <p:cNvSpPr txBox="1"/>
          <p:nvPr/>
        </p:nvSpPr>
        <p:spPr>
          <a:xfrm>
            <a:off x="4078244" y="2997770"/>
            <a:ext cx="134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heterogeneous effect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4605558E-FF4D-4A44-A5C8-6E443D6EE438}"/>
              </a:ext>
            </a:extLst>
          </p:cNvPr>
          <p:cNvSpPr/>
          <p:nvPr/>
        </p:nvSpPr>
        <p:spPr>
          <a:xfrm rot="5400000">
            <a:off x="5975178" y="2522886"/>
            <a:ext cx="244115" cy="567081"/>
          </a:xfrm>
          <a:prstGeom prst="rightBrace">
            <a:avLst>
              <a:gd name="adj1" fmla="val 2979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010580-D16E-47B5-B7A4-628A51085904}"/>
              </a:ext>
            </a:extLst>
          </p:cNvPr>
          <p:cNvSpPr txBox="1"/>
          <p:nvPr/>
        </p:nvSpPr>
        <p:spPr>
          <a:xfrm>
            <a:off x="5437125" y="2997770"/>
            <a:ext cx="1412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treatment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F1DDE4F1-FE69-4EF6-B764-00EA1BAA352B}"/>
              </a:ext>
            </a:extLst>
          </p:cNvPr>
          <p:cNvSpPr/>
          <p:nvPr/>
        </p:nvSpPr>
        <p:spPr>
          <a:xfrm rot="5400000">
            <a:off x="9287156" y="2568186"/>
            <a:ext cx="244115" cy="567081"/>
          </a:xfrm>
          <a:prstGeom prst="rightBrace">
            <a:avLst>
              <a:gd name="adj1" fmla="val 2979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B84A19-1751-4765-83B3-16A9AA06CDD6}"/>
              </a:ext>
            </a:extLst>
          </p:cNvPr>
          <p:cNvSpPr txBox="1"/>
          <p:nvPr/>
        </p:nvSpPr>
        <p:spPr>
          <a:xfrm>
            <a:off x="8702802" y="3043938"/>
            <a:ext cx="1412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noise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C887B05-A6F2-4DB1-8B89-F1EBB7C6BDA3}"/>
              </a:ext>
            </a:extLst>
          </p:cNvPr>
          <p:cNvSpPr/>
          <p:nvPr/>
        </p:nvSpPr>
        <p:spPr>
          <a:xfrm rot="5400000">
            <a:off x="7653587" y="2367115"/>
            <a:ext cx="198816" cy="923924"/>
          </a:xfrm>
          <a:prstGeom prst="rightBrace">
            <a:avLst>
              <a:gd name="adj1" fmla="val 2979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C71816-9EEB-4E80-A1AC-CF75F6047C3C}"/>
              </a:ext>
            </a:extLst>
          </p:cNvPr>
          <p:cNvSpPr txBox="1"/>
          <p:nvPr/>
        </p:nvSpPr>
        <p:spPr>
          <a:xfrm>
            <a:off x="6935371" y="2997770"/>
            <a:ext cx="1635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 of potential confounders</a:t>
            </a:r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4FA5F629-1630-44DC-9386-9061E0564C2A}"/>
              </a:ext>
            </a:extLst>
          </p:cNvPr>
          <p:cNvSpPr/>
          <p:nvPr/>
        </p:nvSpPr>
        <p:spPr>
          <a:xfrm>
            <a:off x="7131452" y="1909669"/>
            <a:ext cx="1342284" cy="154940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A2166E-41D1-4BCB-AC45-DF3FFE9DBAEC}"/>
                  </a:ext>
                </a:extLst>
              </p:cNvPr>
              <p:cNvSpPr txBox="1"/>
              <p:nvPr/>
            </p:nvSpPr>
            <p:spPr>
              <a:xfrm>
                <a:off x="6898640" y="3647254"/>
                <a:ext cx="190443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𝑊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not observed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A2166E-41D1-4BCB-AC45-DF3FFE9DB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640" y="3647254"/>
                <a:ext cx="1904432" cy="369332"/>
              </a:xfrm>
              <a:prstGeom prst="rect">
                <a:avLst/>
              </a:prstGeom>
              <a:blipFill>
                <a:blip r:embed="rId3"/>
                <a:stretch>
                  <a:fillRect t="-8197" r="-2244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918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69C8EB-F537-4FF4-82FD-972C8FD55E60}"/>
              </a:ext>
            </a:extLst>
          </p:cNvPr>
          <p:cNvCxnSpPr>
            <a:cxnSpLocks/>
          </p:cNvCxnSpPr>
          <p:nvPr/>
        </p:nvCxnSpPr>
        <p:spPr>
          <a:xfrm>
            <a:off x="7634626" y="2865120"/>
            <a:ext cx="2976520" cy="2956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2DE4393-D4FB-47A5-BCAB-4A46E467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Example: Estimating Price Elasticity of Demand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C45E9-00C7-4154-B3B9-881428908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40565"/>
          </a:xfrm>
        </p:spPr>
        <p:txBody>
          <a:bodyPr/>
          <a:lstStyle/>
          <a:p>
            <a:pPr marL="0" indent="0">
              <a:buNone/>
            </a:pPr>
            <a:r>
              <a:rPr lang="en-US">
                <a:solidFill>
                  <a:srgbClr val="0A5BC4"/>
                </a:solidFill>
              </a:rPr>
              <a:t>Goal:</a:t>
            </a:r>
            <a:r>
              <a:rPr lang="en-US"/>
              <a:t> Estimate elasticity, the effect of a change in price on demand</a:t>
            </a:r>
          </a:p>
          <a:p>
            <a:pPr lvl="1"/>
            <a:r>
              <a:rPr lang="en-US" sz="2000"/>
              <a:t>Instrument: weather in brasil affects production cost of coffee and hence price of coffee but does not directly affect the demand in US</a:t>
            </a:r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482B36-7C94-4807-A1DB-7B955D22973F}"/>
              </a:ext>
            </a:extLst>
          </p:cNvPr>
          <p:cNvCxnSpPr>
            <a:cxnSpLocks/>
          </p:cNvCxnSpPr>
          <p:nvPr/>
        </p:nvCxnSpPr>
        <p:spPr>
          <a:xfrm>
            <a:off x="2330392" y="5227714"/>
            <a:ext cx="29075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19A447-9D52-4B17-BEB4-BB7F36F98F1B}"/>
              </a:ext>
            </a:extLst>
          </p:cNvPr>
          <p:cNvCxnSpPr>
            <a:cxnSpLocks/>
          </p:cNvCxnSpPr>
          <p:nvPr/>
        </p:nvCxnSpPr>
        <p:spPr>
          <a:xfrm flipV="1">
            <a:off x="2314980" y="3291035"/>
            <a:ext cx="0" cy="194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EEBAE3D-E9CB-405E-9C45-FD5C0BAACD62}"/>
              </a:ext>
            </a:extLst>
          </p:cNvPr>
          <p:cNvSpPr/>
          <p:nvPr/>
        </p:nvSpPr>
        <p:spPr>
          <a:xfrm>
            <a:off x="4519591" y="3623573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09D381A-BCC4-47FD-8906-B90B4C8232B4}"/>
              </a:ext>
            </a:extLst>
          </p:cNvPr>
          <p:cNvSpPr/>
          <p:nvPr/>
        </p:nvSpPr>
        <p:spPr>
          <a:xfrm>
            <a:off x="4754291" y="3846750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359BD0B-3733-44DC-9632-64AE2FDDB454}"/>
              </a:ext>
            </a:extLst>
          </p:cNvPr>
          <p:cNvSpPr/>
          <p:nvPr/>
        </p:nvSpPr>
        <p:spPr>
          <a:xfrm>
            <a:off x="4327395" y="3419476"/>
            <a:ext cx="77055" cy="821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86458E-0F11-4D1A-9A99-619EA1E9D11F}"/>
              </a:ext>
            </a:extLst>
          </p:cNvPr>
          <p:cNvSpPr txBox="1"/>
          <p:nvPr/>
        </p:nvSpPr>
        <p:spPr>
          <a:xfrm>
            <a:off x="5352961" y="5227714"/>
            <a:ext cx="109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log(price)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6A972A-BACD-44AF-B52C-1A43574E6C9B}"/>
              </a:ext>
            </a:extLst>
          </p:cNvPr>
          <p:cNvSpPr txBox="1"/>
          <p:nvPr/>
        </p:nvSpPr>
        <p:spPr>
          <a:xfrm>
            <a:off x="970290" y="3001337"/>
            <a:ext cx="141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log(demand)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5345A6A-963E-4302-AD3F-EE99B3642DE9}"/>
              </a:ext>
            </a:extLst>
          </p:cNvPr>
          <p:cNvSpPr/>
          <p:nvPr/>
        </p:nvSpPr>
        <p:spPr>
          <a:xfrm>
            <a:off x="2970905" y="4591030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A7AF29-AE2E-4989-A186-9C668E9A4804}"/>
              </a:ext>
            </a:extLst>
          </p:cNvPr>
          <p:cNvSpPr/>
          <p:nvPr/>
        </p:nvSpPr>
        <p:spPr>
          <a:xfrm>
            <a:off x="3205605" y="4814207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27DC4F4-FA81-4032-A01D-6D6AB2100EC7}"/>
              </a:ext>
            </a:extLst>
          </p:cNvPr>
          <p:cNvSpPr/>
          <p:nvPr/>
        </p:nvSpPr>
        <p:spPr>
          <a:xfrm>
            <a:off x="2778709" y="4386933"/>
            <a:ext cx="77055" cy="821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A331DC2-FB62-49FA-A803-858A1BF95D22}"/>
              </a:ext>
            </a:extLst>
          </p:cNvPr>
          <p:cNvSpPr txBox="1">
            <a:spLocks/>
          </p:cNvSpPr>
          <p:nvPr/>
        </p:nvSpPr>
        <p:spPr>
          <a:xfrm>
            <a:off x="745400" y="5769844"/>
            <a:ext cx="10515600" cy="105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F3E27CA-39C6-4196-A5DE-A79CB33564E0}"/>
              </a:ext>
            </a:extLst>
          </p:cNvPr>
          <p:cNvSpPr/>
          <p:nvPr/>
        </p:nvSpPr>
        <p:spPr>
          <a:xfrm>
            <a:off x="2854960" y="3550920"/>
            <a:ext cx="2179320" cy="1429324"/>
          </a:xfrm>
          <a:custGeom>
            <a:avLst/>
            <a:gdLst>
              <a:gd name="connsiteX0" fmla="*/ 1610360 w 2179320"/>
              <a:gd name="connsiteY0" fmla="*/ 30480 h 1429324"/>
              <a:gd name="connsiteX1" fmla="*/ 1610360 w 2179320"/>
              <a:gd name="connsiteY1" fmla="*/ 30480 h 1429324"/>
              <a:gd name="connsiteX2" fmla="*/ 1798320 w 2179320"/>
              <a:gd name="connsiteY2" fmla="*/ 20320 h 1429324"/>
              <a:gd name="connsiteX3" fmla="*/ 1838960 w 2179320"/>
              <a:gd name="connsiteY3" fmla="*/ 15240 h 1429324"/>
              <a:gd name="connsiteX4" fmla="*/ 1884680 w 2179320"/>
              <a:gd name="connsiteY4" fmla="*/ 0 h 1429324"/>
              <a:gd name="connsiteX5" fmla="*/ 2001520 w 2179320"/>
              <a:gd name="connsiteY5" fmla="*/ 15240 h 1429324"/>
              <a:gd name="connsiteX6" fmla="*/ 2016760 w 2179320"/>
              <a:gd name="connsiteY6" fmla="*/ 20320 h 1429324"/>
              <a:gd name="connsiteX7" fmla="*/ 2062480 w 2179320"/>
              <a:gd name="connsiteY7" fmla="*/ 45720 h 1429324"/>
              <a:gd name="connsiteX8" fmla="*/ 2108200 w 2179320"/>
              <a:gd name="connsiteY8" fmla="*/ 71120 h 1429324"/>
              <a:gd name="connsiteX9" fmla="*/ 2123440 w 2179320"/>
              <a:gd name="connsiteY9" fmla="*/ 101600 h 1429324"/>
              <a:gd name="connsiteX10" fmla="*/ 2143760 w 2179320"/>
              <a:gd name="connsiteY10" fmla="*/ 121920 h 1429324"/>
              <a:gd name="connsiteX11" fmla="*/ 2164080 w 2179320"/>
              <a:gd name="connsiteY11" fmla="*/ 157480 h 1429324"/>
              <a:gd name="connsiteX12" fmla="*/ 2179320 w 2179320"/>
              <a:gd name="connsiteY12" fmla="*/ 193040 h 1429324"/>
              <a:gd name="connsiteX13" fmla="*/ 2174240 w 2179320"/>
              <a:gd name="connsiteY13" fmla="*/ 274320 h 1429324"/>
              <a:gd name="connsiteX14" fmla="*/ 2169160 w 2179320"/>
              <a:gd name="connsiteY14" fmla="*/ 309880 h 1429324"/>
              <a:gd name="connsiteX15" fmla="*/ 2159000 w 2179320"/>
              <a:gd name="connsiteY15" fmla="*/ 325120 h 1429324"/>
              <a:gd name="connsiteX16" fmla="*/ 2148840 w 2179320"/>
              <a:gd name="connsiteY16" fmla="*/ 375920 h 1429324"/>
              <a:gd name="connsiteX17" fmla="*/ 2143760 w 2179320"/>
              <a:gd name="connsiteY17" fmla="*/ 401320 h 1429324"/>
              <a:gd name="connsiteX18" fmla="*/ 2138680 w 2179320"/>
              <a:gd name="connsiteY18" fmla="*/ 416560 h 1429324"/>
              <a:gd name="connsiteX19" fmla="*/ 2118360 w 2179320"/>
              <a:gd name="connsiteY19" fmla="*/ 462280 h 1429324"/>
              <a:gd name="connsiteX20" fmla="*/ 2113280 w 2179320"/>
              <a:gd name="connsiteY20" fmla="*/ 477520 h 1429324"/>
              <a:gd name="connsiteX21" fmla="*/ 2103120 w 2179320"/>
              <a:gd name="connsiteY21" fmla="*/ 502920 h 1429324"/>
              <a:gd name="connsiteX22" fmla="*/ 2098040 w 2179320"/>
              <a:gd name="connsiteY22" fmla="*/ 518160 h 1429324"/>
              <a:gd name="connsiteX23" fmla="*/ 2082800 w 2179320"/>
              <a:gd name="connsiteY23" fmla="*/ 533400 h 1429324"/>
              <a:gd name="connsiteX24" fmla="*/ 2057400 w 2179320"/>
              <a:gd name="connsiteY24" fmla="*/ 574040 h 1429324"/>
              <a:gd name="connsiteX25" fmla="*/ 2047240 w 2179320"/>
              <a:gd name="connsiteY25" fmla="*/ 589280 h 1429324"/>
              <a:gd name="connsiteX26" fmla="*/ 2042160 w 2179320"/>
              <a:gd name="connsiteY26" fmla="*/ 604520 h 1429324"/>
              <a:gd name="connsiteX27" fmla="*/ 2026920 w 2179320"/>
              <a:gd name="connsiteY27" fmla="*/ 619760 h 1429324"/>
              <a:gd name="connsiteX28" fmla="*/ 1991360 w 2179320"/>
              <a:gd name="connsiteY28" fmla="*/ 660400 h 1429324"/>
              <a:gd name="connsiteX29" fmla="*/ 1965960 w 2179320"/>
              <a:gd name="connsiteY29" fmla="*/ 685800 h 1429324"/>
              <a:gd name="connsiteX30" fmla="*/ 1955800 w 2179320"/>
              <a:gd name="connsiteY30" fmla="*/ 701040 h 1429324"/>
              <a:gd name="connsiteX31" fmla="*/ 1940560 w 2179320"/>
              <a:gd name="connsiteY31" fmla="*/ 711200 h 1429324"/>
              <a:gd name="connsiteX32" fmla="*/ 1899920 w 2179320"/>
              <a:gd name="connsiteY32" fmla="*/ 736600 h 1429324"/>
              <a:gd name="connsiteX33" fmla="*/ 1864360 w 2179320"/>
              <a:gd name="connsiteY33" fmla="*/ 762000 h 1429324"/>
              <a:gd name="connsiteX34" fmla="*/ 1803400 w 2179320"/>
              <a:gd name="connsiteY34" fmla="*/ 812800 h 1429324"/>
              <a:gd name="connsiteX35" fmla="*/ 1772920 w 2179320"/>
              <a:gd name="connsiteY35" fmla="*/ 828040 h 1429324"/>
              <a:gd name="connsiteX36" fmla="*/ 1747520 w 2179320"/>
              <a:gd name="connsiteY36" fmla="*/ 838200 h 1429324"/>
              <a:gd name="connsiteX37" fmla="*/ 1717040 w 2179320"/>
              <a:gd name="connsiteY37" fmla="*/ 863600 h 1429324"/>
              <a:gd name="connsiteX38" fmla="*/ 1696720 w 2179320"/>
              <a:gd name="connsiteY38" fmla="*/ 868680 h 1429324"/>
              <a:gd name="connsiteX39" fmla="*/ 1671320 w 2179320"/>
              <a:gd name="connsiteY39" fmla="*/ 883920 h 1429324"/>
              <a:gd name="connsiteX40" fmla="*/ 1610360 w 2179320"/>
              <a:gd name="connsiteY40" fmla="*/ 909320 h 1429324"/>
              <a:gd name="connsiteX41" fmla="*/ 1584960 w 2179320"/>
              <a:gd name="connsiteY41" fmla="*/ 914400 h 1429324"/>
              <a:gd name="connsiteX42" fmla="*/ 1539240 w 2179320"/>
              <a:gd name="connsiteY42" fmla="*/ 939800 h 1429324"/>
              <a:gd name="connsiteX43" fmla="*/ 1513840 w 2179320"/>
              <a:gd name="connsiteY43" fmla="*/ 955040 h 1429324"/>
              <a:gd name="connsiteX44" fmla="*/ 1498600 w 2179320"/>
              <a:gd name="connsiteY44" fmla="*/ 960120 h 1429324"/>
              <a:gd name="connsiteX45" fmla="*/ 1483360 w 2179320"/>
              <a:gd name="connsiteY45" fmla="*/ 970280 h 1429324"/>
              <a:gd name="connsiteX46" fmla="*/ 1468120 w 2179320"/>
              <a:gd name="connsiteY46" fmla="*/ 975360 h 1429324"/>
              <a:gd name="connsiteX47" fmla="*/ 1432560 w 2179320"/>
              <a:gd name="connsiteY47" fmla="*/ 985520 h 1429324"/>
              <a:gd name="connsiteX48" fmla="*/ 1386840 w 2179320"/>
              <a:gd name="connsiteY48" fmla="*/ 1000760 h 1429324"/>
              <a:gd name="connsiteX49" fmla="*/ 1330960 w 2179320"/>
              <a:gd name="connsiteY49" fmla="*/ 1036320 h 1429324"/>
              <a:gd name="connsiteX50" fmla="*/ 1285240 w 2179320"/>
              <a:gd name="connsiteY50" fmla="*/ 1056640 h 1429324"/>
              <a:gd name="connsiteX51" fmla="*/ 1270000 w 2179320"/>
              <a:gd name="connsiteY51" fmla="*/ 1071880 h 1429324"/>
              <a:gd name="connsiteX52" fmla="*/ 1254760 w 2179320"/>
              <a:gd name="connsiteY52" fmla="*/ 1076960 h 1429324"/>
              <a:gd name="connsiteX53" fmla="*/ 1224280 w 2179320"/>
              <a:gd name="connsiteY53" fmla="*/ 1097280 h 1429324"/>
              <a:gd name="connsiteX54" fmla="*/ 1203960 w 2179320"/>
              <a:gd name="connsiteY54" fmla="*/ 1107440 h 1429324"/>
              <a:gd name="connsiteX55" fmla="*/ 1148080 w 2179320"/>
              <a:gd name="connsiteY55" fmla="*/ 1158240 h 1429324"/>
              <a:gd name="connsiteX56" fmla="*/ 1122680 w 2179320"/>
              <a:gd name="connsiteY56" fmla="*/ 1178560 h 1429324"/>
              <a:gd name="connsiteX57" fmla="*/ 1092200 w 2179320"/>
              <a:gd name="connsiteY57" fmla="*/ 1209040 h 1429324"/>
              <a:gd name="connsiteX58" fmla="*/ 1026160 w 2179320"/>
              <a:gd name="connsiteY58" fmla="*/ 1224280 h 1429324"/>
              <a:gd name="connsiteX59" fmla="*/ 1010920 w 2179320"/>
              <a:gd name="connsiteY59" fmla="*/ 1239520 h 1429324"/>
              <a:gd name="connsiteX60" fmla="*/ 944880 w 2179320"/>
              <a:gd name="connsiteY60" fmla="*/ 1259840 h 1429324"/>
              <a:gd name="connsiteX61" fmla="*/ 904240 w 2179320"/>
              <a:gd name="connsiteY61" fmla="*/ 1275080 h 1429324"/>
              <a:gd name="connsiteX62" fmla="*/ 889000 w 2179320"/>
              <a:gd name="connsiteY62" fmla="*/ 1290320 h 1429324"/>
              <a:gd name="connsiteX63" fmla="*/ 863600 w 2179320"/>
              <a:gd name="connsiteY63" fmla="*/ 1305560 h 1429324"/>
              <a:gd name="connsiteX64" fmla="*/ 843280 w 2179320"/>
              <a:gd name="connsiteY64" fmla="*/ 1320800 h 1429324"/>
              <a:gd name="connsiteX65" fmla="*/ 822960 w 2179320"/>
              <a:gd name="connsiteY65" fmla="*/ 1325880 h 1429324"/>
              <a:gd name="connsiteX66" fmla="*/ 807720 w 2179320"/>
              <a:gd name="connsiteY66" fmla="*/ 1330960 h 1429324"/>
              <a:gd name="connsiteX67" fmla="*/ 787400 w 2179320"/>
              <a:gd name="connsiteY67" fmla="*/ 1341120 h 1429324"/>
              <a:gd name="connsiteX68" fmla="*/ 767080 w 2179320"/>
              <a:gd name="connsiteY68" fmla="*/ 1346200 h 1429324"/>
              <a:gd name="connsiteX69" fmla="*/ 746760 w 2179320"/>
              <a:gd name="connsiteY69" fmla="*/ 1356360 h 1429324"/>
              <a:gd name="connsiteX70" fmla="*/ 721360 w 2179320"/>
              <a:gd name="connsiteY70" fmla="*/ 1361440 h 1429324"/>
              <a:gd name="connsiteX71" fmla="*/ 665480 w 2179320"/>
              <a:gd name="connsiteY71" fmla="*/ 1371600 h 1429324"/>
              <a:gd name="connsiteX72" fmla="*/ 624840 w 2179320"/>
              <a:gd name="connsiteY72" fmla="*/ 1391920 h 1429324"/>
              <a:gd name="connsiteX73" fmla="*/ 599440 w 2179320"/>
              <a:gd name="connsiteY73" fmla="*/ 1397000 h 1429324"/>
              <a:gd name="connsiteX74" fmla="*/ 574040 w 2179320"/>
              <a:gd name="connsiteY74" fmla="*/ 1407160 h 1429324"/>
              <a:gd name="connsiteX75" fmla="*/ 421640 w 2179320"/>
              <a:gd name="connsiteY75" fmla="*/ 1422400 h 1429324"/>
              <a:gd name="connsiteX76" fmla="*/ 259080 w 2179320"/>
              <a:gd name="connsiteY76" fmla="*/ 1422400 h 1429324"/>
              <a:gd name="connsiteX77" fmla="*/ 218440 w 2179320"/>
              <a:gd name="connsiteY77" fmla="*/ 1412240 h 1429324"/>
              <a:gd name="connsiteX78" fmla="*/ 193040 w 2179320"/>
              <a:gd name="connsiteY78" fmla="*/ 1407160 h 1429324"/>
              <a:gd name="connsiteX79" fmla="*/ 172720 w 2179320"/>
              <a:gd name="connsiteY79" fmla="*/ 1391920 h 1429324"/>
              <a:gd name="connsiteX80" fmla="*/ 157480 w 2179320"/>
              <a:gd name="connsiteY80" fmla="*/ 1386840 h 1429324"/>
              <a:gd name="connsiteX81" fmla="*/ 132080 w 2179320"/>
              <a:gd name="connsiteY81" fmla="*/ 1376680 h 1429324"/>
              <a:gd name="connsiteX82" fmla="*/ 111760 w 2179320"/>
              <a:gd name="connsiteY82" fmla="*/ 1371600 h 1429324"/>
              <a:gd name="connsiteX83" fmla="*/ 96520 w 2179320"/>
              <a:gd name="connsiteY83" fmla="*/ 1366520 h 1429324"/>
              <a:gd name="connsiteX84" fmla="*/ 66040 w 2179320"/>
              <a:gd name="connsiteY84" fmla="*/ 1336040 h 1429324"/>
              <a:gd name="connsiteX85" fmla="*/ 55880 w 2179320"/>
              <a:gd name="connsiteY85" fmla="*/ 1315720 h 1429324"/>
              <a:gd name="connsiteX86" fmla="*/ 40640 w 2179320"/>
              <a:gd name="connsiteY86" fmla="*/ 1305560 h 1429324"/>
              <a:gd name="connsiteX87" fmla="*/ 25400 w 2179320"/>
              <a:gd name="connsiteY87" fmla="*/ 1290320 h 1429324"/>
              <a:gd name="connsiteX88" fmla="*/ 20320 w 2179320"/>
              <a:gd name="connsiteY88" fmla="*/ 1270000 h 1429324"/>
              <a:gd name="connsiteX89" fmla="*/ 15240 w 2179320"/>
              <a:gd name="connsiteY89" fmla="*/ 1254760 h 1429324"/>
              <a:gd name="connsiteX90" fmla="*/ 5080 w 2179320"/>
              <a:gd name="connsiteY90" fmla="*/ 1183640 h 1429324"/>
              <a:gd name="connsiteX91" fmla="*/ 0 w 2179320"/>
              <a:gd name="connsiteY91" fmla="*/ 1158240 h 1429324"/>
              <a:gd name="connsiteX92" fmla="*/ 15240 w 2179320"/>
              <a:gd name="connsiteY92" fmla="*/ 1071880 h 1429324"/>
              <a:gd name="connsiteX93" fmla="*/ 20320 w 2179320"/>
              <a:gd name="connsiteY93" fmla="*/ 1056640 h 1429324"/>
              <a:gd name="connsiteX94" fmla="*/ 30480 w 2179320"/>
              <a:gd name="connsiteY94" fmla="*/ 1041400 h 1429324"/>
              <a:gd name="connsiteX95" fmla="*/ 55880 w 2179320"/>
              <a:gd name="connsiteY95" fmla="*/ 1005840 h 1429324"/>
              <a:gd name="connsiteX96" fmla="*/ 76200 w 2179320"/>
              <a:gd name="connsiteY96" fmla="*/ 975360 h 1429324"/>
              <a:gd name="connsiteX97" fmla="*/ 96520 w 2179320"/>
              <a:gd name="connsiteY97" fmla="*/ 949960 h 1429324"/>
              <a:gd name="connsiteX98" fmla="*/ 106680 w 2179320"/>
              <a:gd name="connsiteY98" fmla="*/ 934720 h 1429324"/>
              <a:gd name="connsiteX99" fmla="*/ 121920 w 2179320"/>
              <a:gd name="connsiteY99" fmla="*/ 929640 h 1429324"/>
              <a:gd name="connsiteX100" fmla="*/ 142240 w 2179320"/>
              <a:gd name="connsiteY100" fmla="*/ 899160 h 1429324"/>
              <a:gd name="connsiteX101" fmla="*/ 152400 w 2179320"/>
              <a:gd name="connsiteY101" fmla="*/ 883920 h 1429324"/>
              <a:gd name="connsiteX102" fmla="*/ 167640 w 2179320"/>
              <a:gd name="connsiteY102" fmla="*/ 868680 h 1429324"/>
              <a:gd name="connsiteX103" fmla="*/ 198120 w 2179320"/>
              <a:gd name="connsiteY103" fmla="*/ 833120 h 1429324"/>
              <a:gd name="connsiteX104" fmla="*/ 238760 w 2179320"/>
              <a:gd name="connsiteY104" fmla="*/ 797560 h 1429324"/>
              <a:gd name="connsiteX105" fmla="*/ 279400 w 2179320"/>
              <a:gd name="connsiteY105" fmla="*/ 777240 h 1429324"/>
              <a:gd name="connsiteX106" fmla="*/ 330200 w 2179320"/>
              <a:gd name="connsiteY106" fmla="*/ 746760 h 1429324"/>
              <a:gd name="connsiteX107" fmla="*/ 370840 w 2179320"/>
              <a:gd name="connsiteY107" fmla="*/ 726440 h 1429324"/>
              <a:gd name="connsiteX108" fmla="*/ 386080 w 2179320"/>
              <a:gd name="connsiteY108" fmla="*/ 711200 h 1429324"/>
              <a:gd name="connsiteX109" fmla="*/ 421640 w 2179320"/>
              <a:gd name="connsiteY109" fmla="*/ 695960 h 1429324"/>
              <a:gd name="connsiteX110" fmla="*/ 457200 w 2179320"/>
              <a:gd name="connsiteY110" fmla="*/ 685800 h 1429324"/>
              <a:gd name="connsiteX111" fmla="*/ 477520 w 2179320"/>
              <a:gd name="connsiteY111" fmla="*/ 670560 h 1429324"/>
              <a:gd name="connsiteX112" fmla="*/ 497840 w 2179320"/>
              <a:gd name="connsiteY112" fmla="*/ 660400 h 1429324"/>
              <a:gd name="connsiteX113" fmla="*/ 513080 w 2179320"/>
              <a:gd name="connsiteY113" fmla="*/ 645160 h 1429324"/>
              <a:gd name="connsiteX114" fmla="*/ 558800 w 2179320"/>
              <a:gd name="connsiteY114" fmla="*/ 624840 h 1429324"/>
              <a:gd name="connsiteX115" fmla="*/ 589280 w 2179320"/>
              <a:gd name="connsiteY115" fmla="*/ 604520 h 1429324"/>
              <a:gd name="connsiteX116" fmla="*/ 604520 w 2179320"/>
              <a:gd name="connsiteY116" fmla="*/ 589280 h 1429324"/>
              <a:gd name="connsiteX117" fmla="*/ 640080 w 2179320"/>
              <a:gd name="connsiteY117" fmla="*/ 563880 h 1429324"/>
              <a:gd name="connsiteX118" fmla="*/ 701040 w 2179320"/>
              <a:gd name="connsiteY118" fmla="*/ 533400 h 1429324"/>
              <a:gd name="connsiteX119" fmla="*/ 746760 w 2179320"/>
              <a:gd name="connsiteY119" fmla="*/ 502920 h 1429324"/>
              <a:gd name="connsiteX120" fmla="*/ 782320 w 2179320"/>
              <a:gd name="connsiteY120" fmla="*/ 482600 h 1429324"/>
              <a:gd name="connsiteX121" fmla="*/ 817880 w 2179320"/>
              <a:gd name="connsiteY121" fmla="*/ 457200 h 1429324"/>
              <a:gd name="connsiteX122" fmla="*/ 848360 w 2179320"/>
              <a:gd name="connsiteY122" fmla="*/ 452120 h 1429324"/>
              <a:gd name="connsiteX123" fmla="*/ 883920 w 2179320"/>
              <a:gd name="connsiteY123" fmla="*/ 426720 h 1429324"/>
              <a:gd name="connsiteX124" fmla="*/ 909320 w 2179320"/>
              <a:gd name="connsiteY124" fmla="*/ 421640 h 1429324"/>
              <a:gd name="connsiteX125" fmla="*/ 970280 w 2179320"/>
              <a:gd name="connsiteY125" fmla="*/ 396240 h 1429324"/>
              <a:gd name="connsiteX126" fmla="*/ 995680 w 2179320"/>
              <a:gd name="connsiteY126" fmla="*/ 381000 h 1429324"/>
              <a:gd name="connsiteX127" fmla="*/ 1026160 w 2179320"/>
              <a:gd name="connsiteY127" fmla="*/ 370840 h 1429324"/>
              <a:gd name="connsiteX128" fmla="*/ 1051560 w 2179320"/>
              <a:gd name="connsiteY128" fmla="*/ 355600 h 1429324"/>
              <a:gd name="connsiteX129" fmla="*/ 1071880 w 2179320"/>
              <a:gd name="connsiteY129" fmla="*/ 345440 h 1429324"/>
              <a:gd name="connsiteX130" fmla="*/ 1087120 w 2179320"/>
              <a:gd name="connsiteY130" fmla="*/ 330200 h 1429324"/>
              <a:gd name="connsiteX131" fmla="*/ 1102360 w 2179320"/>
              <a:gd name="connsiteY131" fmla="*/ 320040 h 1429324"/>
              <a:gd name="connsiteX132" fmla="*/ 1122680 w 2179320"/>
              <a:gd name="connsiteY132" fmla="*/ 304800 h 1429324"/>
              <a:gd name="connsiteX133" fmla="*/ 1168400 w 2179320"/>
              <a:gd name="connsiteY133" fmla="*/ 289560 h 1429324"/>
              <a:gd name="connsiteX134" fmla="*/ 1203960 w 2179320"/>
              <a:gd name="connsiteY134" fmla="*/ 274320 h 1429324"/>
              <a:gd name="connsiteX135" fmla="*/ 1224280 w 2179320"/>
              <a:gd name="connsiteY135" fmla="*/ 254000 h 1429324"/>
              <a:gd name="connsiteX136" fmla="*/ 1249680 w 2179320"/>
              <a:gd name="connsiteY136" fmla="*/ 233680 h 1429324"/>
              <a:gd name="connsiteX137" fmla="*/ 1305560 w 2179320"/>
              <a:gd name="connsiteY137" fmla="*/ 182880 h 1429324"/>
              <a:gd name="connsiteX138" fmla="*/ 1336040 w 2179320"/>
              <a:gd name="connsiteY138" fmla="*/ 157480 h 1429324"/>
              <a:gd name="connsiteX139" fmla="*/ 1386840 w 2179320"/>
              <a:gd name="connsiteY139" fmla="*/ 142240 h 1429324"/>
              <a:gd name="connsiteX140" fmla="*/ 1417320 w 2179320"/>
              <a:gd name="connsiteY140" fmla="*/ 106680 h 1429324"/>
              <a:gd name="connsiteX141" fmla="*/ 1432560 w 2179320"/>
              <a:gd name="connsiteY141" fmla="*/ 101600 h 1429324"/>
              <a:gd name="connsiteX142" fmla="*/ 1442720 w 2179320"/>
              <a:gd name="connsiteY142" fmla="*/ 86360 h 1429324"/>
              <a:gd name="connsiteX143" fmla="*/ 1503680 w 2179320"/>
              <a:gd name="connsiteY143" fmla="*/ 60960 h 1429324"/>
              <a:gd name="connsiteX144" fmla="*/ 1518920 w 2179320"/>
              <a:gd name="connsiteY144" fmla="*/ 50800 h 1429324"/>
              <a:gd name="connsiteX145" fmla="*/ 1534160 w 2179320"/>
              <a:gd name="connsiteY145" fmla="*/ 35560 h 1429324"/>
              <a:gd name="connsiteX146" fmla="*/ 1610360 w 2179320"/>
              <a:gd name="connsiteY146" fmla="*/ 30480 h 142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179320" h="1429324">
                <a:moveTo>
                  <a:pt x="1610360" y="30480"/>
                </a:moveTo>
                <a:lnTo>
                  <a:pt x="1610360" y="30480"/>
                </a:lnTo>
                <a:lnTo>
                  <a:pt x="1798320" y="20320"/>
                </a:lnTo>
                <a:cubicBezTo>
                  <a:pt x="1811942" y="19412"/>
                  <a:pt x="1825671" y="18367"/>
                  <a:pt x="1838960" y="15240"/>
                </a:cubicBezTo>
                <a:cubicBezTo>
                  <a:pt x="1854597" y="11561"/>
                  <a:pt x="1884680" y="0"/>
                  <a:pt x="1884680" y="0"/>
                </a:cubicBezTo>
                <a:cubicBezTo>
                  <a:pt x="1940726" y="5900"/>
                  <a:pt x="1960048" y="3391"/>
                  <a:pt x="2001520" y="15240"/>
                </a:cubicBezTo>
                <a:cubicBezTo>
                  <a:pt x="2006669" y="16711"/>
                  <a:pt x="2012079" y="17719"/>
                  <a:pt x="2016760" y="20320"/>
                </a:cubicBezTo>
                <a:cubicBezTo>
                  <a:pt x="2069163" y="49433"/>
                  <a:pt x="2027996" y="34225"/>
                  <a:pt x="2062480" y="45720"/>
                </a:cubicBezTo>
                <a:cubicBezTo>
                  <a:pt x="2122358" y="105598"/>
                  <a:pt x="2043253" y="34008"/>
                  <a:pt x="2108200" y="71120"/>
                </a:cubicBezTo>
                <a:cubicBezTo>
                  <a:pt x="2122051" y="79035"/>
                  <a:pt x="2115797" y="90900"/>
                  <a:pt x="2123440" y="101600"/>
                </a:cubicBezTo>
                <a:cubicBezTo>
                  <a:pt x="2129008" y="109395"/>
                  <a:pt x="2136987" y="115147"/>
                  <a:pt x="2143760" y="121920"/>
                </a:cubicBezTo>
                <a:cubicBezTo>
                  <a:pt x="2153740" y="151861"/>
                  <a:pt x="2142112" y="122332"/>
                  <a:pt x="2164080" y="157480"/>
                </a:cubicBezTo>
                <a:cubicBezTo>
                  <a:pt x="2173048" y="171828"/>
                  <a:pt x="2174382" y="178225"/>
                  <a:pt x="2179320" y="193040"/>
                </a:cubicBezTo>
                <a:cubicBezTo>
                  <a:pt x="2177627" y="220133"/>
                  <a:pt x="2176592" y="247276"/>
                  <a:pt x="2174240" y="274320"/>
                </a:cubicBezTo>
                <a:cubicBezTo>
                  <a:pt x="2173203" y="286249"/>
                  <a:pt x="2172601" y="298411"/>
                  <a:pt x="2169160" y="309880"/>
                </a:cubicBezTo>
                <a:cubicBezTo>
                  <a:pt x="2167406" y="315728"/>
                  <a:pt x="2162387" y="320040"/>
                  <a:pt x="2159000" y="325120"/>
                </a:cubicBezTo>
                <a:lnTo>
                  <a:pt x="2148840" y="375920"/>
                </a:lnTo>
                <a:cubicBezTo>
                  <a:pt x="2147147" y="384387"/>
                  <a:pt x="2146490" y="393129"/>
                  <a:pt x="2143760" y="401320"/>
                </a:cubicBezTo>
                <a:cubicBezTo>
                  <a:pt x="2142067" y="406400"/>
                  <a:pt x="2140789" y="411638"/>
                  <a:pt x="2138680" y="416560"/>
                </a:cubicBezTo>
                <a:cubicBezTo>
                  <a:pt x="2115590" y="470436"/>
                  <a:pt x="2141991" y="399264"/>
                  <a:pt x="2118360" y="462280"/>
                </a:cubicBezTo>
                <a:cubicBezTo>
                  <a:pt x="2116480" y="467294"/>
                  <a:pt x="2115160" y="472506"/>
                  <a:pt x="2113280" y="477520"/>
                </a:cubicBezTo>
                <a:cubicBezTo>
                  <a:pt x="2110078" y="486058"/>
                  <a:pt x="2106322" y="494382"/>
                  <a:pt x="2103120" y="502920"/>
                </a:cubicBezTo>
                <a:cubicBezTo>
                  <a:pt x="2101240" y="507934"/>
                  <a:pt x="2101010" y="513705"/>
                  <a:pt x="2098040" y="518160"/>
                </a:cubicBezTo>
                <a:cubicBezTo>
                  <a:pt x="2094055" y="524138"/>
                  <a:pt x="2087880" y="528320"/>
                  <a:pt x="2082800" y="533400"/>
                </a:cubicBezTo>
                <a:cubicBezTo>
                  <a:pt x="2070709" y="569672"/>
                  <a:pt x="2081551" y="557939"/>
                  <a:pt x="2057400" y="574040"/>
                </a:cubicBezTo>
                <a:cubicBezTo>
                  <a:pt x="2054013" y="579120"/>
                  <a:pt x="2049970" y="583819"/>
                  <a:pt x="2047240" y="589280"/>
                </a:cubicBezTo>
                <a:cubicBezTo>
                  <a:pt x="2044845" y="594069"/>
                  <a:pt x="2045130" y="600065"/>
                  <a:pt x="2042160" y="604520"/>
                </a:cubicBezTo>
                <a:cubicBezTo>
                  <a:pt x="2038175" y="610498"/>
                  <a:pt x="2031331" y="614089"/>
                  <a:pt x="2026920" y="619760"/>
                </a:cubicBezTo>
                <a:cubicBezTo>
                  <a:pt x="1995007" y="660791"/>
                  <a:pt x="2020863" y="640731"/>
                  <a:pt x="1991360" y="660400"/>
                </a:cubicBezTo>
                <a:cubicBezTo>
                  <a:pt x="1964267" y="701040"/>
                  <a:pt x="1999827" y="651933"/>
                  <a:pt x="1965960" y="685800"/>
                </a:cubicBezTo>
                <a:cubicBezTo>
                  <a:pt x="1961643" y="690117"/>
                  <a:pt x="1960117" y="696723"/>
                  <a:pt x="1955800" y="701040"/>
                </a:cubicBezTo>
                <a:cubicBezTo>
                  <a:pt x="1951483" y="705357"/>
                  <a:pt x="1945444" y="707537"/>
                  <a:pt x="1940560" y="711200"/>
                </a:cubicBezTo>
                <a:cubicBezTo>
                  <a:pt x="1907429" y="736048"/>
                  <a:pt x="1927199" y="727507"/>
                  <a:pt x="1899920" y="736600"/>
                </a:cubicBezTo>
                <a:cubicBezTo>
                  <a:pt x="1876385" y="783669"/>
                  <a:pt x="1908033" y="733741"/>
                  <a:pt x="1864360" y="762000"/>
                </a:cubicBezTo>
                <a:cubicBezTo>
                  <a:pt x="1842153" y="776369"/>
                  <a:pt x="1828493" y="804436"/>
                  <a:pt x="1803400" y="812800"/>
                </a:cubicBezTo>
                <a:cubicBezTo>
                  <a:pt x="1765094" y="825569"/>
                  <a:pt x="1812311" y="808345"/>
                  <a:pt x="1772920" y="828040"/>
                </a:cubicBezTo>
                <a:cubicBezTo>
                  <a:pt x="1764764" y="832118"/>
                  <a:pt x="1755987" y="834813"/>
                  <a:pt x="1747520" y="838200"/>
                </a:cubicBezTo>
                <a:cubicBezTo>
                  <a:pt x="1738366" y="847354"/>
                  <a:pt x="1729417" y="858296"/>
                  <a:pt x="1717040" y="863600"/>
                </a:cubicBezTo>
                <a:cubicBezTo>
                  <a:pt x="1710623" y="866350"/>
                  <a:pt x="1703493" y="866987"/>
                  <a:pt x="1696720" y="868680"/>
                </a:cubicBezTo>
                <a:cubicBezTo>
                  <a:pt x="1688253" y="873760"/>
                  <a:pt x="1679951" y="879125"/>
                  <a:pt x="1671320" y="883920"/>
                </a:cubicBezTo>
                <a:cubicBezTo>
                  <a:pt x="1652299" y="894487"/>
                  <a:pt x="1630887" y="903004"/>
                  <a:pt x="1610360" y="909320"/>
                </a:cubicBezTo>
                <a:cubicBezTo>
                  <a:pt x="1602107" y="911859"/>
                  <a:pt x="1593427" y="912707"/>
                  <a:pt x="1584960" y="914400"/>
                </a:cubicBezTo>
                <a:cubicBezTo>
                  <a:pt x="1544992" y="944376"/>
                  <a:pt x="1585806" y="916517"/>
                  <a:pt x="1539240" y="939800"/>
                </a:cubicBezTo>
                <a:cubicBezTo>
                  <a:pt x="1530409" y="944216"/>
                  <a:pt x="1522671" y="950624"/>
                  <a:pt x="1513840" y="955040"/>
                </a:cubicBezTo>
                <a:cubicBezTo>
                  <a:pt x="1509051" y="957435"/>
                  <a:pt x="1503389" y="957725"/>
                  <a:pt x="1498600" y="960120"/>
                </a:cubicBezTo>
                <a:cubicBezTo>
                  <a:pt x="1493139" y="962850"/>
                  <a:pt x="1488821" y="967550"/>
                  <a:pt x="1483360" y="970280"/>
                </a:cubicBezTo>
                <a:cubicBezTo>
                  <a:pt x="1478571" y="972675"/>
                  <a:pt x="1473249" y="973821"/>
                  <a:pt x="1468120" y="975360"/>
                </a:cubicBezTo>
                <a:cubicBezTo>
                  <a:pt x="1456312" y="978902"/>
                  <a:pt x="1444326" y="981843"/>
                  <a:pt x="1432560" y="985520"/>
                </a:cubicBezTo>
                <a:cubicBezTo>
                  <a:pt x="1417227" y="990312"/>
                  <a:pt x="1401605" y="994432"/>
                  <a:pt x="1386840" y="1000760"/>
                </a:cubicBezTo>
                <a:cubicBezTo>
                  <a:pt x="1372016" y="1007113"/>
                  <a:pt x="1343627" y="1029283"/>
                  <a:pt x="1330960" y="1036320"/>
                </a:cubicBezTo>
                <a:cubicBezTo>
                  <a:pt x="1277850" y="1065825"/>
                  <a:pt x="1377983" y="994811"/>
                  <a:pt x="1285240" y="1056640"/>
                </a:cubicBezTo>
                <a:cubicBezTo>
                  <a:pt x="1279262" y="1060625"/>
                  <a:pt x="1275978" y="1067895"/>
                  <a:pt x="1270000" y="1071880"/>
                </a:cubicBezTo>
                <a:cubicBezTo>
                  <a:pt x="1265545" y="1074850"/>
                  <a:pt x="1259441" y="1074359"/>
                  <a:pt x="1254760" y="1076960"/>
                </a:cubicBezTo>
                <a:cubicBezTo>
                  <a:pt x="1244086" y="1082890"/>
                  <a:pt x="1235202" y="1091819"/>
                  <a:pt x="1224280" y="1097280"/>
                </a:cubicBezTo>
                <a:cubicBezTo>
                  <a:pt x="1217507" y="1100667"/>
                  <a:pt x="1210084" y="1102986"/>
                  <a:pt x="1203960" y="1107440"/>
                </a:cubicBezTo>
                <a:cubicBezTo>
                  <a:pt x="1160409" y="1139114"/>
                  <a:pt x="1179880" y="1129973"/>
                  <a:pt x="1148080" y="1158240"/>
                </a:cubicBezTo>
                <a:cubicBezTo>
                  <a:pt x="1139976" y="1165443"/>
                  <a:pt x="1130347" y="1170893"/>
                  <a:pt x="1122680" y="1178560"/>
                </a:cubicBezTo>
                <a:cubicBezTo>
                  <a:pt x="1101476" y="1199764"/>
                  <a:pt x="1116144" y="1197068"/>
                  <a:pt x="1092200" y="1209040"/>
                </a:cubicBezTo>
                <a:cubicBezTo>
                  <a:pt x="1064278" y="1223001"/>
                  <a:pt x="1060647" y="1219969"/>
                  <a:pt x="1026160" y="1224280"/>
                </a:cubicBezTo>
                <a:cubicBezTo>
                  <a:pt x="1021080" y="1229360"/>
                  <a:pt x="1016898" y="1235535"/>
                  <a:pt x="1010920" y="1239520"/>
                </a:cubicBezTo>
                <a:cubicBezTo>
                  <a:pt x="982836" y="1258243"/>
                  <a:pt x="977870" y="1255127"/>
                  <a:pt x="944880" y="1259840"/>
                </a:cubicBezTo>
                <a:cubicBezTo>
                  <a:pt x="934747" y="1263218"/>
                  <a:pt x="911182" y="1270741"/>
                  <a:pt x="904240" y="1275080"/>
                </a:cubicBezTo>
                <a:cubicBezTo>
                  <a:pt x="898148" y="1278888"/>
                  <a:pt x="894747" y="1286009"/>
                  <a:pt x="889000" y="1290320"/>
                </a:cubicBezTo>
                <a:cubicBezTo>
                  <a:pt x="881101" y="1296244"/>
                  <a:pt x="871815" y="1300083"/>
                  <a:pt x="863600" y="1305560"/>
                </a:cubicBezTo>
                <a:cubicBezTo>
                  <a:pt x="856555" y="1310256"/>
                  <a:pt x="850853" y="1317014"/>
                  <a:pt x="843280" y="1320800"/>
                </a:cubicBezTo>
                <a:cubicBezTo>
                  <a:pt x="837035" y="1323922"/>
                  <a:pt x="829673" y="1323962"/>
                  <a:pt x="822960" y="1325880"/>
                </a:cubicBezTo>
                <a:cubicBezTo>
                  <a:pt x="817811" y="1327351"/>
                  <a:pt x="812642" y="1328851"/>
                  <a:pt x="807720" y="1330960"/>
                </a:cubicBezTo>
                <a:cubicBezTo>
                  <a:pt x="800759" y="1333943"/>
                  <a:pt x="794491" y="1338461"/>
                  <a:pt x="787400" y="1341120"/>
                </a:cubicBezTo>
                <a:cubicBezTo>
                  <a:pt x="780863" y="1343571"/>
                  <a:pt x="773617" y="1343749"/>
                  <a:pt x="767080" y="1346200"/>
                </a:cubicBezTo>
                <a:cubicBezTo>
                  <a:pt x="759989" y="1348859"/>
                  <a:pt x="753944" y="1353965"/>
                  <a:pt x="746760" y="1356360"/>
                </a:cubicBezTo>
                <a:cubicBezTo>
                  <a:pt x="738569" y="1359090"/>
                  <a:pt x="729737" y="1359346"/>
                  <a:pt x="721360" y="1361440"/>
                </a:cubicBezTo>
                <a:cubicBezTo>
                  <a:pt x="674374" y="1373186"/>
                  <a:pt x="759350" y="1359866"/>
                  <a:pt x="665480" y="1371600"/>
                </a:cubicBezTo>
                <a:cubicBezTo>
                  <a:pt x="648326" y="1383036"/>
                  <a:pt x="647435" y="1385141"/>
                  <a:pt x="624840" y="1391920"/>
                </a:cubicBezTo>
                <a:cubicBezTo>
                  <a:pt x="616570" y="1394401"/>
                  <a:pt x="607710" y="1394519"/>
                  <a:pt x="599440" y="1397000"/>
                </a:cubicBezTo>
                <a:cubicBezTo>
                  <a:pt x="590706" y="1399620"/>
                  <a:pt x="582756" y="1404478"/>
                  <a:pt x="574040" y="1407160"/>
                </a:cubicBezTo>
                <a:cubicBezTo>
                  <a:pt x="514122" y="1425596"/>
                  <a:pt x="502215" y="1418737"/>
                  <a:pt x="421640" y="1422400"/>
                </a:cubicBezTo>
                <a:cubicBezTo>
                  <a:pt x="351472" y="1431171"/>
                  <a:pt x="362364" y="1432083"/>
                  <a:pt x="259080" y="1422400"/>
                </a:cubicBezTo>
                <a:cubicBezTo>
                  <a:pt x="245177" y="1421097"/>
                  <a:pt x="232132" y="1414978"/>
                  <a:pt x="218440" y="1412240"/>
                </a:cubicBezTo>
                <a:lnTo>
                  <a:pt x="193040" y="1407160"/>
                </a:lnTo>
                <a:cubicBezTo>
                  <a:pt x="186267" y="1402080"/>
                  <a:pt x="180071" y="1396121"/>
                  <a:pt x="172720" y="1391920"/>
                </a:cubicBezTo>
                <a:cubicBezTo>
                  <a:pt x="168071" y="1389263"/>
                  <a:pt x="162494" y="1388720"/>
                  <a:pt x="157480" y="1386840"/>
                </a:cubicBezTo>
                <a:cubicBezTo>
                  <a:pt x="148942" y="1383638"/>
                  <a:pt x="140731" y="1379564"/>
                  <a:pt x="132080" y="1376680"/>
                </a:cubicBezTo>
                <a:cubicBezTo>
                  <a:pt x="125456" y="1374472"/>
                  <a:pt x="118473" y="1373518"/>
                  <a:pt x="111760" y="1371600"/>
                </a:cubicBezTo>
                <a:cubicBezTo>
                  <a:pt x="106611" y="1370129"/>
                  <a:pt x="101600" y="1368213"/>
                  <a:pt x="96520" y="1366520"/>
                </a:cubicBezTo>
                <a:cubicBezTo>
                  <a:pt x="86360" y="1356360"/>
                  <a:pt x="72466" y="1348891"/>
                  <a:pt x="66040" y="1336040"/>
                </a:cubicBezTo>
                <a:cubicBezTo>
                  <a:pt x="62653" y="1329267"/>
                  <a:pt x="60728" y="1321538"/>
                  <a:pt x="55880" y="1315720"/>
                </a:cubicBezTo>
                <a:cubicBezTo>
                  <a:pt x="51971" y="1311030"/>
                  <a:pt x="45330" y="1309469"/>
                  <a:pt x="40640" y="1305560"/>
                </a:cubicBezTo>
                <a:cubicBezTo>
                  <a:pt x="35121" y="1300961"/>
                  <a:pt x="30480" y="1295400"/>
                  <a:pt x="25400" y="1290320"/>
                </a:cubicBezTo>
                <a:cubicBezTo>
                  <a:pt x="23707" y="1283547"/>
                  <a:pt x="22238" y="1276713"/>
                  <a:pt x="20320" y="1270000"/>
                </a:cubicBezTo>
                <a:cubicBezTo>
                  <a:pt x="18849" y="1264851"/>
                  <a:pt x="16171" y="1260033"/>
                  <a:pt x="15240" y="1254760"/>
                </a:cubicBezTo>
                <a:cubicBezTo>
                  <a:pt x="11078" y="1231177"/>
                  <a:pt x="8815" y="1207294"/>
                  <a:pt x="5080" y="1183640"/>
                </a:cubicBezTo>
                <a:cubicBezTo>
                  <a:pt x="3733" y="1175111"/>
                  <a:pt x="1693" y="1166707"/>
                  <a:pt x="0" y="1158240"/>
                </a:cubicBezTo>
                <a:cubicBezTo>
                  <a:pt x="5649" y="1121524"/>
                  <a:pt x="6505" y="1102452"/>
                  <a:pt x="15240" y="1071880"/>
                </a:cubicBezTo>
                <a:cubicBezTo>
                  <a:pt x="16711" y="1066731"/>
                  <a:pt x="17925" y="1061429"/>
                  <a:pt x="20320" y="1056640"/>
                </a:cubicBezTo>
                <a:cubicBezTo>
                  <a:pt x="23050" y="1051179"/>
                  <a:pt x="27093" y="1046480"/>
                  <a:pt x="30480" y="1041400"/>
                </a:cubicBezTo>
                <a:cubicBezTo>
                  <a:pt x="40400" y="1001721"/>
                  <a:pt x="26596" y="1038785"/>
                  <a:pt x="55880" y="1005840"/>
                </a:cubicBezTo>
                <a:cubicBezTo>
                  <a:pt x="63992" y="996714"/>
                  <a:pt x="68572" y="984895"/>
                  <a:pt x="76200" y="975360"/>
                </a:cubicBezTo>
                <a:cubicBezTo>
                  <a:pt x="82973" y="966893"/>
                  <a:pt x="90014" y="958634"/>
                  <a:pt x="96520" y="949960"/>
                </a:cubicBezTo>
                <a:cubicBezTo>
                  <a:pt x="100183" y="945076"/>
                  <a:pt x="101912" y="938534"/>
                  <a:pt x="106680" y="934720"/>
                </a:cubicBezTo>
                <a:cubicBezTo>
                  <a:pt x="110861" y="931375"/>
                  <a:pt x="116840" y="931333"/>
                  <a:pt x="121920" y="929640"/>
                </a:cubicBezTo>
                <a:lnTo>
                  <a:pt x="142240" y="899160"/>
                </a:lnTo>
                <a:cubicBezTo>
                  <a:pt x="145627" y="894080"/>
                  <a:pt x="148083" y="888237"/>
                  <a:pt x="152400" y="883920"/>
                </a:cubicBezTo>
                <a:cubicBezTo>
                  <a:pt x="157480" y="878840"/>
                  <a:pt x="163655" y="874658"/>
                  <a:pt x="167640" y="868680"/>
                </a:cubicBezTo>
                <a:cubicBezTo>
                  <a:pt x="192832" y="830891"/>
                  <a:pt x="168541" y="842980"/>
                  <a:pt x="198120" y="833120"/>
                </a:cubicBezTo>
                <a:cubicBezTo>
                  <a:pt x="208399" y="802284"/>
                  <a:pt x="196303" y="827280"/>
                  <a:pt x="238760" y="797560"/>
                </a:cubicBezTo>
                <a:cubicBezTo>
                  <a:pt x="272913" y="773653"/>
                  <a:pt x="231563" y="786807"/>
                  <a:pt x="279400" y="777240"/>
                </a:cubicBezTo>
                <a:cubicBezTo>
                  <a:pt x="315110" y="750457"/>
                  <a:pt x="283691" y="772129"/>
                  <a:pt x="330200" y="746760"/>
                </a:cubicBezTo>
                <a:cubicBezTo>
                  <a:pt x="367904" y="726194"/>
                  <a:pt x="342050" y="736037"/>
                  <a:pt x="370840" y="726440"/>
                </a:cubicBezTo>
                <a:cubicBezTo>
                  <a:pt x="375920" y="721360"/>
                  <a:pt x="379920" y="714896"/>
                  <a:pt x="386080" y="711200"/>
                </a:cubicBezTo>
                <a:cubicBezTo>
                  <a:pt x="397138" y="704565"/>
                  <a:pt x="409666" y="700749"/>
                  <a:pt x="421640" y="695960"/>
                </a:cubicBezTo>
                <a:cubicBezTo>
                  <a:pt x="433786" y="691101"/>
                  <a:pt x="444355" y="689011"/>
                  <a:pt x="457200" y="685800"/>
                </a:cubicBezTo>
                <a:cubicBezTo>
                  <a:pt x="463973" y="680720"/>
                  <a:pt x="470340" y="675047"/>
                  <a:pt x="477520" y="670560"/>
                </a:cubicBezTo>
                <a:cubicBezTo>
                  <a:pt x="483942" y="666546"/>
                  <a:pt x="491678" y="664802"/>
                  <a:pt x="497840" y="660400"/>
                </a:cubicBezTo>
                <a:cubicBezTo>
                  <a:pt x="503686" y="656224"/>
                  <a:pt x="507561" y="649759"/>
                  <a:pt x="513080" y="645160"/>
                </a:cubicBezTo>
                <a:cubicBezTo>
                  <a:pt x="529181" y="631743"/>
                  <a:pt x="536649" y="632224"/>
                  <a:pt x="558800" y="624840"/>
                </a:cubicBezTo>
                <a:cubicBezTo>
                  <a:pt x="607417" y="576223"/>
                  <a:pt x="545169" y="633927"/>
                  <a:pt x="589280" y="604520"/>
                </a:cubicBezTo>
                <a:cubicBezTo>
                  <a:pt x="595258" y="600535"/>
                  <a:pt x="598910" y="593768"/>
                  <a:pt x="604520" y="589280"/>
                </a:cubicBezTo>
                <a:cubicBezTo>
                  <a:pt x="615895" y="580180"/>
                  <a:pt x="627960" y="571960"/>
                  <a:pt x="640080" y="563880"/>
                </a:cubicBezTo>
                <a:cubicBezTo>
                  <a:pt x="697144" y="525837"/>
                  <a:pt x="629492" y="573646"/>
                  <a:pt x="701040" y="533400"/>
                </a:cubicBezTo>
                <a:cubicBezTo>
                  <a:pt x="717004" y="524420"/>
                  <a:pt x="731228" y="512628"/>
                  <a:pt x="746760" y="502920"/>
                </a:cubicBezTo>
                <a:cubicBezTo>
                  <a:pt x="758337" y="495684"/>
                  <a:pt x="770836" y="489982"/>
                  <a:pt x="782320" y="482600"/>
                </a:cubicBezTo>
                <a:cubicBezTo>
                  <a:pt x="794573" y="474723"/>
                  <a:pt x="804654" y="463304"/>
                  <a:pt x="817880" y="457200"/>
                </a:cubicBezTo>
                <a:cubicBezTo>
                  <a:pt x="827232" y="452884"/>
                  <a:pt x="838200" y="453813"/>
                  <a:pt x="848360" y="452120"/>
                </a:cubicBezTo>
                <a:cubicBezTo>
                  <a:pt x="860213" y="443653"/>
                  <a:pt x="870891" y="433234"/>
                  <a:pt x="883920" y="426720"/>
                </a:cubicBezTo>
                <a:cubicBezTo>
                  <a:pt x="891643" y="422859"/>
                  <a:pt x="901178" y="424514"/>
                  <a:pt x="909320" y="421640"/>
                </a:cubicBezTo>
                <a:cubicBezTo>
                  <a:pt x="930078" y="414314"/>
                  <a:pt x="950362" y="405613"/>
                  <a:pt x="970280" y="396240"/>
                </a:cubicBezTo>
                <a:cubicBezTo>
                  <a:pt x="979214" y="392036"/>
                  <a:pt x="986691" y="385086"/>
                  <a:pt x="995680" y="381000"/>
                </a:cubicBezTo>
                <a:cubicBezTo>
                  <a:pt x="1005430" y="376568"/>
                  <a:pt x="1016977" y="376350"/>
                  <a:pt x="1026160" y="370840"/>
                </a:cubicBezTo>
                <a:cubicBezTo>
                  <a:pt x="1034627" y="365760"/>
                  <a:pt x="1042929" y="360395"/>
                  <a:pt x="1051560" y="355600"/>
                </a:cubicBezTo>
                <a:cubicBezTo>
                  <a:pt x="1058180" y="351922"/>
                  <a:pt x="1065718" y="349842"/>
                  <a:pt x="1071880" y="345440"/>
                </a:cubicBezTo>
                <a:cubicBezTo>
                  <a:pt x="1077726" y="341264"/>
                  <a:pt x="1081601" y="334799"/>
                  <a:pt x="1087120" y="330200"/>
                </a:cubicBezTo>
                <a:cubicBezTo>
                  <a:pt x="1091810" y="326291"/>
                  <a:pt x="1097392" y="323589"/>
                  <a:pt x="1102360" y="320040"/>
                </a:cubicBezTo>
                <a:cubicBezTo>
                  <a:pt x="1109250" y="315119"/>
                  <a:pt x="1114993" y="308348"/>
                  <a:pt x="1122680" y="304800"/>
                </a:cubicBezTo>
                <a:cubicBezTo>
                  <a:pt x="1137266" y="298068"/>
                  <a:pt x="1153406" y="295327"/>
                  <a:pt x="1168400" y="289560"/>
                </a:cubicBezTo>
                <a:cubicBezTo>
                  <a:pt x="1250006" y="258173"/>
                  <a:pt x="1141587" y="295111"/>
                  <a:pt x="1203960" y="274320"/>
                </a:cubicBezTo>
                <a:cubicBezTo>
                  <a:pt x="1210733" y="267547"/>
                  <a:pt x="1217121" y="260364"/>
                  <a:pt x="1224280" y="254000"/>
                </a:cubicBezTo>
                <a:cubicBezTo>
                  <a:pt x="1232384" y="246797"/>
                  <a:pt x="1242013" y="241347"/>
                  <a:pt x="1249680" y="233680"/>
                </a:cubicBezTo>
                <a:cubicBezTo>
                  <a:pt x="1302165" y="181195"/>
                  <a:pt x="1268800" y="195133"/>
                  <a:pt x="1305560" y="182880"/>
                </a:cubicBezTo>
                <a:cubicBezTo>
                  <a:pt x="1315720" y="174413"/>
                  <a:pt x="1324616" y="164144"/>
                  <a:pt x="1336040" y="157480"/>
                </a:cubicBezTo>
                <a:cubicBezTo>
                  <a:pt x="1345316" y="152069"/>
                  <a:pt x="1374272" y="145382"/>
                  <a:pt x="1386840" y="142240"/>
                </a:cubicBezTo>
                <a:cubicBezTo>
                  <a:pt x="1396603" y="127595"/>
                  <a:pt x="1401642" y="117879"/>
                  <a:pt x="1417320" y="106680"/>
                </a:cubicBezTo>
                <a:cubicBezTo>
                  <a:pt x="1421677" y="103568"/>
                  <a:pt x="1427480" y="103293"/>
                  <a:pt x="1432560" y="101600"/>
                </a:cubicBezTo>
                <a:cubicBezTo>
                  <a:pt x="1435947" y="96520"/>
                  <a:pt x="1438030" y="90269"/>
                  <a:pt x="1442720" y="86360"/>
                </a:cubicBezTo>
                <a:cubicBezTo>
                  <a:pt x="1451958" y="78662"/>
                  <a:pt x="1501845" y="61794"/>
                  <a:pt x="1503680" y="60960"/>
                </a:cubicBezTo>
                <a:cubicBezTo>
                  <a:pt x="1509238" y="58434"/>
                  <a:pt x="1514230" y="54709"/>
                  <a:pt x="1518920" y="50800"/>
                </a:cubicBezTo>
                <a:cubicBezTo>
                  <a:pt x="1524439" y="46201"/>
                  <a:pt x="1527385" y="37951"/>
                  <a:pt x="1534160" y="35560"/>
                </a:cubicBezTo>
                <a:cubicBezTo>
                  <a:pt x="1584377" y="17836"/>
                  <a:pt x="1596921" y="20320"/>
                  <a:pt x="1610360" y="30480"/>
                </a:cubicBezTo>
                <a:close/>
              </a:path>
            </a:pathLst>
          </a:cu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9569C28-AD5F-4CBB-819A-DDC5DCB3BC0C}"/>
              </a:ext>
            </a:extLst>
          </p:cNvPr>
          <p:cNvSpPr/>
          <p:nvPr/>
        </p:nvSpPr>
        <p:spPr>
          <a:xfrm>
            <a:off x="2418080" y="3068320"/>
            <a:ext cx="2204720" cy="1615591"/>
          </a:xfrm>
          <a:custGeom>
            <a:avLst/>
            <a:gdLst>
              <a:gd name="connsiteX0" fmla="*/ 1229360 w 2204720"/>
              <a:gd name="connsiteY0" fmla="*/ 284480 h 1615591"/>
              <a:gd name="connsiteX1" fmla="*/ 1229360 w 2204720"/>
              <a:gd name="connsiteY1" fmla="*/ 284480 h 1615591"/>
              <a:gd name="connsiteX2" fmla="*/ 1524000 w 2204720"/>
              <a:gd name="connsiteY2" fmla="*/ 152400 h 1615591"/>
              <a:gd name="connsiteX3" fmla="*/ 1569720 w 2204720"/>
              <a:gd name="connsiteY3" fmla="*/ 116840 h 1615591"/>
              <a:gd name="connsiteX4" fmla="*/ 1630680 w 2204720"/>
              <a:gd name="connsiteY4" fmla="*/ 91440 h 1615591"/>
              <a:gd name="connsiteX5" fmla="*/ 1645920 w 2204720"/>
              <a:gd name="connsiteY5" fmla="*/ 81280 h 1615591"/>
              <a:gd name="connsiteX6" fmla="*/ 1661160 w 2204720"/>
              <a:gd name="connsiteY6" fmla="*/ 76200 h 1615591"/>
              <a:gd name="connsiteX7" fmla="*/ 1737360 w 2204720"/>
              <a:gd name="connsiteY7" fmla="*/ 60960 h 1615591"/>
              <a:gd name="connsiteX8" fmla="*/ 1808480 w 2204720"/>
              <a:gd name="connsiteY8" fmla="*/ 50800 h 1615591"/>
              <a:gd name="connsiteX9" fmla="*/ 1823720 w 2204720"/>
              <a:gd name="connsiteY9" fmla="*/ 40640 h 1615591"/>
              <a:gd name="connsiteX10" fmla="*/ 1849120 w 2204720"/>
              <a:gd name="connsiteY10" fmla="*/ 35560 h 1615591"/>
              <a:gd name="connsiteX11" fmla="*/ 1869440 w 2204720"/>
              <a:gd name="connsiteY11" fmla="*/ 30480 h 1615591"/>
              <a:gd name="connsiteX12" fmla="*/ 1899920 w 2204720"/>
              <a:gd name="connsiteY12" fmla="*/ 20320 h 1615591"/>
              <a:gd name="connsiteX13" fmla="*/ 1930400 w 2204720"/>
              <a:gd name="connsiteY13" fmla="*/ 15240 h 1615591"/>
              <a:gd name="connsiteX14" fmla="*/ 1960880 w 2204720"/>
              <a:gd name="connsiteY14" fmla="*/ 5080 h 1615591"/>
              <a:gd name="connsiteX15" fmla="*/ 1986280 w 2204720"/>
              <a:gd name="connsiteY15" fmla="*/ 0 h 1615591"/>
              <a:gd name="connsiteX16" fmla="*/ 2179320 w 2204720"/>
              <a:gd name="connsiteY16" fmla="*/ 10160 h 1615591"/>
              <a:gd name="connsiteX17" fmla="*/ 2189480 w 2204720"/>
              <a:gd name="connsiteY17" fmla="*/ 25400 h 1615591"/>
              <a:gd name="connsiteX18" fmla="*/ 2204720 w 2204720"/>
              <a:gd name="connsiteY18" fmla="*/ 30480 h 1615591"/>
              <a:gd name="connsiteX19" fmla="*/ 2199640 w 2204720"/>
              <a:gd name="connsiteY19" fmla="*/ 101600 h 1615591"/>
              <a:gd name="connsiteX20" fmla="*/ 2194560 w 2204720"/>
              <a:gd name="connsiteY20" fmla="*/ 116840 h 1615591"/>
              <a:gd name="connsiteX21" fmla="*/ 2189480 w 2204720"/>
              <a:gd name="connsiteY21" fmla="*/ 193040 h 1615591"/>
              <a:gd name="connsiteX22" fmla="*/ 2184400 w 2204720"/>
              <a:gd name="connsiteY22" fmla="*/ 213360 h 1615591"/>
              <a:gd name="connsiteX23" fmla="*/ 2179320 w 2204720"/>
              <a:gd name="connsiteY23" fmla="*/ 248920 h 1615591"/>
              <a:gd name="connsiteX24" fmla="*/ 2169160 w 2204720"/>
              <a:gd name="connsiteY24" fmla="*/ 264160 h 1615591"/>
              <a:gd name="connsiteX25" fmla="*/ 2143760 w 2204720"/>
              <a:gd name="connsiteY25" fmla="*/ 299720 h 1615591"/>
              <a:gd name="connsiteX26" fmla="*/ 2133600 w 2204720"/>
              <a:gd name="connsiteY26" fmla="*/ 314960 h 1615591"/>
              <a:gd name="connsiteX27" fmla="*/ 2113280 w 2204720"/>
              <a:gd name="connsiteY27" fmla="*/ 330200 h 1615591"/>
              <a:gd name="connsiteX28" fmla="*/ 2092960 w 2204720"/>
              <a:gd name="connsiteY28" fmla="*/ 375920 h 1615591"/>
              <a:gd name="connsiteX29" fmla="*/ 2087880 w 2204720"/>
              <a:gd name="connsiteY29" fmla="*/ 391160 h 1615591"/>
              <a:gd name="connsiteX30" fmla="*/ 2072640 w 2204720"/>
              <a:gd name="connsiteY30" fmla="*/ 401320 h 1615591"/>
              <a:gd name="connsiteX31" fmla="*/ 2062480 w 2204720"/>
              <a:gd name="connsiteY31" fmla="*/ 431800 h 1615591"/>
              <a:gd name="connsiteX32" fmla="*/ 2052320 w 2204720"/>
              <a:gd name="connsiteY32" fmla="*/ 467360 h 1615591"/>
              <a:gd name="connsiteX33" fmla="*/ 2042160 w 2204720"/>
              <a:gd name="connsiteY33" fmla="*/ 482600 h 1615591"/>
              <a:gd name="connsiteX34" fmla="*/ 2026920 w 2204720"/>
              <a:gd name="connsiteY34" fmla="*/ 487680 h 1615591"/>
              <a:gd name="connsiteX35" fmla="*/ 2021840 w 2204720"/>
              <a:gd name="connsiteY35" fmla="*/ 502920 h 1615591"/>
              <a:gd name="connsiteX36" fmla="*/ 1991360 w 2204720"/>
              <a:gd name="connsiteY36" fmla="*/ 513080 h 1615591"/>
              <a:gd name="connsiteX37" fmla="*/ 1976120 w 2204720"/>
              <a:gd name="connsiteY37" fmla="*/ 518160 h 1615591"/>
              <a:gd name="connsiteX38" fmla="*/ 1960880 w 2204720"/>
              <a:gd name="connsiteY38" fmla="*/ 523240 h 1615591"/>
              <a:gd name="connsiteX39" fmla="*/ 1935480 w 2204720"/>
              <a:gd name="connsiteY39" fmla="*/ 528320 h 1615591"/>
              <a:gd name="connsiteX40" fmla="*/ 1884680 w 2204720"/>
              <a:gd name="connsiteY40" fmla="*/ 543560 h 1615591"/>
              <a:gd name="connsiteX41" fmla="*/ 1869440 w 2204720"/>
              <a:gd name="connsiteY41" fmla="*/ 548640 h 1615591"/>
              <a:gd name="connsiteX42" fmla="*/ 1838960 w 2204720"/>
              <a:gd name="connsiteY42" fmla="*/ 553720 h 1615591"/>
              <a:gd name="connsiteX43" fmla="*/ 1813560 w 2204720"/>
              <a:gd name="connsiteY43" fmla="*/ 558800 h 1615591"/>
              <a:gd name="connsiteX44" fmla="*/ 1783080 w 2204720"/>
              <a:gd name="connsiteY44" fmla="*/ 563880 h 1615591"/>
              <a:gd name="connsiteX45" fmla="*/ 1742440 w 2204720"/>
              <a:gd name="connsiteY45" fmla="*/ 579120 h 1615591"/>
              <a:gd name="connsiteX46" fmla="*/ 1711960 w 2204720"/>
              <a:gd name="connsiteY46" fmla="*/ 589280 h 1615591"/>
              <a:gd name="connsiteX47" fmla="*/ 1696720 w 2204720"/>
              <a:gd name="connsiteY47" fmla="*/ 594360 h 1615591"/>
              <a:gd name="connsiteX48" fmla="*/ 1661160 w 2204720"/>
              <a:gd name="connsiteY48" fmla="*/ 619760 h 1615591"/>
              <a:gd name="connsiteX49" fmla="*/ 1630680 w 2204720"/>
              <a:gd name="connsiteY49" fmla="*/ 640080 h 1615591"/>
              <a:gd name="connsiteX50" fmla="*/ 1615440 w 2204720"/>
              <a:gd name="connsiteY50" fmla="*/ 650240 h 1615591"/>
              <a:gd name="connsiteX51" fmla="*/ 1600200 w 2204720"/>
              <a:gd name="connsiteY51" fmla="*/ 665480 h 1615591"/>
              <a:gd name="connsiteX52" fmla="*/ 1584960 w 2204720"/>
              <a:gd name="connsiteY52" fmla="*/ 675640 h 1615591"/>
              <a:gd name="connsiteX53" fmla="*/ 1569720 w 2204720"/>
              <a:gd name="connsiteY53" fmla="*/ 690880 h 1615591"/>
              <a:gd name="connsiteX54" fmla="*/ 1559560 w 2204720"/>
              <a:gd name="connsiteY54" fmla="*/ 706120 h 1615591"/>
              <a:gd name="connsiteX55" fmla="*/ 1529080 w 2204720"/>
              <a:gd name="connsiteY55" fmla="*/ 726440 h 1615591"/>
              <a:gd name="connsiteX56" fmla="*/ 1503680 w 2204720"/>
              <a:gd name="connsiteY56" fmla="*/ 762000 h 1615591"/>
              <a:gd name="connsiteX57" fmla="*/ 1488440 w 2204720"/>
              <a:gd name="connsiteY57" fmla="*/ 767080 h 1615591"/>
              <a:gd name="connsiteX58" fmla="*/ 1447800 w 2204720"/>
              <a:gd name="connsiteY58" fmla="*/ 797560 h 1615591"/>
              <a:gd name="connsiteX59" fmla="*/ 1422400 w 2204720"/>
              <a:gd name="connsiteY59" fmla="*/ 812800 h 1615591"/>
              <a:gd name="connsiteX60" fmla="*/ 1386840 w 2204720"/>
              <a:gd name="connsiteY60" fmla="*/ 833120 h 1615591"/>
              <a:gd name="connsiteX61" fmla="*/ 1361440 w 2204720"/>
              <a:gd name="connsiteY61" fmla="*/ 838200 h 1615591"/>
              <a:gd name="connsiteX62" fmla="*/ 1346200 w 2204720"/>
              <a:gd name="connsiteY62" fmla="*/ 843280 h 1615591"/>
              <a:gd name="connsiteX63" fmla="*/ 1295400 w 2204720"/>
              <a:gd name="connsiteY63" fmla="*/ 868680 h 1615591"/>
              <a:gd name="connsiteX64" fmla="*/ 1280160 w 2204720"/>
              <a:gd name="connsiteY64" fmla="*/ 883920 h 1615591"/>
              <a:gd name="connsiteX65" fmla="*/ 1259840 w 2204720"/>
              <a:gd name="connsiteY65" fmla="*/ 889000 h 1615591"/>
              <a:gd name="connsiteX66" fmla="*/ 1244600 w 2204720"/>
              <a:gd name="connsiteY66" fmla="*/ 894080 h 1615591"/>
              <a:gd name="connsiteX67" fmla="*/ 1224280 w 2204720"/>
              <a:gd name="connsiteY67" fmla="*/ 899160 h 1615591"/>
              <a:gd name="connsiteX68" fmla="*/ 1193800 w 2204720"/>
              <a:gd name="connsiteY68" fmla="*/ 909320 h 1615591"/>
              <a:gd name="connsiteX69" fmla="*/ 1168400 w 2204720"/>
              <a:gd name="connsiteY69" fmla="*/ 914400 h 1615591"/>
              <a:gd name="connsiteX70" fmla="*/ 1143000 w 2204720"/>
              <a:gd name="connsiteY70" fmla="*/ 934720 h 1615591"/>
              <a:gd name="connsiteX71" fmla="*/ 1112520 w 2204720"/>
              <a:gd name="connsiteY71" fmla="*/ 960120 h 1615591"/>
              <a:gd name="connsiteX72" fmla="*/ 1097280 w 2204720"/>
              <a:gd name="connsiteY72" fmla="*/ 965200 h 1615591"/>
              <a:gd name="connsiteX73" fmla="*/ 1082040 w 2204720"/>
              <a:gd name="connsiteY73" fmla="*/ 975360 h 1615591"/>
              <a:gd name="connsiteX74" fmla="*/ 1061720 w 2204720"/>
              <a:gd name="connsiteY74" fmla="*/ 990600 h 1615591"/>
              <a:gd name="connsiteX75" fmla="*/ 1016000 w 2204720"/>
              <a:gd name="connsiteY75" fmla="*/ 1031240 h 1615591"/>
              <a:gd name="connsiteX76" fmla="*/ 1005840 w 2204720"/>
              <a:gd name="connsiteY76" fmla="*/ 1046480 h 1615591"/>
              <a:gd name="connsiteX77" fmla="*/ 985520 w 2204720"/>
              <a:gd name="connsiteY77" fmla="*/ 1056640 h 1615591"/>
              <a:gd name="connsiteX78" fmla="*/ 970280 w 2204720"/>
              <a:gd name="connsiteY78" fmla="*/ 1066800 h 1615591"/>
              <a:gd name="connsiteX79" fmla="*/ 960120 w 2204720"/>
              <a:gd name="connsiteY79" fmla="*/ 1082040 h 1615591"/>
              <a:gd name="connsiteX80" fmla="*/ 939800 w 2204720"/>
              <a:gd name="connsiteY80" fmla="*/ 1092200 h 1615591"/>
              <a:gd name="connsiteX81" fmla="*/ 894080 w 2204720"/>
              <a:gd name="connsiteY81" fmla="*/ 1107440 h 1615591"/>
              <a:gd name="connsiteX82" fmla="*/ 878840 w 2204720"/>
              <a:gd name="connsiteY82" fmla="*/ 1112520 h 1615591"/>
              <a:gd name="connsiteX83" fmla="*/ 863600 w 2204720"/>
              <a:gd name="connsiteY83" fmla="*/ 1122680 h 1615591"/>
              <a:gd name="connsiteX84" fmla="*/ 848360 w 2204720"/>
              <a:gd name="connsiteY84" fmla="*/ 1127760 h 1615591"/>
              <a:gd name="connsiteX85" fmla="*/ 828040 w 2204720"/>
              <a:gd name="connsiteY85" fmla="*/ 1137920 h 1615591"/>
              <a:gd name="connsiteX86" fmla="*/ 792480 w 2204720"/>
              <a:gd name="connsiteY86" fmla="*/ 1158240 h 1615591"/>
              <a:gd name="connsiteX87" fmla="*/ 756920 w 2204720"/>
              <a:gd name="connsiteY87" fmla="*/ 1168400 h 1615591"/>
              <a:gd name="connsiteX88" fmla="*/ 726440 w 2204720"/>
              <a:gd name="connsiteY88" fmla="*/ 1183640 h 1615591"/>
              <a:gd name="connsiteX89" fmla="*/ 695960 w 2204720"/>
              <a:gd name="connsiteY89" fmla="*/ 1209040 h 1615591"/>
              <a:gd name="connsiteX90" fmla="*/ 655320 w 2204720"/>
              <a:gd name="connsiteY90" fmla="*/ 1229360 h 1615591"/>
              <a:gd name="connsiteX91" fmla="*/ 624840 w 2204720"/>
              <a:gd name="connsiteY91" fmla="*/ 1254760 h 1615591"/>
              <a:gd name="connsiteX92" fmla="*/ 604520 w 2204720"/>
              <a:gd name="connsiteY92" fmla="*/ 1275080 h 1615591"/>
              <a:gd name="connsiteX93" fmla="*/ 584200 w 2204720"/>
              <a:gd name="connsiteY93" fmla="*/ 1305560 h 1615591"/>
              <a:gd name="connsiteX94" fmla="*/ 538480 w 2204720"/>
              <a:gd name="connsiteY94" fmla="*/ 1346200 h 1615591"/>
              <a:gd name="connsiteX95" fmla="*/ 523240 w 2204720"/>
              <a:gd name="connsiteY95" fmla="*/ 1361440 h 1615591"/>
              <a:gd name="connsiteX96" fmla="*/ 492760 w 2204720"/>
              <a:gd name="connsiteY96" fmla="*/ 1376680 h 1615591"/>
              <a:gd name="connsiteX97" fmla="*/ 477520 w 2204720"/>
              <a:gd name="connsiteY97" fmla="*/ 1391920 h 1615591"/>
              <a:gd name="connsiteX98" fmla="*/ 441960 w 2204720"/>
              <a:gd name="connsiteY98" fmla="*/ 1402080 h 1615591"/>
              <a:gd name="connsiteX99" fmla="*/ 381000 w 2204720"/>
              <a:gd name="connsiteY99" fmla="*/ 1442720 h 1615591"/>
              <a:gd name="connsiteX100" fmla="*/ 365760 w 2204720"/>
              <a:gd name="connsiteY100" fmla="*/ 1452880 h 1615591"/>
              <a:gd name="connsiteX101" fmla="*/ 350520 w 2204720"/>
              <a:gd name="connsiteY101" fmla="*/ 1463040 h 1615591"/>
              <a:gd name="connsiteX102" fmla="*/ 340360 w 2204720"/>
              <a:gd name="connsiteY102" fmla="*/ 1478280 h 1615591"/>
              <a:gd name="connsiteX103" fmla="*/ 304800 w 2204720"/>
              <a:gd name="connsiteY103" fmla="*/ 1498600 h 1615591"/>
              <a:gd name="connsiteX104" fmla="*/ 274320 w 2204720"/>
              <a:gd name="connsiteY104" fmla="*/ 1518920 h 1615591"/>
              <a:gd name="connsiteX105" fmla="*/ 259080 w 2204720"/>
              <a:gd name="connsiteY105" fmla="*/ 1529080 h 1615591"/>
              <a:gd name="connsiteX106" fmla="*/ 243840 w 2204720"/>
              <a:gd name="connsiteY106" fmla="*/ 1544320 h 1615591"/>
              <a:gd name="connsiteX107" fmla="*/ 223520 w 2204720"/>
              <a:gd name="connsiteY107" fmla="*/ 1554480 h 1615591"/>
              <a:gd name="connsiteX108" fmla="*/ 208280 w 2204720"/>
              <a:gd name="connsiteY108" fmla="*/ 1564640 h 1615591"/>
              <a:gd name="connsiteX109" fmla="*/ 193040 w 2204720"/>
              <a:gd name="connsiteY109" fmla="*/ 1569720 h 1615591"/>
              <a:gd name="connsiteX110" fmla="*/ 142240 w 2204720"/>
              <a:gd name="connsiteY110" fmla="*/ 1590040 h 1615591"/>
              <a:gd name="connsiteX111" fmla="*/ 116840 w 2204720"/>
              <a:gd name="connsiteY111" fmla="*/ 1605280 h 1615591"/>
              <a:gd name="connsiteX112" fmla="*/ 101600 w 2204720"/>
              <a:gd name="connsiteY112" fmla="*/ 1615440 h 1615591"/>
              <a:gd name="connsiteX113" fmla="*/ 50800 w 2204720"/>
              <a:gd name="connsiteY113" fmla="*/ 1590040 h 1615591"/>
              <a:gd name="connsiteX114" fmla="*/ 40640 w 2204720"/>
              <a:gd name="connsiteY114" fmla="*/ 1574800 h 1615591"/>
              <a:gd name="connsiteX115" fmla="*/ 25400 w 2204720"/>
              <a:gd name="connsiteY115" fmla="*/ 1559560 h 1615591"/>
              <a:gd name="connsiteX116" fmla="*/ 20320 w 2204720"/>
              <a:gd name="connsiteY116" fmla="*/ 1539240 h 1615591"/>
              <a:gd name="connsiteX117" fmla="*/ 0 w 2204720"/>
              <a:gd name="connsiteY117" fmla="*/ 1498600 h 1615591"/>
              <a:gd name="connsiteX118" fmla="*/ 5080 w 2204720"/>
              <a:gd name="connsiteY118" fmla="*/ 1381760 h 1615591"/>
              <a:gd name="connsiteX119" fmla="*/ 20320 w 2204720"/>
              <a:gd name="connsiteY119" fmla="*/ 1330960 h 1615591"/>
              <a:gd name="connsiteX120" fmla="*/ 30480 w 2204720"/>
              <a:gd name="connsiteY120" fmla="*/ 1315720 h 1615591"/>
              <a:gd name="connsiteX121" fmla="*/ 35560 w 2204720"/>
              <a:gd name="connsiteY121" fmla="*/ 1295400 h 1615591"/>
              <a:gd name="connsiteX122" fmla="*/ 66040 w 2204720"/>
              <a:gd name="connsiteY122" fmla="*/ 1270000 h 1615591"/>
              <a:gd name="connsiteX123" fmla="*/ 81280 w 2204720"/>
              <a:gd name="connsiteY123" fmla="*/ 1254760 h 1615591"/>
              <a:gd name="connsiteX124" fmla="*/ 111760 w 2204720"/>
              <a:gd name="connsiteY124" fmla="*/ 1214120 h 1615591"/>
              <a:gd name="connsiteX125" fmla="*/ 132080 w 2204720"/>
              <a:gd name="connsiteY125" fmla="*/ 1168400 h 1615591"/>
              <a:gd name="connsiteX126" fmla="*/ 147320 w 2204720"/>
              <a:gd name="connsiteY126" fmla="*/ 1153160 h 1615591"/>
              <a:gd name="connsiteX127" fmla="*/ 193040 w 2204720"/>
              <a:gd name="connsiteY127" fmla="*/ 1102360 h 1615591"/>
              <a:gd name="connsiteX128" fmla="*/ 213360 w 2204720"/>
              <a:gd name="connsiteY128" fmla="*/ 1082040 h 1615591"/>
              <a:gd name="connsiteX129" fmla="*/ 228600 w 2204720"/>
              <a:gd name="connsiteY129" fmla="*/ 1066800 h 1615591"/>
              <a:gd name="connsiteX130" fmla="*/ 243840 w 2204720"/>
              <a:gd name="connsiteY130" fmla="*/ 1061720 h 1615591"/>
              <a:gd name="connsiteX131" fmla="*/ 264160 w 2204720"/>
              <a:gd name="connsiteY131" fmla="*/ 1036320 h 1615591"/>
              <a:gd name="connsiteX132" fmla="*/ 279400 w 2204720"/>
              <a:gd name="connsiteY132" fmla="*/ 1031240 h 1615591"/>
              <a:gd name="connsiteX133" fmla="*/ 299720 w 2204720"/>
              <a:gd name="connsiteY133" fmla="*/ 1016000 h 1615591"/>
              <a:gd name="connsiteX134" fmla="*/ 325120 w 2204720"/>
              <a:gd name="connsiteY134" fmla="*/ 1000760 h 1615591"/>
              <a:gd name="connsiteX135" fmla="*/ 345440 w 2204720"/>
              <a:gd name="connsiteY135" fmla="*/ 985520 h 1615591"/>
              <a:gd name="connsiteX136" fmla="*/ 391160 w 2204720"/>
              <a:gd name="connsiteY136" fmla="*/ 955040 h 1615591"/>
              <a:gd name="connsiteX137" fmla="*/ 421640 w 2204720"/>
              <a:gd name="connsiteY137" fmla="*/ 924560 h 1615591"/>
              <a:gd name="connsiteX138" fmla="*/ 467360 w 2204720"/>
              <a:gd name="connsiteY138" fmla="*/ 873760 h 1615591"/>
              <a:gd name="connsiteX139" fmla="*/ 482600 w 2204720"/>
              <a:gd name="connsiteY139" fmla="*/ 868680 h 1615591"/>
              <a:gd name="connsiteX140" fmla="*/ 533400 w 2204720"/>
              <a:gd name="connsiteY140" fmla="*/ 822960 h 1615591"/>
              <a:gd name="connsiteX141" fmla="*/ 568960 w 2204720"/>
              <a:gd name="connsiteY141" fmla="*/ 792480 h 1615591"/>
              <a:gd name="connsiteX142" fmla="*/ 589280 w 2204720"/>
              <a:gd name="connsiteY142" fmla="*/ 777240 h 1615591"/>
              <a:gd name="connsiteX143" fmla="*/ 690880 w 2204720"/>
              <a:gd name="connsiteY143" fmla="*/ 721360 h 1615591"/>
              <a:gd name="connsiteX144" fmla="*/ 736600 w 2204720"/>
              <a:gd name="connsiteY144" fmla="*/ 701040 h 1615591"/>
              <a:gd name="connsiteX145" fmla="*/ 767080 w 2204720"/>
              <a:gd name="connsiteY145" fmla="*/ 670560 h 1615591"/>
              <a:gd name="connsiteX146" fmla="*/ 797560 w 2204720"/>
              <a:gd name="connsiteY146" fmla="*/ 660400 h 1615591"/>
              <a:gd name="connsiteX147" fmla="*/ 802640 w 2204720"/>
              <a:gd name="connsiteY147" fmla="*/ 645160 h 1615591"/>
              <a:gd name="connsiteX148" fmla="*/ 817880 w 2204720"/>
              <a:gd name="connsiteY148" fmla="*/ 635000 h 1615591"/>
              <a:gd name="connsiteX149" fmla="*/ 838200 w 2204720"/>
              <a:gd name="connsiteY149" fmla="*/ 619760 h 1615591"/>
              <a:gd name="connsiteX150" fmla="*/ 883920 w 2204720"/>
              <a:gd name="connsiteY150" fmla="*/ 574040 h 1615591"/>
              <a:gd name="connsiteX151" fmla="*/ 909320 w 2204720"/>
              <a:gd name="connsiteY151" fmla="*/ 548640 h 1615591"/>
              <a:gd name="connsiteX152" fmla="*/ 939800 w 2204720"/>
              <a:gd name="connsiteY152" fmla="*/ 523240 h 1615591"/>
              <a:gd name="connsiteX153" fmla="*/ 960120 w 2204720"/>
              <a:gd name="connsiteY153" fmla="*/ 492760 h 1615591"/>
              <a:gd name="connsiteX154" fmla="*/ 975360 w 2204720"/>
              <a:gd name="connsiteY154" fmla="*/ 472440 h 1615591"/>
              <a:gd name="connsiteX155" fmla="*/ 1005840 w 2204720"/>
              <a:gd name="connsiteY155" fmla="*/ 441960 h 1615591"/>
              <a:gd name="connsiteX156" fmla="*/ 1026160 w 2204720"/>
              <a:gd name="connsiteY156" fmla="*/ 411480 h 1615591"/>
              <a:gd name="connsiteX157" fmla="*/ 1031240 w 2204720"/>
              <a:gd name="connsiteY157" fmla="*/ 396240 h 1615591"/>
              <a:gd name="connsiteX158" fmla="*/ 1061720 w 2204720"/>
              <a:gd name="connsiteY158" fmla="*/ 375920 h 1615591"/>
              <a:gd name="connsiteX159" fmla="*/ 1082040 w 2204720"/>
              <a:gd name="connsiteY159" fmla="*/ 360680 h 1615591"/>
              <a:gd name="connsiteX160" fmla="*/ 1097280 w 2204720"/>
              <a:gd name="connsiteY160" fmla="*/ 345440 h 1615591"/>
              <a:gd name="connsiteX161" fmla="*/ 1117600 w 2204720"/>
              <a:gd name="connsiteY161" fmla="*/ 335280 h 1615591"/>
              <a:gd name="connsiteX162" fmla="*/ 1143000 w 2204720"/>
              <a:gd name="connsiteY162" fmla="*/ 314960 h 1615591"/>
              <a:gd name="connsiteX163" fmla="*/ 1173480 w 2204720"/>
              <a:gd name="connsiteY163" fmla="*/ 279400 h 1615591"/>
              <a:gd name="connsiteX164" fmla="*/ 1234440 w 2204720"/>
              <a:gd name="connsiteY164" fmla="*/ 228600 h 1615591"/>
              <a:gd name="connsiteX165" fmla="*/ 1254760 w 2204720"/>
              <a:gd name="connsiteY165" fmla="*/ 208280 h 1615591"/>
              <a:gd name="connsiteX166" fmla="*/ 1270000 w 2204720"/>
              <a:gd name="connsiteY166" fmla="*/ 203200 h 1615591"/>
              <a:gd name="connsiteX167" fmla="*/ 1229360 w 2204720"/>
              <a:gd name="connsiteY167" fmla="*/ 284480 h 161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2204720" h="1615591">
                <a:moveTo>
                  <a:pt x="1229360" y="284480"/>
                </a:moveTo>
                <a:lnTo>
                  <a:pt x="1229360" y="284480"/>
                </a:lnTo>
                <a:cubicBezTo>
                  <a:pt x="1362869" y="239977"/>
                  <a:pt x="1340716" y="251091"/>
                  <a:pt x="1524000" y="152400"/>
                </a:cubicBezTo>
                <a:cubicBezTo>
                  <a:pt x="1540999" y="143247"/>
                  <a:pt x="1553246" y="126908"/>
                  <a:pt x="1569720" y="116840"/>
                </a:cubicBezTo>
                <a:cubicBezTo>
                  <a:pt x="1689524" y="43626"/>
                  <a:pt x="1577402" y="118079"/>
                  <a:pt x="1630680" y="91440"/>
                </a:cubicBezTo>
                <a:cubicBezTo>
                  <a:pt x="1636141" y="88710"/>
                  <a:pt x="1640459" y="84010"/>
                  <a:pt x="1645920" y="81280"/>
                </a:cubicBezTo>
                <a:cubicBezTo>
                  <a:pt x="1650709" y="78885"/>
                  <a:pt x="1655933" y="77362"/>
                  <a:pt x="1661160" y="76200"/>
                </a:cubicBezTo>
                <a:cubicBezTo>
                  <a:pt x="1686446" y="70581"/>
                  <a:pt x="1712786" y="69151"/>
                  <a:pt x="1737360" y="60960"/>
                </a:cubicBezTo>
                <a:cubicBezTo>
                  <a:pt x="1770344" y="49965"/>
                  <a:pt x="1747267" y="56365"/>
                  <a:pt x="1808480" y="50800"/>
                </a:cubicBezTo>
                <a:cubicBezTo>
                  <a:pt x="1813560" y="47413"/>
                  <a:pt x="1818003" y="42784"/>
                  <a:pt x="1823720" y="40640"/>
                </a:cubicBezTo>
                <a:cubicBezTo>
                  <a:pt x="1831805" y="37608"/>
                  <a:pt x="1840691" y="37433"/>
                  <a:pt x="1849120" y="35560"/>
                </a:cubicBezTo>
                <a:cubicBezTo>
                  <a:pt x="1855936" y="34045"/>
                  <a:pt x="1862753" y="32486"/>
                  <a:pt x="1869440" y="30480"/>
                </a:cubicBezTo>
                <a:cubicBezTo>
                  <a:pt x="1879698" y="27403"/>
                  <a:pt x="1889530" y="22917"/>
                  <a:pt x="1899920" y="20320"/>
                </a:cubicBezTo>
                <a:cubicBezTo>
                  <a:pt x="1909913" y="17822"/>
                  <a:pt x="1920407" y="17738"/>
                  <a:pt x="1930400" y="15240"/>
                </a:cubicBezTo>
                <a:cubicBezTo>
                  <a:pt x="1940790" y="12643"/>
                  <a:pt x="1950548" y="7898"/>
                  <a:pt x="1960880" y="5080"/>
                </a:cubicBezTo>
                <a:cubicBezTo>
                  <a:pt x="1969210" y="2808"/>
                  <a:pt x="1977813" y="1693"/>
                  <a:pt x="1986280" y="0"/>
                </a:cubicBezTo>
                <a:cubicBezTo>
                  <a:pt x="2050627" y="3387"/>
                  <a:pt x="2115382" y="2168"/>
                  <a:pt x="2179320" y="10160"/>
                </a:cubicBezTo>
                <a:cubicBezTo>
                  <a:pt x="2185378" y="10917"/>
                  <a:pt x="2184712" y="21586"/>
                  <a:pt x="2189480" y="25400"/>
                </a:cubicBezTo>
                <a:cubicBezTo>
                  <a:pt x="2193661" y="28745"/>
                  <a:pt x="2199640" y="28787"/>
                  <a:pt x="2204720" y="30480"/>
                </a:cubicBezTo>
                <a:cubicBezTo>
                  <a:pt x="2203027" y="54187"/>
                  <a:pt x="2202417" y="77996"/>
                  <a:pt x="2199640" y="101600"/>
                </a:cubicBezTo>
                <a:cubicBezTo>
                  <a:pt x="2199014" y="106918"/>
                  <a:pt x="2195151" y="111518"/>
                  <a:pt x="2194560" y="116840"/>
                </a:cubicBezTo>
                <a:cubicBezTo>
                  <a:pt x="2191749" y="142141"/>
                  <a:pt x="2192145" y="167723"/>
                  <a:pt x="2189480" y="193040"/>
                </a:cubicBezTo>
                <a:cubicBezTo>
                  <a:pt x="2188749" y="199983"/>
                  <a:pt x="2185649" y="206491"/>
                  <a:pt x="2184400" y="213360"/>
                </a:cubicBezTo>
                <a:cubicBezTo>
                  <a:pt x="2182258" y="225141"/>
                  <a:pt x="2182761" y="237451"/>
                  <a:pt x="2179320" y="248920"/>
                </a:cubicBezTo>
                <a:cubicBezTo>
                  <a:pt x="2177566" y="254768"/>
                  <a:pt x="2172189" y="258859"/>
                  <a:pt x="2169160" y="264160"/>
                </a:cubicBezTo>
                <a:cubicBezTo>
                  <a:pt x="2141814" y="312015"/>
                  <a:pt x="2177610" y="259099"/>
                  <a:pt x="2143760" y="299720"/>
                </a:cubicBezTo>
                <a:cubicBezTo>
                  <a:pt x="2139851" y="304410"/>
                  <a:pt x="2137917" y="310643"/>
                  <a:pt x="2133600" y="314960"/>
                </a:cubicBezTo>
                <a:cubicBezTo>
                  <a:pt x="2127613" y="320947"/>
                  <a:pt x="2119267" y="324213"/>
                  <a:pt x="2113280" y="330200"/>
                </a:cubicBezTo>
                <a:cubicBezTo>
                  <a:pt x="2101205" y="342275"/>
                  <a:pt x="2097990" y="360830"/>
                  <a:pt x="2092960" y="375920"/>
                </a:cubicBezTo>
                <a:cubicBezTo>
                  <a:pt x="2091267" y="381000"/>
                  <a:pt x="2092335" y="388190"/>
                  <a:pt x="2087880" y="391160"/>
                </a:cubicBezTo>
                <a:lnTo>
                  <a:pt x="2072640" y="401320"/>
                </a:lnTo>
                <a:cubicBezTo>
                  <a:pt x="2069253" y="411480"/>
                  <a:pt x="2065077" y="421410"/>
                  <a:pt x="2062480" y="431800"/>
                </a:cubicBezTo>
                <a:cubicBezTo>
                  <a:pt x="2060852" y="438311"/>
                  <a:pt x="2055964" y="460072"/>
                  <a:pt x="2052320" y="467360"/>
                </a:cubicBezTo>
                <a:cubicBezTo>
                  <a:pt x="2049590" y="472821"/>
                  <a:pt x="2046928" y="478786"/>
                  <a:pt x="2042160" y="482600"/>
                </a:cubicBezTo>
                <a:cubicBezTo>
                  <a:pt x="2037979" y="485945"/>
                  <a:pt x="2032000" y="485987"/>
                  <a:pt x="2026920" y="487680"/>
                </a:cubicBezTo>
                <a:cubicBezTo>
                  <a:pt x="2025227" y="492760"/>
                  <a:pt x="2026197" y="499808"/>
                  <a:pt x="2021840" y="502920"/>
                </a:cubicBezTo>
                <a:cubicBezTo>
                  <a:pt x="2013125" y="509145"/>
                  <a:pt x="2001520" y="509693"/>
                  <a:pt x="1991360" y="513080"/>
                </a:cubicBezTo>
                <a:lnTo>
                  <a:pt x="1976120" y="518160"/>
                </a:lnTo>
                <a:cubicBezTo>
                  <a:pt x="1971040" y="519853"/>
                  <a:pt x="1966131" y="522190"/>
                  <a:pt x="1960880" y="523240"/>
                </a:cubicBezTo>
                <a:lnTo>
                  <a:pt x="1935480" y="528320"/>
                </a:lnTo>
                <a:cubicBezTo>
                  <a:pt x="1907680" y="546854"/>
                  <a:pt x="1931378" y="534220"/>
                  <a:pt x="1884680" y="543560"/>
                </a:cubicBezTo>
                <a:cubicBezTo>
                  <a:pt x="1879429" y="544610"/>
                  <a:pt x="1874667" y="547478"/>
                  <a:pt x="1869440" y="548640"/>
                </a:cubicBezTo>
                <a:cubicBezTo>
                  <a:pt x="1859385" y="550874"/>
                  <a:pt x="1849094" y="551877"/>
                  <a:pt x="1838960" y="553720"/>
                </a:cubicBezTo>
                <a:cubicBezTo>
                  <a:pt x="1830465" y="555265"/>
                  <a:pt x="1822055" y="557255"/>
                  <a:pt x="1813560" y="558800"/>
                </a:cubicBezTo>
                <a:cubicBezTo>
                  <a:pt x="1803426" y="560643"/>
                  <a:pt x="1793135" y="561646"/>
                  <a:pt x="1783080" y="563880"/>
                </a:cubicBezTo>
                <a:cubicBezTo>
                  <a:pt x="1773374" y="566037"/>
                  <a:pt x="1748655" y="576860"/>
                  <a:pt x="1742440" y="579120"/>
                </a:cubicBezTo>
                <a:cubicBezTo>
                  <a:pt x="1732375" y="582780"/>
                  <a:pt x="1722120" y="585893"/>
                  <a:pt x="1711960" y="589280"/>
                </a:cubicBezTo>
                <a:lnTo>
                  <a:pt x="1696720" y="594360"/>
                </a:lnTo>
                <a:cubicBezTo>
                  <a:pt x="1669782" y="621298"/>
                  <a:pt x="1694592" y="599701"/>
                  <a:pt x="1661160" y="619760"/>
                </a:cubicBezTo>
                <a:cubicBezTo>
                  <a:pt x="1650689" y="626042"/>
                  <a:pt x="1640840" y="633307"/>
                  <a:pt x="1630680" y="640080"/>
                </a:cubicBezTo>
                <a:cubicBezTo>
                  <a:pt x="1625600" y="643467"/>
                  <a:pt x="1619757" y="645923"/>
                  <a:pt x="1615440" y="650240"/>
                </a:cubicBezTo>
                <a:cubicBezTo>
                  <a:pt x="1610360" y="655320"/>
                  <a:pt x="1605719" y="660881"/>
                  <a:pt x="1600200" y="665480"/>
                </a:cubicBezTo>
                <a:cubicBezTo>
                  <a:pt x="1595510" y="669389"/>
                  <a:pt x="1589650" y="671731"/>
                  <a:pt x="1584960" y="675640"/>
                </a:cubicBezTo>
                <a:cubicBezTo>
                  <a:pt x="1579441" y="680239"/>
                  <a:pt x="1574319" y="685361"/>
                  <a:pt x="1569720" y="690880"/>
                </a:cubicBezTo>
                <a:cubicBezTo>
                  <a:pt x="1565811" y="695570"/>
                  <a:pt x="1564155" y="702100"/>
                  <a:pt x="1559560" y="706120"/>
                </a:cubicBezTo>
                <a:cubicBezTo>
                  <a:pt x="1550370" y="714161"/>
                  <a:pt x="1529080" y="726440"/>
                  <a:pt x="1529080" y="726440"/>
                </a:cubicBezTo>
                <a:cubicBezTo>
                  <a:pt x="1521134" y="742331"/>
                  <a:pt x="1519126" y="751703"/>
                  <a:pt x="1503680" y="762000"/>
                </a:cubicBezTo>
                <a:cubicBezTo>
                  <a:pt x="1499225" y="764970"/>
                  <a:pt x="1493520" y="765387"/>
                  <a:pt x="1488440" y="767080"/>
                </a:cubicBezTo>
                <a:cubicBezTo>
                  <a:pt x="1464023" y="799636"/>
                  <a:pt x="1485052" y="778934"/>
                  <a:pt x="1447800" y="797560"/>
                </a:cubicBezTo>
                <a:cubicBezTo>
                  <a:pt x="1438969" y="801976"/>
                  <a:pt x="1430773" y="807567"/>
                  <a:pt x="1422400" y="812800"/>
                </a:cubicBezTo>
                <a:cubicBezTo>
                  <a:pt x="1409659" y="820763"/>
                  <a:pt x="1401706" y="828165"/>
                  <a:pt x="1386840" y="833120"/>
                </a:cubicBezTo>
                <a:cubicBezTo>
                  <a:pt x="1378649" y="835850"/>
                  <a:pt x="1369817" y="836106"/>
                  <a:pt x="1361440" y="838200"/>
                </a:cubicBezTo>
                <a:cubicBezTo>
                  <a:pt x="1356245" y="839499"/>
                  <a:pt x="1351280" y="841587"/>
                  <a:pt x="1346200" y="843280"/>
                </a:cubicBezTo>
                <a:cubicBezTo>
                  <a:pt x="1282516" y="891043"/>
                  <a:pt x="1377926" y="822832"/>
                  <a:pt x="1295400" y="868680"/>
                </a:cubicBezTo>
                <a:cubicBezTo>
                  <a:pt x="1289120" y="872169"/>
                  <a:pt x="1286398" y="880356"/>
                  <a:pt x="1280160" y="883920"/>
                </a:cubicBezTo>
                <a:cubicBezTo>
                  <a:pt x="1274098" y="887384"/>
                  <a:pt x="1266553" y="887082"/>
                  <a:pt x="1259840" y="889000"/>
                </a:cubicBezTo>
                <a:cubicBezTo>
                  <a:pt x="1254691" y="890471"/>
                  <a:pt x="1249749" y="892609"/>
                  <a:pt x="1244600" y="894080"/>
                </a:cubicBezTo>
                <a:cubicBezTo>
                  <a:pt x="1237887" y="895998"/>
                  <a:pt x="1230967" y="897154"/>
                  <a:pt x="1224280" y="899160"/>
                </a:cubicBezTo>
                <a:cubicBezTo>
                  <a:pt x="1214022" y="902237"/>
                  <a:pt x="1204302" y="907220"/>
                  <a:pt x="1193800" y="909320"/>
                </a:cubicBezTo>
                <a:lnTo>
                  <a:pt x="1168400" y="914400"/>
                </a:lnTo>
                <a:cubicBezTo>
                  <a:pt x="1151273" y="940091"/>
                  <a:pt x="1167537" y="922451"/>
                  <a:pt x="1143000" y="934720"/>
                </a:cubicBezTo>
                <a:cubicBezTo>
                  <a:pt x="1109759" y="951340"/>
                  <a:pt x="1146225" y="937650"/>
                  <a:pt x="1112520" y="960120"/>
                </a:cubicBezTo>
                <a:cubicBezTo>
                  <a:pt x="1108065" y="963090"/>
                  <a:pt x="1102069" y="962805"/>
                  <a:pt x="1097280" y="965200"/>
                </a:cubicBezTo>
                <a:cubicBezTo>
                  <a:pt x="1091819" y="967930"/>
                  <a:pt x="1087008" y="971811"/>
                  <a:pt x="1082040" y="975360"/>
                </a:cubicBezTo>
                <a:cubicBezTo>
                  <a:pt x="1075150" y="980281"/>
                  <a:pt x="1068013" y="984936"/>
                  <a:pt x="1061720" y="990600"/>
                </a:cubicBezTo>
                <a:cubicBezTo>
                  <a:pt x="1012010" y="1035339"/>
                  <a:pt x="1049532" y="1008885"/>
                  <a:pt x="1016000" y="1031240"/>
                </a:cubicBezTo>
                <a:cubicBezTo>
                  <a:pt x="1012613" y="1036320"/>
                  <a:pt x="1010530" y="1042571"/>
                  <a:pt x="1005840" y="1046480"/>
                </a:cubicBezTo>
                <a:cubicBezTo>
                  <a:pt x="1000022" y="1051328"/>
                  <a:pt x="992095" y="1052883"/>
                  <a:pt x="985520" y="1056640"/>
                </a:cubicBezTo>
                <a:cubicBezTo>
                  <a:pt x="980219" y="1059669"/>
                  <a:pt x="975360" y="1063413"/>
                  <a:pt x="970280" y="1066800"/>
                </a:cubicBezTo>
                <a:cubicBezTo>
                  <a:pt x="966893" y="1071880"/>
                  <a:pt x="964810" y="1078131"/>
                  <a:pt x="960120" y="1082040"/>
                </a:cubicBezTo>
                <a:cubicBezTo>
                  <a:pt x="954302" y="1086888"/>
                  <a:pt x="946831" y="1089388"/>
                  <a:pt x="939800" y="1092200"/>
                </a:cubicBezTo>
                <a:lnTo>
                  <a:pt x="894080" y="1107440"/>
                </a:lnTo>
                <a:cubicBezTo>
                  <a:pt x="889000" y="1109133"/>
                  <a:pt x="883295" y="1109550"/>
                  <a:pt x="878840" y="1112520"/>
                </a:cubicBezTo>
                <a:cubicBezTo>
                  <a:pt x="873760" y="1115907"/>
                  <a:pt x="869061" y="1119950"/>
                  <a:pt x="863600" y="1122680"/>
                </a:cubicBezTo>
                <a:cubicBezTo>
                  <a:pt x="858811" y="1125075"/>
                  <a:pt x="853282" y="1125651"/>
                  <a:pt x="848360" y="1127760"/>
                </a:cubicBezTo>
                <a:cubicBezTo>
                  <a:pt x="841399" y="1130743"/>
                  <a:pt x="834615" y="1134163"/>
                  <a:pt x="828040" y="1137920"/>
                </a:cubicBezTo>
                <a:cubicBezTo>
                  <a:pt x="809282" y="1148639"/>
                  <a:pt x="814809" y="1149867"/>
                  <a:pt x="792480" y="1158240"/>
                </a:cubicBezTo>
                <a:cubicBezTo>
                  <a:pt x="779459" y="1163123"/>
                  <a:pt x="769201" y="1162259"/>
                  <a:pt x="756920" y="1168400"/>
                </a:cubicBezTo>
                <a:cubicBezTo>
                  <a:pt x="717529" y="1188095"/>
                  <a:pt x="764746" y="1170871"/>
                  <a:pt x="726440" y="1183640"/>
                </a:cubicBezTo>
                <a:cubicBezTo>
                  <a:pt x="713541" y="1196539"/>
                  <a:pt x="711520" y="1200553"/>
                  <a:pt x="695960" y="1209040"/>
                </a:cubicBezTo>
                <a:cubicBezTo>
                  <a:pt x="682664" y="1216293"/>
                  <a:pt x="666030" y="1218650"/>
                  <a:pt x="655320" y="1229360"/>
                </a:cubicBezTo>
                <a:cubicBezTo>
                  <a:pt x="602474" y="1282206"/>
                  <a:pt x="674348" y="1212325"/>
                  <a:pt x="624840" y="1254760"/>
                </a:cubicBezTo>
                <a:cubicBezTo>
                  <a:pt x="617567" y="1260994"/>
                  <a:pt x="610504" y="1267600"/>
                  <a:pt x="604520" y="1275080"/>
                </a:cubicBezTo>
                <a:cubicBezTo>
                  <a:pt x="596892" y="1284615"/>
                  <a:pt x="594360" y="1298787"/>
                  <a:pt x="584200" y="1305560"/>
                </a:cubicBezTo>
                <a:cubicBezTo>
                  <a:pt x="557005" y="1323690"/>
                  <a:pt x="573277" y="1311403"/>
                  <a:pt x="538480" y="1346200"/>
                </a:cubicBezTo>
                <a:cubicBezTo>
                  <a:pt x="533400" y="1351280"/>
                  <a:pt x="530056" y="1359168"/>
                  <a:pt x="523240" y="1361440"/>
                </a:cubicBezTo>
                <a:cubicBezTo>
                  <a:pt x="507966" y="1366531"/>
                  <a:pt x="505890" y="1365738"/>
                  <a:pt x="492760" y="1376680"/>
                </a:cubicBezTo>
                <a:cubicBezTo>
                  <a:pt x="487241" y="1381279"/>
                  <a:pt x="483498" y="1387935"/>
                  <a:pt x="477520" y="1391920"/>
                </a:cubicBezTo>
                <a:cubicBezTo>
                  <a:pt x="473147" y="1394835"/>
                  <a:pt x="444670" y="1401403"/>
                  <a:pt x="441960" y="1402080"/>
                </a:cubicBezTo>
                <a:lnTo>
                  <a:pt x="381000" y="1442720"/>
                </a:lnTo>
                <a:lnTo>
                  <a:pt x="365760" y="1452880"/>
                </a:lnTo>
                <a:lnTo>
                  <a:pt x="350520" y="1463040"/>
                </a:lnTo>
                <a:cubicBezTo>
                  <a:pt x="347133" y="1468120"/>
                  <a:pt x="344677" y="1473963"/>
                  <a:pt x="340360" y="1478280"/>
                </a:cubicBezTo>
                <a:cubicBezTo>
                  <a:pt x="331574" y="1487066"/>
                  <a:pt x="314761" y="1492624"/>
                  <a:pt x="304800" y="1498600"/>
                </a:cubicBezTo>
                <a:cubicBezTo>
                  <a:pt x="294329" y="1504882"/>
                  <a:pt x="284480" y="1512147"/>
                  <a:pt x="274320" y="1518920"/>
                </a:cubicBezTo>
                <a:cubicBezTo>
                  <a:pt x="269240" y="1522307"/>
                  <a:pt x="263397" y="1524763"/>
                  <a:pt x="259080" y="1529080"/>
                </a:cubicBezTo>
                <a:cubicBezTo>
                  <a:pt x="254000" y="1534160"/>
                  <a:pt x="249686" y="1540144"/>
                  <a:pt x="243840" y="1544320"/>
                </a:cubicBezTo>
                <a:cubicBezTo>
                  <a:pt x="237678" y="1548722"/>
                  <a:pt x="230095" y="1550723"/>
                  <a:pt x="223520" y="1554480"/>
                </a:cubicBezTo>
                <a:cubicBezTo>
                  <a:pt x="218219" y="1557509"/>
                  <a:pt x="213741" y="1561910"/>
                  <a:pt x="208280" y="1564640"/>
                </a:cubicBezTo>
                <a:cubicBezTo>
                  <a:pt x="203491" y="1567035"/>
                  <a:pt x="197829" y="1567325"/>
                  <a:pt x="193040" y="1569720"/>
                </a:cubicBezTo>
                <a:cubicBezTo>
                  <a:pt x="149301" y="1591589"/>
                  <a:pt x="186884" y="1581111"/>
                  <a:pt x="142240" y="1590040"/>
                </a:cubicBezTo>
                <a:cubicBezTo>
                  <a:pt x="133773" y="1595120"/>
                  <a:pt x="125213" y="1600047"/>
                  <a:pt x="116840" y="1605280"/>
                </a:cubicBezTo>
                <a:cubicBezTo>
                  <a:pt x="111663" y="1608516"/>
                  <a:pt x="107549" y="1616813"/>
                  <a:pt x="101600" y="1615440"/>
                </a:cubicBezTo>
                <a:cubicBezTo>
                  <a:pt x="83153" y="1611183"/>
                  <a:pt x="67733" y="1598507"/>
                  <a:pt x="50800" y="1590040"/>
                </a:cubicBezTo>
                <a:cubicBezTo>
                  <a:pt x="47413" y="1584960"/>
                  <a:pt x="44549" y="1579490"/>
                  <a:pt x="40640" y="1574800"/>
                </a:cubicBezTo>
                <a:cubicBezTo>
                  <a:pt x="36041" y="1569281"/>
                  <a:pt x="28964" y="1565798"/>
                  <a:pt x="25400" y="1559560"/>
                </a:cubicBezTo>
                <a:cubicBezTo>
                  <a:pt x="21936" y="1553498"/>
                  <a:pt x="22528" y="1545864"/>
                  <a:pt x="20320" y="1539240"/>
                </a:cubicBezTo>
                <a:cubicBezTo>
                  <a:pt x="12035" y="1514385"/>
                  <a:pt x="12445" y="1517267"/>
                  <a:pt x="0" y="1498600"/>
                </a:cubicBezTo>
                <a:cubicBezTo>
                  <a:pt x="1693" y="1459653"/>
                  <a:pt x="2200" y="1420637"/>
                  <a:pt x="5080" y="1381760"/>
                </a:cubicBezTo>
                <a:cubicBezTo>
                  <a:pt x="5737" y="1372894"/>
                  <a:pt x="18721" y="1334557"/>
                  <a:pt x="20320" y="1330960"/>
                </a:cubicBezTo>
                <a:cubicBezTo>
                  <a:pt x="22800" y="1325381"/>
                  <a:pt x="27093" y="1320800"/>
                  <a:pt x="30480" y="1315720"/>
                </a:cubicBezTo>
                <a:cubicBezTo>
                  <a:pt x="32173" y="1308947"/>
                  <a:pt x="32096" y="1301462"/>
                  <a:pt x="35560" y="1295400"/>
                </a:cubicBezTo>
                <a:cubicBezTo>
                  <a:pt x="43655" y="1281233"/>
                  <a:pt x="54563" y="1279564"/>
                  <a:pt x="66040" y="1270000"/>
                </a:cubicBezTo>
                <a:cubicBezTo>
                  <a:pt x="71559" y="1265401"/>
                  <a:pt x="76969" y="1260507"/>
                  <a:pt x="81280" y="1254760"/>
                </a:cubicBezTo>
                <a:cubicBezTo>
                  <a:pt x="119152" y="1204263"/>
                  <a:pt x="75760" y="1250120"/>
                  <a:pt x="111760" y="1214120"/>
                </a:cubicBezTo>
                <a:cubicBezTo>
                  <a:pt x="118533" y="1198880"/>
                  <a:pt x="123677" y="1182806"/>
                  <a:pt x="132080" y="1168400"/>
                </a:cubicBezTo>
                <a:cubicBezTo>
                  <a:pt x="135700" y="1162194"/>
                  <a:pt x="142645" y="1158615"/>
                  <a:pt x="147320" y="1153160"/>
                </a:cubicBezTo>
                <a:cubicBezTo>
                  <a:pt x="195042" y="1097484"/>
                  <a:pt x="116080" y="1179320"/>
                  <a:pt x="193040" y="1102360"/>
                </a:cubicBezTo>
                <a:lnTo>
                  <a:pt x="213360" y="1082040"/>
                </a:lnTo>
                <a:cubicBezTo>
                  <a:pt x="218440" y="1076960"/>
                  <a:pt x="221784" y="1069072"/>
                  <a:pt x="228600" y="1066800"/>
                </a:cubicBezTo>
                <a:lnTo>
                  <a:pt x="243840" y="1061720"/>
                </a:lnTo>
                <a:cubicBezTo>
                  <a:pt x="250613" y="1053253"/>
                  <a:pt x="255928" y="1043376"/>
                  <a:pt x="264160" y="1036320"/>
                </a:cubicBezTo>
                <a:cubicBezTo>
                  <a:pt x="268226" y="1032835"/>
                  <a:pt x="274751" y="1033897"/>
                  <a:pt x="279400" y="1031240"/>
                </a:cubicBezTo>
                <a:cubicBezTo>
                  <a:pt x="286751" y="1027039"/>
                  <a:pt x="292675" y="1020696"/>
                  <a:pt x="299720" y="1016000"/>
                </a:cubicBezTo>
                <a:cubicBezTo>
                  <a:pt x="307935" y="1010523"/>
                  <a:pt x="316905" y="1006237"/>
                  <a:pt x="325120" y="1000760"/>
                </a:cubicBezTo>
                <a:cubicBezTo>
                  <a:pt x="332165" y="996064"/>
                  <a:pt x="338395" y="990216"/>
                  <a:pt x="345440" y="985520"/>
                </a:cubicBezTo>
                <a:cubicBezTo>
                  <a:pt x="366276" y="971629"/>
                  <a:pt x="373080" y="971312"/>
                  <a:pt x="391160" y="955040"/>
                </a:cubicBezTo>
                <a:cubicBezTo>
                  <a:pt x="401840" y="945428"/>
                  <a:pt x="413289" y="936252"/>
                  <a:pt x="421640" y="924560"/>
                </a:cubicBezTo>
                <a:cubicBezTo>
                  <a:pt x="440106" y="898708"/>
                  <a:pt x="442278" y="888093"/>
                  <a:pt x="467360" y="873760"/>
                </a:cubicBezTo>
                <a:cubicBezTo>
                  <a:pt x="472009" y="871103"/>
                  <a:pt x="477520" y="870373"/>
                  <a:pt x="482600" y="868680"/>
                </a:cubicBezTo>
                <a:cubicBezTo>
                  <a:pt x="522477" y="828803"/>
                  <a:pt x="504212" y="842419"/>
                  <a:pt x="533400" y="822960"/>
                </a:cubicBezTo>
                <a:cubicBezTo>
                  <a:pt x="550552" y="797231"/>
                  <a:pt x="535874" y="814537"/>
                  <a:pt x="568960" y="792480"/>
                </a:cubicBezTo>
                <a:cubicBezTo>
                  <a:pt x="576005" y="787784"/>
                  <a:pt x="582056" y="781655"/>
                  <a:pt x="589280" y="777240"/>
                </a:cubicBezTo>
                <a:cubicBezTo>
                  <a:pt x="712679" y="701830"/>
                  <a:pt x="618332" y="760932"/>
                  <a:pt x="690880" y="721360"/>
                </a:cubicBezTo>
                <a:cubicBezTo>
                  <a:pt x="728061" y="701079"/>
                  <a:pt x="702604" y="709539"/>
                  <a:pt x="736600" y="701040"/>
                </a:cubicBezTo>
                <a:cubicBezTo>
                  <a:pt x="746760" y="690880"/>
                  <a:pt x="753449" y="675104"/>
                  <a:pt x="767080" y="670560"/>
                </a:cubicBezTo>
                <a:lnTo>
                  <a:pt x="797560" y="660400"/>
                </a:lnTo>
                <a:cubicBezTo>
                  <a:pt x="799253" y="655320"/>
                  <a:pt x="799295" y="649341"/>
                  <a:pt x="802640" y="645160"/>
                </a:cubicBezTo>
                <a:cubicBezTo>
                  <a:pt x="806454" y="640392"/>
                  <a:pt x="812912" y="638549"/>
                  <a:pt x="817880" y="635000"/>
                </a:cubicBezTo>
                <a:cubicBezTo>
                  <a:pt x="824770" y="630079"/>
                  <a:pt x="831907" y="625424"/>
                  <a:pt x="838200" y="619760"/>
                </a:cubicBezTo>
                <a:lnTo>
                  <a:pt x="883920" y="574040"/>
                </a:lnTo>
                <a:cubicBezTo>
                  <a:pt x="892387" y="565573"/>
                  <a:pt x="902678" y="558603"/>
                  <a:pt x="909320" y="548640"/>
                </a:cubicBezTo>
                <a:cubicBezTo>
                  <a:pt x="923681" y="527099"/>
                  <a:pt x="914019" y="536130"/>
                  <a:pt x="939800" y="523240"/>
                </a:cubicBezTo>
                <a:cubicBezTo>
                  <a:pt x="948441" y="497317"/>
                  <a:pt x="939364" y="516975"/>
                  <a:pt x="960120" y="492760"/>
                </a:cubicBezTo>
                <a:cubicBezTo>
                  <a:pt x="965630" y="486332"/>
                  <a:pt x="969696" y="478733"/>
                  <a:pt x="975360" y="472440"/>
                </a:cubicBezTo>
                <a:cubicBezTo>
                  <a:pt x="984972" y="461760"/>
                  <a:pt x="1005840" y="441960"/>
                  <a:pt x="1005840" y="441960"/>
                </a:cubicBezTo>
                <a:cubicBezTo>
                  <a:pt x="1017919" y="405723"/>
                  <a:pt x="1000791" y="449533"/>
                  <a:pt x="1026160" y="411480"/>
                </a:cubicBezTo>
                <a:cubicBezTo>
                  <a:pt x="1029130" y="407025"/>
                  <a:pt x="1028270" y="400695"/>
                  <a:pt x="1031240" y="396240"/>
                </a:cubicBezTo>
                <a:cubicBezTo>
                  <a:pt x="1042112" y="379932"/>
                  <a:pt x="1045742" y="381246"/>
                  <a:pt x="1061720" y="375920"/>
                </a:cubicBezTo>
                <a:cubicBezTo>
                  <a:pt x="1068493" y="370840"/>
                  <a:pt x="1075612" y="366190"/>
                  <a:pt x="1082040" y="360680"/>
                </a:cubicBezTo>
                <a:cubicBezTo>
                  <a:pt x="1087495" y="356005"/>
                  <a:pt x="1091434" y="349616"/>
                  <a:pt x="1097280" y="345440"/>
                </a:cubicBezTo>
                <a:cubicBezTo>
                  <a:pt x="1103442" y="341038"/>
                  <a:pt x="1110827" y="338667"/>
                  <a:pt x="1117600" y="335280"/>
                </a:cubicBezTo>
                <a:cubicBezTo>
                  <a:pt x="1140322" y="301196"/>
                  <a:pt x="1113555" y="334590"/>
                  <a:pt x="1143000" y="314960"/>
                </a:cubicBezTo>
                <a:cubicBezTo>
                  <a:pt x="1162577" y="301909"/>
                  <a:pt x="1155874" y="295832"/>
                  <a:pt x="1173480" y="279400"/>
                </a:cubicBezTo>
                <a:cubicBezTo>
                  <a:pt x="1192817" y="261352"/>
                  <a:pt x="1214534" y="246018"/>
                  <a:pt x="1234440" y="228600"/>
                </a:cubicBezTo>
                <a:cubicBezTo>
                  <a:pt x="1241649" y="222292"/>
                  <a:pt x="1247487" y="214514"/>
                  <a:pt x="1254760" y="208280"/>
                </a:cubicBezTo>
                <a:cubicBezTo>
                  <a:pt x="1271409" y="194009"/>
                  <a:pt x="1270000" y="192894"/>
                  <a:pt x="1270000" y="203200"/>
                </a:cubicBezTo>
                <a:lnTo>
                  <a:pt x="1229360" y="28448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651C1-CE4E-45AC-B1C5-31ACF0D4A298}"/>
              </a:ext>
            </a:extLst>
          </p:cNvPr>
          <p:cNvSpPr txBox="1"/>
          <p:nvPr/>
        </p:nvSpPr>
        <p:spPr>
          <a:xfrm>
            <a:off x="2824583" y="3119254"/>
            <a:ext cx="965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weather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4E79A5E-FE91-4CAD-BBA1-F28C3375415C}"/>
              </a:ext>
            </a:extLst>
          </p:cNvPr>
          <p:cNvSpPr txBox="1"/>
          <p:nvPr/>
        </p:nvSpPr>
        <p:spPr>
          <a:xfrm>
            <a:off x="4033384" y="4385385"/>
            <a:ext cx="965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weather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EE7D2EA-A91B-4C8A-A923-196C4C522FCA}"/>
              </a:ext>
            </a:extLst>
          </p:cNvPr>
          <p:cNvSpPr/>
          <p:nvPr/>
        </p:nvSpPr>
        <p:spPr>
          <a:xfrm>
            <a:off x="5339756" y="4032200"/>
            <a:ext cx="914400" cy="281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1A52D91-65A0-41EB-BA36-81F179308B70}"/>
              </a:ext>
            </a:extLst>
          </p:cNvPr>
          <p:cNvCxnSpPr>
            <a:cxnSpLocks/>
          </p:cNvCxnSpPr>
          <p:nvPr/>
        </p:nvCxnSpPr>
        <p:spPr>
          <a:xfrm>
            <a:off x="7379806" y="5196033"/>
            <a:ext cx="29075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C411695-6B4B-4D92-8CF4-E485A21BA30F}"/>
              </a:ext>
            </a:extLst>
          </p:cNvPr>
          <p:cNvCxnSpPr>
            <a:cxnSpLocks/>
          </p:cNvCxnSpPr>
          <p:nvPr/>
        </p:nvCxnSpPr>
        <p:spPr>
          <a:xfrm flipV="1">
            <a:off x="7364394" y="3259354"/>
            <a:ext cx="0" cy="194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51B2BB5A-80F4-4DB5-AE66-281275280324}"/>
              </a:ext>
            </a:extLst>
          </p:cNvPr>
          <p:cNvSpPr/>
          <p:nvPr/>
        </p:nvSpPr>
        <p:spPr>
          <a:xfrm>
            <a:off x="9569005" y="3591892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FF33656-C778-4228-88B4-B914B8210949}"/>
              </a:ext>
            </a:extLst>
          </p:cNvPr>
          <p:cNvSpPr/>
          <p:nvPr/>
        </p:nvSpPr>
        <p:spPr>
          <a:xfrm>
            <a:off x="9803705" y="3815069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D23EB98-4F1C-4093-AA6E-148AA9783B31}"/>
              </a:ext>
            </a:extLst>
          </p:cNvPr>
          <p:cNvSpPr/>
          <p:nvPr/>
        </p:nvSpPr>
        <p:spPr>
          <a:xfrm>
            <a:off x="9376809" y="3387795"/>
            <a:ext cx="77055" cy="821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C603E8C-3D00-408E-8AA2-8AEB577E5E20}"/>
              </a:ext>
            </a:extLst>
          </p:cNvPr>
          <p:cNvSpPr txBox="1"/>
          <p:nvPr/>
        </p:nvSpPr>
        <p:spPr>
          <a:xfrm>
            <a:off x="10402375" y="5196033"/>
            <a:ext cx="109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log(price)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6DDB7A-E54A-44D4-A321-6F2B43A84CA1}"/>
              </a:ext>
            </a:extLst>
          </p:cNvPr>
          <p:cNvSpPr txBox="1"/>
          <p:nvPr/>
        </p:nvSpPr>
        <p:spPr>
          <a:xfrm>
            <a:off x="6019704" y="2969656"/>
            <a:ext cx="141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log(demand)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8F31E75-E872-4B34-B657-D8EF29B0E558}"/>
              </a:ext>
            </a:extLst>
          </p:cNvPr>
          <p:cNvSpPr/>
          <p:nvPr/>
        </p:nvSpPr>
        <p:spPr>
          <a:xfrm>
            <a:off x="8020319" y="4559349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B1582D8-F50F-4E12-A9FB-94FDC34C030F}"/>
              </a:ext>
            </a:extLst>
          </p:cNvPr>
          <p:cNvSpPr/>
          <p:nvPr/>
        </p:nvSpPr>
        <p:spPr>
          <a:xfrm>
            <a:off x="8255019" y="4782526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B2C4C33-CFBD-4412-B4DC-B5AEAA9A381D}"/>
              </a:ext>
            </a:extLst>
          </p:cNvPr>
          <p:cNvSpPr/>
          <p:nvPr/>
        </p:nvSpPr>
        <p:spPr>
          <a:xfrm>
            <a:off x="7828123" y="4355252"/>
            <a:ext cx="77055" cy="821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C3D0F4F-2F27-42EB-82A3-0082B6C945FC}"/>
              </a:ext>
            </a:extLst>
          </p:cNvPr>
          <p:cNvSpPr/>
          <p:nvPr/>
        </p:nvSpPr>
        <p:spPr>
          <a:xfrm>
            <a:off x="7904374" y="3519239"/>
            <a:ext cx="2179320" cy="1429324"/>
          </a:xfrm>
          <a:custGeom>
            <a:avLst/>
            <a:gdLst>
              <a:gd name="connsiteX0" fmla="*/ 1610360 w 2179320"/>
              <a:gd name="connsiteY0" fmla="*/ 30480 h 1429324"/>
              <a:gd name="connsiteX1" fmla="*/ 1610360 w 2179320"/>
              <a:gd name="connsiteY1" fmla="*/ 30480 h 1429324"/>
              <a:gd name="connsiteX2" fmla="*/ 1798320 w 2179320"/>
              <a:gd name="connsiteY2" fmla="*/ 20320 h 1429324"/>
              <a:gd name="connsiteX3" fmla="*/ 1838960 w 2179320"/>
              <a:gd name="connsiteY3" fmla="*/ 15240 h 1429324"/>
              <a:gd name="connsiteX4" fmla="*/ 1884680 w 2179320"/>
              <a:gd name="connsiteY4" fmla="*/ 0 h 1429324"/>
              <a:gd name="connsiteX5" fmla="*/ 2001520 w 2179320"/>
              <a:gd name="connsiteY5" fmla="*/ 15240 h 1429324"/>
              <a:gd name="connsiteX6" fmla="*/ 2016760 w 2179320"/>
              <a:gd name="connsiteY6" fmla="*/ 20320 h 1429324"/>
              <a:gd name="connsiteX7" fmla="*/ 2062480 w 2179320"/>
              <a:gd name="connsiteY7" fmla="*/ 45720 h 1429324"/>
              <a:gd name="connsiteX8" fmla="*/ 2108200 w 2179320"/>
              <a:gd name="connsiteY8" fmla="*/ 71120 h 1429324"/>
              <a:gd name="connsiteX9" fmla="*/ 2123440 w 2179320"/>
              <a:gd name="connsiteY9" fmla="*/ 101600 h 1429324"/>
              <a:gd name="connsiteX10" fmla="*/ 2143760 w 2179320"/>
              <a:gd name="connsiteY10" fmla="*/ 121920 h 1429324"/>
              <a:gd name="connsiteX11" fmla="*/ 2164080 w 2179320"/>
              <a:gd name="connsiteY11" fmla="*/ 157480 h 1429324"/>
              <a:gd name="connsiteX12" fmla="*/ 2179320 w 2179320"/>
              <a:gd name="connsiteY12" fmla="*/ 193040 h 1429324"/>
              <a:gd name="connsiteX13" fmla="*/ 2174240 w 2179320"/>
              <a:gd name="connsiteY13" fmla="*/ 274320 h 1429324"/>
              <a:gd name="connsiteX14" fmla="*/ 2169160 w 2179320"/>
              <a:gd name="connsiteY14" fmla="*/ 309880 h 1429324"/>
              <a:gd name="connsiteX15" fmla="*/ 2159000 w 2179320"/>
              <a:gd name="connsiteY15" fmla="*/ 325120 h 1429324"/>
              <a:gd name="connsiteX16" fmla="*/ 2148840 w 2179320"/>
              <a:gd name="connsiteY16" fmla="*/ 375920 h 1429324"/>
              <a:gd name="connsiteX17" fmla="*/ 2143760 w 2179320"/>
              <a:gd name="connsiteY17" fmla="*/ 401320 h 1429324"/>
              <a:gd name="connsiteX18" fmla="*/ 2138680 w 2179320"/>
              <a:gd name="connsiteY18" fmla="*/ 416560 h 1429324"/>
              <a:gd name="connsiteX19" fmla="*/ 2118360 w 2179320"/>
              <a:gd name="connsiteY19" fmla="*/ 462280 h 1429324"/>
              <a:gd name="connsiteX20" fmla="*/ 2113280 w 2179320"/>
              <a:gd name="connsiteY20" fmla="*/ 477520 h 1429324"/>
              <a:gd name="connsiteX21" fmla="*/ 2103120 w 2179320"/>
              <a:gd name="connsiteY21" fmla="*/ 502920 h 1429324"/>
              <a:gd name="connsiteX22" fmla="*/ 2098040 w 2179320"/>
              <a:gd name="connsiteY22" fmla="*/ 518160 h 1429324"/>
              <a:gd name="connsiteX23" fmla="*/ 2082800 w 2179320"/>
              <a:gd name="connsiteY23" fmla="*/ 533400 h 1429324"/>
              <a:gd name="connsiteX24" fmla="*/ 2057400 w 2179320"/>
              <a:gd name="connsiteY24" fmla="*/ 574040 h 1429324"/>
              <a:gd name="connsiteX25" fmla="*/ 2047240 w 2179320"/>
              <a:gd name="connsiteY25" fmla="*/ 589280 h 1429324"/>
              <a:gd name="connsiteX26" fmla="*/ 2042160 w 2179320"/>
              <a:gd name="connsiteY26" fmla="*/ 604520 h 1429324"/>
              <a:gd name="connsiteX27" fmla="*/ 2026920 w 2179320"/>
              <a:gd name="connsiteY27" fmla="*/ 619760 h 1429324"/>
              <a:gd name="connsiteX28" fmla="*/ 1991360 w 2179320"/>
              <a:gd name="connsiteY28" fmla="*/ 660400 h 1429324"/>
              <a:gd name="connsiteX29" fmla="*/ 1965960 w 2179320"/>
              <a:gd name="connsiteY29" fmla="*/ 685800 h 1429324"/>
              <a:gd name="connsiteX30" fmla="*/ 1955800 w 2179320"/>
              <a:gd name="connsiteY30" fmla="*/ 701040 h 1429324"/>
              <a:gd name="connsiteX31" fmla="*/ 1940560 w 2179320"/>
              <a:gd name="connsiteY31" fmla="*/ 711200 h 1429324"/>
              <a:gd name="connsiteX32" fmla="*/ 1899920 w 2179320"/>
              <a:gd name="connsiteY32" fmla="*/ 736600 h 1429324"/>
              <a:gd name="connsiteX33" fmla="*/ 1864360 w 2179320"/>
              <a:gd name="connsiteY33" fmla="*/ 762000 h 1429324"/>
              <a:gd name="connsiteX34" fmla="*/ 1803400 w 2179320"/>
              <a:gd name="connsiteY34" fmla="*/ 812800 h 1429324"/>
              <a:gd name="connsiteX35" fmla="*/ 1772920 w 2179320"/>
              <a:gd name="connsiteY35" fmla="*/ 828040 h 1429324"/>
              <a:gd name="connsiteX36" fmla="*/ 1747520 w 2179320"/>
              <a:gd name="connsiteY36" fmla="*/ 838200 h 1429324"/>
              <a:gd name="connsiteX37" fmla="*/ 1717040 w 2179320"/>
              <a:gd name="connsiteY37" fmla="*/ 863600 h 1429324"/>
              <a:gd name="connsiteX38" fmla="*/ 1696720 w 2179320"/>
              <a:gd name="connsiteY38" fmla="*/ 868680 h 1429324"/>
              <a:gd name="connsiteX39" fmla="*/ 1671320 w 2179320"/>
              <a:gd name="connsiteY39" fmla="*/ 883920 h 1429324"/>
              <a:gd name="connsiteX40" fmla="*/ 1610360 w 2179320"/>
              <a:gd name="connsiteY40" fmla="*/ 909320 h 1429324"/>
              <a:gd name="connsiteX41" fmla="*/ 1584960 w 2179320"/>
              <a:gd name="connsiteY41" fmla="*/ 914400 h 1429324"/>
              <a:gd name="connsiteX42" fmla="*/ 1539240 w 2179320"/>
              <a:gd name="connsiteY42" fmla="*/ 939800 h 1429324"/>
              <a:gd name="connsiteX43" fmla="*/ 1513840 w 2179320"/>
              <a:gd name="connsiteY43" fmla="*/ 955040 h 1429324"/>
              <a:gd name="connsiteX44" fmla="*/ 1498600 w 2179320"/>
              <a:gd name="connsiteY44" fmla="*/ 960120 h 1429324"/>
              <a:gd name="connsiteX45" fmla="*/ 1483360 w 2179320"/>
              <a:gd name="connsiteY45" fmla="*/ 970280 h 1429324"/>
              <a:gd name="connsiteX46" fmla="*/ 1468120 w 2179320"/>
              <a:gd name="connsiteY46" fmla="*/ 975360 h 1429324"/>
              <a:gd name="connsiteX47" fmla="*/ 1432560 w 2179320"/>
              <a:gd name="connsiteY47" fmla="*/ 985520 h 1429324"/>
              <a:gd name="connsiteX48" fmla="*/ 1386840 w 2179320"/>
              <a:gd name="connsiteY48" fmla="*/ 1000760 h 1429324"/>
              <a:gd name="connsiteX49" fmla="*/ 1330960 w 2179320"/>
              <a:gd name="connsiteY49" fmla="*/ 1036320 h 1429324"/>
              <a:gd name="connsiteX50" fmla="*/ 1285240 w 2179320"/>
              <a:gd name="connsiteY50" fmla="*/ 1056640 h 1429324"/>
              <a:gd name="connsiteX51" fmla="*/ 1270000 w 2179320"/>
              <a:gd name="connsiteY51" fmla="*/ 1071880 h 1429324"/>
              <a:gd name="connsiteX52" fmla="*/ 1254760 w 2179320"/>
              <a:gd name="connsiteY52" fmla="*/ 1076960 h 1429324"/>
              <a:gd name="connsiteX53" fmla="*/ 1224280 w 2179320"/>
              <a:gd name="connsiteY53" fmla="*/ 1097280 h 1429324"/>
              <a:gd name="connsiteX54" fmla="*/ 1203960 w 2179320"/>
              <a:gd name="connsiteY54" fmla="*/ 1107440 h 1429324"/>
              <a:gd name="connsiteX55" fmla="*/ 1148080 w 2179320"/>
              <a:gd name="connsiteY55" fmla="*/ 1158240 h 1429324"/>
              <a:gd name="connsiteX56" fmla="*/ 1122680 w 2179320"/>
              <a:gd name="connsiteY56" fmla="*/ 1178560 h 1429324"/>
              <a:gd name="connsiteX57" fmla="*/ 1092200 w 2179320"/>
              <a:gd name="connsiteY57" fmla="*/ 1209040 h 1429324"/>
              <a:gd name="connsiteX58" fmla="*/ 1026160 w 2179320"/>
              <a:gd name="connsiteY58" fmla="*/ 1224280 h 1429324"/>
              <a:gd name="connsiteX59" fmla="*/ 1010920 w 2179320"/>
              <a:gd name="connsiteY59" fmla="*/ 1239520 h 1429324"/>
              <a:gd name="connsiteX60" fmla="*/ 944880 w 2179320"/>
              <a:gd name="connsiteY60" fmla="*/ 1259840 h 1429324"/>
              <a:gd name="connsiteX61" fmla="*/ 904240 w 2179320"/>
              <a:gd name="connsiteY61" fmla="*/ 1275080 h 1429324"/>
              <a:gd name="connsiteX62" fmla="*/ 889000 w 2179320"/>
              <a:gd name="connsiteY62" fmla="*/ 1290320 h 1429324"/>
              <a:gd name="connsiteX63" fmla="*/ 863600 w 2179320"/>
              <a:gd name="connsiteY63" fmla="*/ 1305560 h 1429324"/>
              <a:gd name="connsiteX64" fmla="*/ 843280 w 2179320"/>
              <a:gd name="connsiteY64" fmla="*/ 1320800 h 1429324"/>
              <a:gd name="connsiteX65" fmla="*/ 822960 w 2179320"/>
              <a:gd name="connsiteY65" fmla="*/ 1325880 h 1429324"/>
              <a:gd name="connsiteX66" fmla="*/ 807720 w 2179320"/>
              <a:gd name="connsiteY66" fmla="*/ 1330960 h 1429324"/>
              <a:gd name="connsiteX67" fmla="*/ 787400 w 2179320"/>
              <a:gd name="connsiteY67" fmla="*/ 1341120 h 1429324"/>
              <a:gd name="connsiteX68" fmla="*/ 767080 w 2179320"/>
              <a:gd name="connsiteY68" fmla="*/ 1346200 h 1429324"/>
              <a:gd name="connsiteX69" fmla="*/ 746760 w 2179320"/>
              <a:gd name="connsiteY69" fmla="*/ 1356360 h 1429324"/>
              <a:gd name="connsiteX70" fmla="*/ 721360 w 2179320"/>
              <a:gd name="connsiteY70" fmla="*/ 1361440 h 1429324"/>
              <a:gd name="connsiteX71" fmla="*/ 665480 w 2179320"/>
              <a:gd name="connsiteY71" fmla="*/ 1371600 h 1429324"/>
              <a:gd name="connsiteX72" fmla="*/ 624840 w 2179320"/>
              <a:gd name="connsiteY72" fmla="*/ 1391920 h 1429324"/>
              <a:gd name="connsiteX73" fmla="*/ 599440 w 2179320"/>
              <a:gd name="connsiteY73" fmla="*/ 1397000 h 1429324"/>
              <a:gd name="connsiteX74" fmla="*/ 574040 w 2179320"/>
              <a:gd name="connsiteY74" fmla="*/ 1407160 h 1429324"/>
              <a:gd name="connsiteX75" fmla="*/ 421640 w 2179320"/>
              <a:gd name="connsiteY75" fmla="*/ 1422400 h 1429324"/>
              <a:gd name="connsiteX76" fmla="*/ 259080 w 2179320"/>
              <a:gd name="connsiteY76" fmla="*/ 1422400 h 1429324"/>
              <a:gd name="connsiteX77" fmla="*/ 218440 w 2179320"/>
              <a:gd name="connsiteY77" fmla="*/ 1412240 h 1429324"/>
              <a:gd name="connsiteX78" fmla="*/ 193040 w 2179320"/>
              <a:gd name="connsiteY78" fmla="*/ 1407160 h 1429324"/>
              <a:gd name="connsiteX79" fmla="*/ 172720 w 2179320"/>
              <a:gd name="connsiteY79" fmla="*/ 1391920 h 1429324"/>
              <a:gd name="connsiteX80" fmla="*/ 157480 w 2179320"/>
              <a:gd name="connsiteY80" fmla="*/ 1386840 h 1429324"/>
              <a:gd name="connsiteX81" fmla="*/ 132080 w 2179320"/>
              <a:gd name="connsiteY81" fmla="*/ 1376680 h 1429324"/>
              <a:gd name="connsiteX82" fmla="*/ 111760 w 2179320"/>
              <a:gd name="connsiteY82" fmla="*/ 1371600 h 1429324"/>
              <a:gd name="connsiteX83" fmla="*/ 96520 w 2179320"/>
              <a:gd name="connsiteY83" fmla="*/ 1366520 h 1429324"/>
              <a:gd name="connsiteX84" fmla="*/ 66040 w 2179320"/>
              <a:gd name="connsiteY84" fmla="*/ 1336040 h 1429324"/>
              <a:gd name="connsiteX85" fmla="*/ 55880 w 2179320"/>
              <a:gd name="connsiteY85" fmla="*/ 1315720 h 1429324"/>
              <a:gd name="connsiteX86" fmla="*/ 40640 w 2179320"/>
              <a:gd name="connsiteY86" fmla="*/ 1305560 h 1429324"/>
              <a:gd name="connsiteX87" fmla="*/ 25400 w 2179320"/>
              <a:gd name="connsiteY87" fmla="*/ 1290320 h 1429324"/>
              <a:gd name="connsiteX88" fmla="*/ 20320 w 2179320"/>
              <a:gd name="connsiteY88" fmla="*/ 1270000 h 1429324"/>
              <a:gd name="connsiteX89" fmla="*/ 15240 w 2179320"/>
              <a:gd name="connsiteY89" fmla="*/ 1254760 h 1429324"/>
              <a:gd name="connsiteX90" fmla="*/ 5080 w 2179320"/>
              <a:gd name="connsiteY90" fmla="*/ 1183640 h 1429324"/>
              <a:gd name="connsiteX91" fmla="*/ 0 w 2179320"/>
              <a:gd name="connsiteY91" fmla="*/ 1158240 h 1429324"/>
              <a:gd name="connsiteX92" fmla="*/ 15240 w 2179320"/>
              <a:gd name="connsiteY92" fmla="*/ 1071880 h 1429324"/>
              <a:gd name="connsiteX93" fmla="*/ 20320 w 2179320"/>
              <a:gd name="connsiteY93" fmla="*/ 1056640 h 1429324"/>
              <a:gd name="connsiteX94" fmla="*/ 30480 w 2179320"/>
              <a:gd name="connsiteY94" fmla="*/ 1041400 h 1429324"/>
              <a:gd name="connsiteX95" fmla="*/ 55880 w 2179320"/>
              <a:gd name="connsiteY95" fmla="*/ 1005840 h 1429324"/>
              <a:gd name="connsiteX96" fmla="*/ 76200 w 2179320"/>
              <a:gd name="connsiteY96" fmla="*/ 975360 h 1429324"/>
              <a:gd name="connsiteX97" fmla="*/ 96520 w 2179320"/>
              <a:gd name="connsiteY97" fmla="*/ 949960 h 1429324"/>
              <a:gd name="connsiteX98" fmla="*/ 106680 w 2179320"/>
              <a:gd name="connsiteY98" fmla="*/ 934720 h 1429324"/>
              <a:gd name="connsiteX99" fmla="*/ 121920 w 2179320"/>
              <a:gd name="connsiteY99" fmla="*/ 929640 h 1429324"/>
              <a:gd name="connsiteX100" fmla="*/ 142240 w 2179320"/>
              <a:gd name="connsiteY100" fmla="*/ 899160 h 1429324"/>
              <a:gd name="connsiteX101" fmla="*/ 152400 w 2179320"/>
              <a:gd name="connsiteY101" fmla="*/ 883920 h 1429324"/>
              <a:gd name="connsiteX102" fmla="*/ 167640 w 2179320"/>
              <a:gd name="connsiteY102" fmla="*/ 868680 h 1429324"/>
              <a:gd name="connsiteX103" fmla="*/ 198120 w 2179320"/>
              <a:gd name="connsiteY103" fmla="*/ 833120 h 1429324"/>
              <a:gd name="connsiteX104" fmla="*/ 238760 w 2179320"/>
              <a:gd name="connsiteY104" fmla="*/ 797560 h 1429324"/>
              <a:gd name="connsiteX105" fmla="*/ 279400 w 2179320"/>
              <a:gd name="connsiteY105" fmla="*/ 777240 h 1429324"/>
              <a:gd name="connsiteX106" fmla="*/ 330200 w 2179320"/>
              <a:gd name="connsiteY106" fmla="*/ 746760 h 1429324"/>
              <a:gd name="connsiteX107" fmla="*/ 370840 w 2179320"/>
              <a:gd name="connsiteY107" fmla="*/ 726440 h 1429324"/>
              <a:gd name="connsiteX108" fmla="*/ 386080 w 2179320"/>
              <a:gd name="connsiteY108" fmla="*/ 711200 h 1429324"/>
              <a:gd name="connsiteX109" fmla="*/ 421640 w 2179320"/>
              <a:gd name="connsiteY109" fmla="*/ 695960 h 1429324"/>
              <a:gd name="connsiteX110" fmla="*/ 457200 w 2179320"/>
              <a:gd name="connsiteY110" fmla="*/ 685800 h 1429324"/>
              <a:gd name="connsiteX111" fmla="*/ 477520 w 2179320"/>
              <a:gd name="connsiteY111" fmla="*/ 670560 h 1429324"/>
              <a:gd name="connsiteX112" fmla="*/ 497840 w 2179320"/>
              <a:gd name="connsiteY112" fmla="*/ 660400 h 1429324"/>
              <a:gd name="connsiteX113" fmla="*/ 513080 w 2179320"/>
              <a:gd name="connsiteY113" fmla="*/ 645160 h 1429324"/>
              <a:gd name="connsiteX114" fmla="*/ 558800 w 2179320"/>
              <a:gd name="connsiteY114" fmla="*/ 624840 h 1429324"/>
              <a:gd name="connsiteX115" fmla="*/ 589280 w 2179320"/>
              <a:gd name="connsiteY115" fmla="*/ 604520 h 1429324"/>
              <a:gd name="connsiteX116" fmla="*/ 604520 w 2179320"/>
              <a:gd name="connsiteY116" fmla="*/ 589280 h 1429324"/>
              <a:gd name="connsiteX117" fmla="*/ 640080 w 2179320"/>
              <a:gd name="connsiteY117" fmla="*/ 563880 h 1429324"/>
              <a:gd name="connsiteX118" fmla="*/ 701040 w 2179320"/>
              <a:gd name="connsiteY118" fmla="*/ 533400 h 1429324"/>
              <a:gd name="connsiteX119" fmla="*/ 746760 w 2179320"/>
              <a:gd name="connsiteY119" fmla="*/ 502920 h 1429324"/>
              <a:gd name="connsiteX120" fmla="*/ 782320 w 2179320"/>
              <a:gd name="connsiteY120" fmla="*/ 482600 h 1429324"/>
              <a:gd name="connsiteX121" fmla="*/ 817880 w 2179320"/>
              <a:gd name="connsiteY121" fmla="*/ 457200 h 1429324"/>
              <a:gd name="connsiteX122" fmla="*/ 848360 w 2179320"/>
              <a:gd name="connsiteY122" fmla="*/ 452120 h 1429324"/>
              <a:gd name="connsiteX123" fmla="*/ 883920 w 2179320"/>
              <a:gd name="connsiteY123" fmla="*/ 426720 h 1429324"/>
              <a:gd name="connsiteX124" fmla="*/ 909320 w 2179320"/>
              <a:gd name="connsiteY124" fmla="*/ 421640 h 1429324"/>
              <a:gd name="connsiteX125" fmla="*/ 970280 w 2179320"/>
              <a:gd name="connsiteY125" fmla="*/ 396240 h 1429324"/>
              <a:gd name="connsiteX126" fmla="*/ 995680 w 2179320"/>
              <a:gd name="connsiteY126" fmla="*/ 381000 h 1429324"/>
              <a:gd name="connsiteX127" fmla="*/ 1026160 w 2179320"/>
              <a:gd name="connsiteY127" fmla="*/ 370840 h 1429324"/>
              <a:gd name="connsiteX128" fmla="*/ 1051560 w 2179320"/>
              <a:gd name="connsiteY128" fmla="*/ 355600 h 1429324"/>
              <a:gd name="connsiteX129" fmla="*/ 1071880 w 2179320"/>
              <a:gd name="connsiteY129" fmla="*/ 345440 h 1429324"/>
              <a:gd name="connsiteX130" fmla="*/ 1087120 w 2179320"/>
              <a:gd name="connsiteY130" fmla="*/ 330200 h 1429324"/>
              <a:gd name="connsiteX131" fmla="*/ 1102360 w 2179320"/>
              <a:gd name="connsiteY131" fmla="*/ 320040 h 1429324"/>
              <a:gd name="connsiteX132" fmla="*/ 1122680 w 2179320"/>
              <a:gd name="connsiteY132" fmla="*/ 304800 h 1429324"/>
              <a:gd name="connsiteX133" fmla="*/ 1168400 w 2179320"/>
              <a:gd name="connsiteY133" fmla="*/ 289560 h 1429324"/>
              <a:gd name="connsiteX134" fmla="*/ 1203960 w 2179320"/>
              <a:gd name="connsiteY134" fmla="*/ 274320 h 1429324"/>
              <a:gd name="connsiteX135" fmla="*/ 1224280 w 2179320"/>
              <a:gd name="connsiteY135" fmla="*/ 254000 h 1429324"/>
              <a:gd name="connsiteX136" fmla="*/ 1249680 w 2179320"/>
              <a:gd name="connsiteY136" fmla="*/ 233680 h 1429324"/>
              <a:gd name="connsiteX137" fmla="*/ 1305560 w 2179320"/>
              <a:gd name="connsiteY137" fmla="*/ 182880 h 1429324"/>
              <a:gd name="connsiteX138" fmla="*/ 1336040 w 2179320"/>
              <a:gd name="connsiteY138" fmla="*/ 157480 h 1429324"/>
              <a:gd name="connsiteX139" fmla="*/ 1386840 w 2179320"/>
              <a:gd name="connsiteY139" fmla="*/ 142240 h 1429324"/>
              <a:gd name="connsiteX140" fmla="*/ 1417320 w 2179320"/>
              <a:gd name="connsiteY140" fmla="*/ 106680 h 1429324"/>
              <a:gd name="connsiteX141" fmla="*/ 1432560 w 2179320"/>
              <a:gd name="connsiteY141" fmla="*/ 101600 h 1429324"/>
              <a:gd name="connsiteX142" fmla="*/ 1442720 w 2179320"/>
              <a:gd name="connsiteY142" fmla="*/ 86360 h 1429324"/>
              <a:gd name="connsiteX143" fmla="*/ 1503680 w 2179320"/>
              <a:gd name="connsiteY143" fmla="*/ 60960 h 1429324"/>
              <a:gd name="connsiteX144" fmla="*/ 1518920 w 2179320"/>
              <a:gd name="connsiteY144" fmla="*/ 50800 h 1429324"/>
              <a:gd name="connsiteX145" fmla="*/ 1534160 w 2179320"/>
              <a:gd name="connsiteY145" fmla="*/ 35560 h 1429324"/>
              <a:gd name="connsiteX146" fmla="*/ 1610360 w 2179320"/>
              <a:gd name="connsiteY146" fmla="*/ 30480 h 142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179320" h="1429324">
                <a:moveTo>
                  <a:pt x="1610360" y="30480"/>
                </a:moveTo>
                <a:lnTo>
                  <a:pt x="1610360" y="30480"/>
                </a:lnTo>
                <a:lnTo>
                  <a:pt x="1798320" y="20320"/>
                </a:lnTo>
                <a:cubicBezTo>
                  <a:pt x="1811942" y="19412"/>
                  <a:pt x="1825671" y="18367"/>
                  <a:pt x="1838960" y="15240"/>
                </a:cubicBezTo>
                <a:cubicBezTo>
                  <a:pt x="1854597" y="11561"/>
                  <a:pt x="1884680" y="0"/>
                  <a:pt x="1884680" y="0"/>
                </a:cubicBezTo>
                <a:cubicBezTo>
                  <a:pt x="1940726" y="5900"/>
                  <a:pt x="1960048" y="3391"/>
                  <a:pt x="2001520" y="15240"/>
                </a:cubicBezTo>
                <a:cubicBezTo>
                  <a:pt x="2006669" y="16711"/>
                  <a:pt x="2012079" y="17719"/>
                  <a:pt x="2016760" y="20320"/>
                </a:cubicBezTo>
                <a:cubicBezTo>
                  <a:pt x="2069163" y="49433"/>
                  <a:pt x="2027996" y="34225"/>
                  <a:pt x="2062480" y="45720"/>
                </a:cubicBezTo>
                <a:cubicBezTo>
                  <a:pt x="2122358" y="105598"/>
                  <a:pt x="2043253" y="34008"/>
                  <a:pt x="2108200" y="71120"/>
                </a:cubicBezTo>
                <a:cubicBezTo>
                  <a:pt x="2122051" y="79035"/>
                  <a:pt x="2115797" y="90900"/>
                  <a:pt x="2123440" y="101600"/>
                </a:cubicBezTo>
                <a:cubicBezTo>
                  <a:pt x="2129008" y="109395"/>
                  <a:pt x="2136987" y="115147"/>
                  <a:pt x="2143760" y="121920"/>
                </a:cubicBezTo>
                <a:cubicBezTo>
                  <a:pt x="2153740" y="151861"/>
                  <a:pt x="2142112" y="122332"/>
                  <a:pt x="2164080" y="157480"/>
                </a:cubicBezTo>
                <a:cubicBezTo>
                  <a:pt x="2173048" y="171828"/>
                  <a:pt x="2174382" y="178225"/>
                  <a:pt x="2179320" y="193040"/>
                </a:cubicBezTo>
                <a:cubicBezTo>
                  <a:pt x="2177627" y="220133"/>
                  <a:pt x="2176592" y="247276"/>
                  <a:pt x="2174240" y="274320"/>
                </a:cubicBezTo>
                <a:cubicBezTo>
                  <a:pt x="2173203" y="286249"/>
                  <a:pt x="2172601" y="298411"/>
                  <a:pt x="2169160" y="309880"/>
                </a:cubicBezTo>
                <a:cubicBezTo>
                  <a:pt x="2167406" y="315728"/>
                  <a:pt x="2162387" y="320040"/>
                  <a:pt x="2159000" y="325120"/>
                </a:cubicBezTo>
                <a:lnTo>
                  <a:pt x="2148840" y="375920"/>
                </a:lnTo>
                <a:cubicBezTo>
                  <a:pt x="2147147" y="384387"/>
                  <a:pt x="2146490" y="393129"/>
                  <a:pt x="2143760" y="401320"/>
                </a:cubicBezTo>
                <a:cubicBezTo>
                  <a:pt x="2142067" y="406400"/>
                  <a:pt x="2140789" y="411638"/>
                  <a:pt x="2138680" y="416560"/>
                </a:cubicBezTo>
                <a:cubicBezTo>
                  <a:pt x="2115590" y="470436"/>
                  <a:pt x="2141991" y="399264"/>
                  <a:pt x="2118360" y="462280"/>
                </a:cubicBezTo>
                <a:cubicBezTo>
                  <a:pt x="2116480" y="467294"/>
                  <a:pt x="2115160" y="472506"/>
                  <a:pt x="2113280" y="477520"/>
                </a:cubicBezTo>
                <a:cubicBezTo>
                  <a:pt x="2110078" y="486058"/>
                  <a:pt x="2106322" y="494382"/>
                  <a:pt x="2103120" y="502920"/>
                </a:cubicBezTo>
                <a:cubicBezTo>
                  <a:pt x="2101240" y="507934"/>
                  <a:pt x="2101010" y="513705"/>
                  <a:pt x="2098040" y="518160"/>
                </a:cubicBezTo>
                <a:cubicBezTo>
                  <a:pt x="2094055" y="524138"/>
                  <a:pt x="2087880" y="528320"/>
                  <a:pt x="2082800" y="533400"/>
                </a:cubicBezTo>
                <a:cubicBezTo>
                  <a:pt x="2070709" y="569672"/>
                  <a:pt x="2081551" y="557939"/>
                  <a:pt x="2057400" y="574040"/>
                </a:cubicBezTo>
                <a:cubicBezTo>
                  <a:pt x="2054013" y="579120"/>
                  <a:pt x="2049970" y="583819"/>
                  <a:pt x="2047240" y="589280"/>
                </a:cubicBezTo>
                <a:cubicBezTo>
                  <a:pt x="2044845" y="594069"/>
                  <a:pt x="2045130" y="600065"/>
                  <a:pt x="2042160" y="604520"/>
                </a:cubicBezTo>
                <a:cubicBezTo>
                  <a:pt x="2038175" y="610498"/>
                  <a:pt x="2031331" y="614089"/>
                  <a:pt x="2026920" y="619760"/>
                </a:cubicBezTo>
                <a:cubicBezTo>
                  <a:pt x="1995007" y="660791"/>
                  <a:pt x="2020863" y="640731"/>
                  <a:pt x="1991360" y="660400"/>
                </a:cubicBezTo>
                <a:cubicBezTo>
                  <a:pt x="1964267" y="701040"/>
                  <a:pt x="1999827" y="651933"/>
                  <a:pt x="1965960" y="685800"/>
                </a:cubicBezTo>
                <a:cubicBezTo>
                  <a:pt x="1961643" y="690117"/>
                  <a:pt x="1960117" y="696723"/>
                  <a:pt x="1955800" y="701040"/>
                </a:cubicBezTo>
                <a:cubicBezTo>
                  <a:pt x="1951483" y="705357"/>
                  <a:pt x="1945444" y="707537"/>
                  <a:pt x="1940560" y="711200"/>
                </a:cubicBezTo>
                <a:cubicBezTo>
                  <a:pt x="1907429" y="736048"/>
                  <a:pt x="1927199" y="727507"/>
                  <a:pt x="1899920" y="736600"/>
                </a:cubicBezTo>
                <a:cubicBezTo>
                  <a:pt x="1876385" y="783669"/>
                  <a:pt x="1908033" y="733741"/>
                  <a:pt x="1864360" y="762000"/>
                </a:cubicBezTo>
                <a:cubicBezTo>
                  <a:pt x="1842153" y="776369"/>
                  <a:pt x="1828493" y="804436"/>
                  <a:pt x="1803400" y="812800"/>
                </a:cubicBezTo>
                <a:cubicBezTo>
                  <a:pt x="1765094" y="825569"/>
                  <a:pt x="1812311" y="808345"/>
                  <a:pt x="1772920" y="828040"/>
                </a:cubicBezTo>
                <a:cubicBezTo>
                  <a:pt x="1764764" y="832118"/>
                  <a:pt x="1755987" y="834813"/>
                  <a:pt x="1747520" y="838200"/>
                </a:cubicBezTo>
                <a:cubicBezTo>
                  <a:pt x="1738366" y="847354"/>
                  <a:pt x="1729417" y="858296"/>
                  <a:pt x="1717040" y="863600"/>
                </a:cubicBezTo>
                <a:cubicBezTo>
                  <a:pt x="1710623" y="866350"/>
                  <a:pt x="1703493" y="866987"/>
                  <a:pt x="1696720" y="868680"/>
                </a:cubicBezTo>
                <a:cubicBezTo>
                  <a:pt x="1688253" y="873760"/>
                  <a:pt x="1679951" y="879125"/>
                  <a:pt x="1671320" y="883920"/>
                </a:cubicBezTo>
                <a:cubicBezTo>
                  <a:pt x="1652299" y="894487"/>
                  <a:pt x="1630887" y="903004"/>
                  <a:pt x="1610360" y="909320"/>
                </a:cubicBezTo>
                <a:cubicBezTo>
                  <a:pt x="1602107" y="911859"/>
                  <a:pt x="1593427" y="912707"/>
                  <a:pt x="1584960" y="914400"/>
                </a:cubicBezTo>
                <a:cubicBezTo>
                  <a:pt x="1544992" y="944376"/>
                  <a:pt x="1585806" y="916517"/>
                  <a:pt x="1539240" y="939800"/>
                </a:cubicBezTo>
                <a:cubicBezTo>
                  <a:pt x="1530409" y="944216"/>
                  <a:pt x="1522671" y="950624"/>
                  <a:pt x="1513840" y="955040"/>
                </a:cubicBezTo>
                <a:cubicBezTo>
                  <a:pt x="1509051" y="957435"/>
                  <a:pt x="1503389" y="957725"/>
                  <a:pt x="1498600" y="960120"/>
                </a:cubicBezTo>
                <a:cubicBezTo>
                  <a:pt x="1493139" y="962850"/>
                  <a:pt x="1488821" y="967550"/>
                  <a:pt x="1483360" y="970280"/>
                </a:cubicBezTo>
                <a:cubicBezTo>
                  <a:pt x="1478571" y="972675"/>
                  <a:pt x="1473249" y="973821"/>
                  <a:pt x="1468120" y="975360"/>
                </a:cubicBezTo>
                <a:cubicBezTo>
                  <a:pt x="1456312" y="978902"/>
                  <a:pt x="1444326" y="981843"/>
                  <a:pt x="1432560" y="985520"/>
                </a:cubicBezTo>
                <a:cubicBezTo>
                  <a:pt x="1417227" y="990312"/>
                  <a:pt x="1401605" y="994432"/>
                  <a:pt x="1386840" y="1000760"/>
                </a:cubicBezTo>
                <a:cubicBezTo>
                  <a:pt x="1372016" y="1007113"/>
                  <a:pt x="1343627" y="1029283"/>
                  <a:pt x="1330960" y="1036320"/>
                </a:cubicBezTo>
                <a:cubicBezTo>
                  <a:pt x="1277850" y="1065825"/>
                  <a:pt x="1377983" y="994811"/>
                  <a:pt x="1285240" y="1056640"/>
                </a:cubicBezTo>
                <a:cubicBezTo>
                  <a:pt x="1279262" y="1060625"/>
                  <a:pt x="1275978" y="1067895"/>
                  <a:pt x="1270000" y="1071880"/>
                </a:cubicBezTo>
                <a:cubicBezTo>
                  <a:pt x="1265545" y="1074850"/>
                  <a:pt x="1259441" y="1074359"/>
                  <a:pt x="1254760" y="1076960"/>
                </a:cubicBezTo>
                <a:cubicBezTo>
                  <a:pt x="1244086" y="1082890"/>
                  <a:pt x="1235202" y="1091819"/>
                  <a:pt x="1224280" y="1097280"/>
                </a:cubicBezTo>
                <a:cubicBezTo>
                  <a:pt x="1217507" y="1100667"/>
                  <a:pt x="1210084" y="1102986"/>
                  <a:pt x="1203960" y="1107440"/>
                </a:cubicBezTo>
                <a:cubicBezTo>
                  <a:pt x="1160409" y="1139114"/>
                  <a:pt x="1179880" y="1129973"/>
                  <a:pt x="1148080" y="1158240"/>
                </a:cubicBezTo>
                <a:cubicBezTo>
                  <a:pt x="1139976" y="1165443"/>
                  <a:pt x="1130347" y="1170893"/>
                  <a:pt x="1122680" y="1178560"/>
                </a:cubicBezTo>
                <a:cubicBezTo>
                  <a:pt x="1101476" y="1199764"/>
                  <a:pt x="1116144" y="1197068"/>
                  <a:pt x="1092200" y="1209040"/>
                </a:cubicBezTo>
                <a:cubicBezTo>
                  <a:pt x="1064278" y="1223001"/>
                  <a:pt x="1060647" y="1219969"/>
                  <a:pt x="1026160" y="1224280"/>
                </a:cubicBezTo>
                <a:cubicBezTo>
                  <a:pt x="1021080" y="1229360"/>
                  <a:pt x="1016898" y="1235535"/>
                  <a:pt x="1010920" y="1239520"/>
                </a:cubicBezTo>
                <a:cubicBezTo>
                  <a:pt x="982836" y="1258243"/>
                  <a:pt x="977870" y="1255127"/>
                  <a:pt x="944880" y="1259840"/>
                </a:cubicBezTo>
                <a:cubicBezTo>
                  <a:pt x="934747" y="1263218"/>
                  <a:pt x="911182" y="1270741"/>
                  <a:pt x="904240" y="1275080"/>
                </a:cubicBezTo>
                <a:cubicBezTo>
                  <a:pt x="898148" y="1278888"/>
                  <a:pt x="894747" y="1286009"/>
                  <a:pt x="889000" y="1290320"/>
                </a:cubicBezTo>
                <a:cubicBezTo>
                  <a:pt x="881101" y="1296244"/>
                  <a:pt x="871815" y="1300083"/>
                  <a:pt x="863600" y="1305560"/>
                </a:cubicBezTo>
                <a:cubicBezTo>
                  <a:pt x="856555" y="1310256"/>
                  <a:pt x="850853" y="1317014"/>
                  <a:pt x="843280" y="1320800"/>
                </a:cubicBezTo>
                <a:cubicBezTo>
                  <a:pt x="837035" y="1323922"/>
                  <a:pt x="829673" y="1323962"/>
                  <a:pt x="822960" y="1325880"/>
                </a:cubicBezTo>
                <a:cubicBezTo>
                  <a:pt x="817811" y="1327351"/>
                  <a:pt x="812642" y="1328851"/>
                  <a:pt x="807720" y="1330960"/>
                </a:cubicBezTo>
                <a:cubicBezTo>
                  <a:pt x="800759" y="1333943"/>
                  <a:pt x="794491" y="1338461"/>
                  <a:pt x="787400" y="1341120"/>
                </a:cubicBezTo>
                <a:cubicBezTo>
                  <a:pt x="780863" y="1343571"/>
                  <a:pt x="773617" y="1343749"/>
                  <a:pt x="767080" y="1346200"/>
                </a:cubicBezTo>
                <a:cubicBezTo>
                  <a:pt x="759989" y="1348859"/>
                  <a:pt x="753944" y="1353965"/>
                  <a:pt x="746760" y="1356360"/>
                </a:cubicBezTo>
                <a:cubicBezTo>
                  <a:pt x="738569" y="1359090"/>
                  <a:pt x="729737" y="1359346"/>
                  <a:pt x="721360" y="1361440"/>
                </a:cubicBezTo>
                <a:cubicBezTo>
                  <a:pt x="674374" y="1373186"/>
                  <a:pt x="759350" y="1359866"/>
                  <a:pt x="665480" y="1371600"/>
                </a:cubicBezTo>
                <a:cubicBezTo>
                  <a:pt x="648326" y="1383036"/>
                  <a:pt x="647435" y="1385141"/>
                  <a:pt x="624840" y="1391920"/>
                </a:cubicBezTo>
                <a:cubicBezTo>
                  <a:pt x="616570" y="1394401"/>
                  <a:pt x="607710" y="1394519"/>
                  <a:pt x="599440" y="1397000"/>
                </a:cubicBezTo>
                <a:cubicBezTo>
                  <a:pt x="590706" y="1399620"/>
                  <a:pt x="582756" y="1404478"/>
                  <a:pt x="574040" y="1407160"/>
                </a:cubicBezTo>
                <a:cubicBezTo>
                  <a:pt x="514122" y="1425596"/>
                  <a:pt x="502215" y="1418737"/>
                  <a:pt x="421640" y="1422400"/>
                </a:cubicBezTo>
                <a:cubicBezTo>
                  <a:pt x="351472" y="1431171"/>
                  <a:pt x="362364" y="1432083"/>
                  <a:pt x="259080" y="1422400"/>
                </a:cubicBezTo>
                <a:cubicBezTo>
                  <a:pt x="245177" y="1421097"/>
                  <a:pt x="232132" y="1414978"/>
                  <a:pt x="218440" y="1412240"/>
                </a:cubicBezTo>
                <a:lnTo>
                  <a:pt x="193040" y="1407160"/>
                </a:lnTo>
                <a:cubicBezTo>
                  <a:pt x="186267" y="1402080"/>
                  <a:pt x="180071" y="1396121"/>
                  <a:pt x="172720" y="1391920"/>
                </a:cubicBezTo>
                <a:cubicBezTo>
                  <a:pt x="168071" y="1389263"/>
                  <a:pt x="162494" y="1388720"/>
                  <a:pt x="157480" y="1386840"/>
                </a:cubicBezTo>
                <a:cubicBezTo>
                  <a:pt x="148942" y="1383638"/>
                  <a:pt x="140731" y="1379564"/>
                  <a:pt x="132080" y="1376680"/>
                </a:cubicBezTo>
                <a:cubicBezTo>
                  <a:pt x="125456" y="1374472"/>
                  <a:pt x="118473" y="1373518"/>
                  <a:pt x="111760" y="1371600"/>
                </a:cubicBezTo>
                <a:cubicBezTo>
                  <a:pt x="106611" y="1370129"/>
                  <a:pt x="101600" y="1368213"/>
                  <a:pt x="96520" y="1366520"/>
                </a:cubicBezTo>
                <a:cubicBezTo>
                  <a:pt x="86360" y="1356360"/>
                  <a:pt x="72466" y="1348891"/>
                  <a:pt x="66040" y="1336040"/>
                </a:cubicBezTo>
                <a:cubicBezTo>
                  <a:pt x="62653" y="1329267"/>
                  <a:pt x="60728" y="1321538"/>
                  <a:pt x="55880" y="1315720"/>
                </a:cubicBezTo>
                <a:cubicBezTo>
                  <a:pt x="51971" y="1311030"/>
                  <a:pt x="45330" y="1309469"/>
                  <a:pt x="40640" y="1305560"/>
                </a:cubicBezTo>
                <a:cubicBezTo>
                  <a:pt x="35121" y="1300961"/>
                  <a:pt x="30480" y="1295400"/>
                  <a:pt x="25400" y="1290320"/>
                </a:cubicBezTo>
                <a:cubicBezTo>
                  <a:pt x="23707" y="1283547"/>
                  <a:pt x="22238" y="1276713"/>
                  <a:pt x="20320" y="1270000"/>
                </a:cubicBezTo>
                <a:cubicBezTo>
                  <a:pt x="18849" y="1264851"/>
                  <a:pt x="16171" y="1260033"/>
                  <a:pt x="15240" y="1254760"/>
                </a:cubicBezTo>
                <a:cubicBezTo>
                  <a:pt x="11078" y="1231177"/>
                  <a:pt x="8815" y="1207294"/>
                  <a:pt x="5080" y="1183640"/>
                </a:cubicBezTo>
                <a:cubicBezTo>
                  <a:pt x="3733" y="1175111"/>
                  <a:pt x="1693" y="1166707"/>
                  <a:pt x="0" y="1158240"/>
                </a:cubicBezTo>
                <a:cubicBezTo>
                  <a:pt x="5649" y="1121524"/>
                  <a:pt x="6505" y="1102452"/>
                  <a:pt x="15240" y="1071880"/>
                </a:cubicBezTo>
                <a:cubicBezTo>
                  <a:pt x="16711" y="1066731"/>
                  <a:pt x="17925" y="1061429"/>
                  <a:pt x="20320" y="1056640"/>
                </a:cubicBezTo>
                <a:cubicBezTo>
                  <a:pt x="23050" y="1051179"/>
                  <a:pt x="27093" y="1046480"/>
                  <a:pt x="30480" y="1041400"/>
                </a:cubicBezTo>
                <a:cubicBezTo>
                  <a:pt x="40400" y="1001721"/>
                  <a:pt x="26596" y="1038785"/>
                  <a:pt x="55880" y="1005840"/>
                </a:cubicBezTo>
                <a:cubicBezTo>
                  <a:pt x="63992" y="996714"/>
                  <a:pt x="68572" y="984895"/>
                  <a:pt x="76200" y="975360"/>
                </a:cubicBezTo>
                <a:cubicBezTo>
                  <a:pt x="82973" y="966893"/>
                  <a:pt x="90014" y="958634"/>
                  <a:pt x="96520" y="949960"/>
                </a:cubicBezTo>
                <a:cubicBezTo>
                  <a:pt x="100183" y="945076"/>
                  <a:pt x="101912" y="938534"/>
                  <a:pt x="106680" y="934720"/>
                </a:cubicBezTo>
                <a:cubicBezTo>
                  <a:pt x="110861" y="931375"/>
                  <a:pt x="116840" y="931333"/>
                  <a:pt x="121920" y="929640"/>
                </a:cubicBezTo>
                <a:lnTo>
                  <a:pt x="142240" y="899160"/>
                </a:lnTo>
                <a:cubicBezTo>
                  <a:pt x="145627" y="894080"/>
                  <a:pt x="148083" y="888237"/>
                  <a:pt x="152400" y="883920"/>
                </a:cubicBezTo>
                <a:cubicBezTo>
                  <a:pt x="157480" y="878840"/>
                  <a:pt x="163655" y="874658"/>
                  <a:pt x="167640" y="868680"/>
                </a:cubicBezTo>
                <a:cubicBezTo>
                  <a:pt x="192832" y="830891"/>
                  <a:pt x="168541" y="842980"/>
                  <a:pt x="198120" y="833120"/>
                </a:cubicBezTo>
                <a:cubicBezTo>
                  <a:pt x="208399" y="802284"/>
                  <a:pt x="196303" y="827280"/>
                  <a:pt x="238760" y="797560"/>
                </a:cubicBezTo>
                <a:cubicBezTo>
                  <a:pt x="272913" y="773653"/>
                  <a:pt x="231563" y="786807"/>
                  <a:pt x="279400" y="777240"/>
                </a:cubicBezTo>
                <a:cubicBezTo>
                  <a:pt x="315110" y="750457"/>
                  <a:pt x="283691" y="772129"/>
                  <a:pt x="330200" y="746760"/>
                </a:cubicBezTo>
                <a:cubicBezTo>
                  <a:pt x="367904" y="726194"/>
                  <a:pt x="342050" y="736037"/>
                  <a:pt x="370840" y="726440"/>
                </a:cubicBezTo>
                <a:cubicBezTo>
                  <a:pt x="375920" y="721360"/>
                  <a:pt x="379920" y="714896"/>
                  <a:pt x="386080" y="711200"/>
                </a:cubicBezTo>
                <a:cubicBezTo>
                  <a:pt x="397138" y="704565"/>
                  <a:pt x="409666" y="700749"/>
                  <a:pt x="421640" y="695960"/>
                </a:cubicBezTo>
                <a:cubicBezTo>
                  <a:pt x="433786" y="691101"/>
                  <a:pt x="444355" y="689011"/>
                  <a:pt x="457200" y="685800"/>
                </a:cubicBezTo>
                <a:cubicBezTo>
                  <a:pt x="463973" y="680720"/>
                  <a:pt x="470340" y="675047"/>
                  <a:pt x="477520" y="670560"/>
                </a:cubicBezTo>
                <a:cubicBezTo>
                  <a:pt x="483942" y="666546"/>
                  <a:pt x="491678" y="664802"/>
                  <a:pt x="497840" y="660400"/>
                </a:cubicBezTo>
                <a:cubicBezTo>
                  <a:pt x="503686" y="656224"/>
                  <a:pt x="507561" y="649759"/>
                  <a:pt x="513080" y="645160"/>
                </a:cubicBezTo>
                <a:cubicBezTo>
                  <a:pt x="529181" y="631743"/>
                  <a:pt x="536649" y="632224"/>
                  <a:pt x="558800" y="624840"/>
                </a:cubicBezTo>
                <a:cubicBezTo>
                  <a:pt x="607417" y="576223"/>
                  <a:pt x="545169" y="633927"/>
                  <a:pt x="589280" y="604520"/>
                </a:cubicBezTo>
                <a:cubicBezTo>
                  <a:pt x="595258" y="600535"/>
                  <a:pt x="598910" y="593768"/>
                  <a:pt x="604520" y="589280"/>
                </a:cubicBezTo>
                <a:cubicBezTo>
                  <a:pt x="615895" y="580180"/>
                  <a:pt x="627960" y="571960"/>
                  <a:pt x="640080" y="563880"/>
                </a:cubicBezTo>
                <a:cubicBezTo>
                  <a:pt x="697144" y="525837"/>
                  <a:pt x="629492" y="573646"/>
                  <a:pt x="701040" y="533400"/>
                </a:cubicBezTo>
                <a:cubicBezTo>
                  <a:pt x="717004" y="524420"/>
                  <a:pt x="731228" y="512628"/>
                  <a:pt x="746760" y="502920"/>
                </a:cubicBezTo>
                <a:cubicBezTo>
                  <a:pt x="758337" y="495684"/>
                  <a:pt x="770836" y="489982"/>
                  <a:pt x="782320" y="482600"/>
                </a:cubicBezTo>
                <a:cubicBezTo>
                  <a:pt x="794573" y="474723"/>
                  <a:pt x="804654" y="463304"/>
                  <a:pt x="817880" y="457200"/>
                </a:cubicBezTo>
                <a:cubicBezTo>
                  <a:pt x="827232" y="452884"/>
                  <a:pt x="838200" y="453813"/>
                  <a:pt x="848360" y="452120"/>
                </a:cubicBezTo>
                <a:cubicBezTo>
                  <a:pt x="860213" y="443653"/>
                  <a:pt x="870891" y="433234"/>
                  <a:pt x="883920" y="426720"/>
                </a:cubicBezTo>
                <a:cubicBezTo>
                  <a:pt x="891643" y="422859"/>
                  <a:pt x="901178" y="424514"/>
                  <a:pt x="909320" y="421640"/>
                </a:cubicBezTo>
                <a:cubicBezTo>
                  <a:pt x="930078" y="414314"/>
                  <a:pt x="950362" y="405613"/>
                  <a:pt x="970280" y="396240"/>
                </a:cubicBezTo>
                <a:cubicBezTo>
                  <a:pt x="979214" y="392036"/>
                  <a:pt x="986691" y="385086"/>
                  <a:pt x="995680" y="381000"/>
                </a:cubicBezTo>
                <a:cubicBezTo>
                  <a:pt x="1005430" y="376568"/>
                  <a:pt x="1016977" y="376350"/>
                  <a:pt x="1026160" y="370840"/>
                </a:cubicBezTo>
                <a:cubicBezTo>
                  <a:pt x="1034627" y="365760"/>
                  <a:pt x="1042929" y="360395"/>
                  <a:pt x="1051560" y="355600"/>
                </a:cubicBezTo>
                <a:cubicBezTo>
                  <a:pt x="1058180" y="351922"/>
                  <a:pt x="1065718" y="349842"/>
                  <a:pt x="1071880" y="345440"/>
                </a:cubicBezTo>
                <a:cubicBezTo>
                  <a:pt x="1077726" y="341264"/>
                  <a:pt x="1081601" y="334799"/>
                  <a:pt x="1087120" y="330200"/>
                </a:cubicBezTo>
                <a:cubicBezTo>
                  <a:pt x="1091810" y="326291"/>
                  <a:pt x="1097392" y="323589"/>
                  <a:pt x="1102360" y="320040"/>
                </a:cubicBezTo>
                <a:cubicBezTo>
                  <a:pt x="1109250" y="315119"/>
                  <a:pt x="1114993" y="308348"/>
                  <a:pt x="1122680" y="304800"/>
                </a:cubicBezTo>
                <a:cubicBezTo>
                  <a:pt x="1137266" y="298068"/>
                  <a:pt x="1153406" y="295327"/>
                  <a:pt x="1168400" y="289560"/>
                </a:cubicBezTo>
                <a:cubicBezTo>
                  <a:pt x="1250006" y="258173"/>
                  <a:pt x="1141587" y="295111"/>
                  <a:pt x="1203960" y="274320"/>
                </a:cubicBezTo>
                <a:cubicBezTo>
                  <a:pt x="1210733" y="267547"/>
                  <a:pt x="1217121" y="260364"/>
                  <a:pt x="1224280" y="254000"/>
                </a:cubicBezTo>
                <a:cubicBezTo>
                  <a:pt x="1232384" y="246797"/>
                  <a:pt x="1242013" y="241347"/>
                  <a:pt x="1249680" y="233680"/>
                </a:cubicBezTo>
                <a:cubicBezTo>
                  <a:pt x="1302165" y="181195"/>
                  <a:pt x="1268800" y="195133"/>
                  <a:pt x="1305560" y="182880"/>
                </a:cubicBezTo>
                <a:cubicBezTo>
                  <a:pt x="1315720" y="174413"/>
                  <a:pt x="1324616" y="164144"/>
                  <a:pt x="1336040" y="157480"/>
                </a:cubicBezTo>
                <a:cubicBezTo>
                  <a:pt x="1345316" y="152069"/>
                  <a:pt x="1374272" y="145382"/>
                  <a:pt x="1386840" y="142240"/>
                </a:cubicBezTo>
                <a:cubicBezTo>
                  <a:pt x="1396603" y="127595"/>
                  <a:pt x="1401642" y="117879"/>
                  <a:pt x="1417320" y="106680"/>
                </a:cubicBezTo>
                <a:cubicBezTo>
                  <a:pt x="1421677" y="103568"/>
                  <a:pt x="1427480" y="103293"/>
                  <a:pt x="1432560" y="101600"/>
                </a:cubicBezTo>
                <a:cubicBezTo>
                  <a:pt x="1435947" y="96520"/>
                  <a:pt x="1438030" y="90269"/>
                  <a:pt x="1442720" y="86360"/>
                </a:cubicBezTo>
                <a:cubicBezTo>
                  <a:pt x="1451958" y="78662"/>
                  <a:pt x="1501845" y="61794"/>
                  <a:pt x="1503680" y="60960"/>
                </a:cubicBezTo>
                <a:cubicBezTo>
                  <a:pt x="1509238" y="58434"/>
                  <a:pt x="1514230" y="54709"/>
                  <a:pt x="1518920" y="50800"/>
                </a:cubicBezTo>
                <a:cubicBezTo>
                  <a:pt x="1524439" y="46201"/>
                  <a:pt x="1527385" y="37951"/>
                  <a:pt x="1534160" y="35560"/>
                </a:cubicBezTo>
                <a:cubicBezTo>
                  <a:pt x="1584377" y="17836"/>
                  <a:pt x="1596921" y="20320"/>
                  <a:pt x="1610360" y="30480"/>
                </a:cubicBezTo>
                <a:close/>
              </a:path>
            </a:pathLst>
          </a:cu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95A4B08-0002-4698-BA07-ACC814E88BBE}"/>
              </a:ext>
            </a:extLst>
          </p:cNvPr>
          <p:cNvSpPr/>
          <p:nvPr/>
        </p:nvSpPr>
        <p:spPr>
          <a:xfrm>
            <a:off x="7467494" y="3036639"/>
            <a:ext cx="2204720" cy="1615591"/>
          </a:xfrm>
          <a:custGeom>
            <a:avLst/>
            <a:gdLst>
              <a:gd name="connsiteX0" fmla="*/ 1229360 w 2204720"/>
              <a:gd name="connsiteY0" fmla="*/ 284480 h 1615591"/>
              <a:gd name="connsiteX1" fmla="*/ 1229360 w 2204720"/>
              <a:gd name="connsiteY1" fmla="*/ 284480 h 1615591"/>
              <a:gd name="connsiteX2" fmla="*/ 1524000 w 2204720"/>
              <a:gd name="connsiteY2" fmla="*/ 152400 h 1615591"/>
              <a:gd name="connsiteX3" fmla="*/ 1569720 w 2204720"/>
              <a:gd name="connsiteY3" fmla="*/ 116840 h 1615591"/>
              <a:gd name="connsiteX4" fmla="*/ 1630680 w 2204720"/>
              <a:gd name="connsiteY4" fmla="*/ 91440 h 1615591"/>
              <a:gd name="connsiteX5" fmla="*/ 1645920 w 2204720"/>
              <a:gd name="connsiteY5" fmla="*/ 81280 h 1615591"/>
              <a:gd name="connsiteX6" fmla="*/ 1661160 w 2204720"/>
              <a:gd name="connsiteY6" fmla="*/ 76200 h 1615591"/>
              <a:gd name="connsiteX7" fmla="*/ 1737360 w 2204720"/>
              <a:gd name="connsiteY7" fmla="*/ 60960 h 1615591"/>
              <a:gd name="connsiteX8" fmla="*/ 1808480 w 2204720"/>
              <a:gd name="connsiteY8" fmla="*/ 50800 h 1615591"/>
              <a:gd name="connsiteX9" fmla="*/ 1823720 w 2204720"/>
              <a:gd name="connsiteY9" fmla="*/ 40640 h 1615591"/>
              <a:gd name="connsiteX10" fmla="*/ 1849120 w 2204720"/>
              <a:gd name="connsiteY10" fmla="*/ 35560 h 1615591"/>
              <a:gd name="connsiteX11" fmla="*/ 1869440 w 2204720"/>
              <a:gd name="connsiteY11" fmla="*/ 30480 h 1615591"/>
              <a:gd name="connsiteX12" fmla="*/ 1899920 w 2204720"/>
              <a:gd name="connsiteY12" fmla="*/ 20320 h 1615591"/>
              <a:gd name="connsiteX13" fmla="*/ 1930400 w 2204720"/>
              <a:gd name="connsiteY13" fmla="*/ 15240 h 1615591"/>
              <a:gd name="connsiteX14" fmla="*/ 1960880 w 2204720"/>
              <a:gd name="connsiteY14" fmla="*/ 5080 h 1615591"/>
              <a:gd name="connsiteX15" fmla="*/ 1986280 w 2204720"/>
              <a:gd name="connsiteY15" fmla="*/ 0 h 1615591"/>
              <a:gd name="connsiteX16" fmla="*/ 2179320 w 2204720"/>
              <a:gd name="connsiteY16" fmla="*/ 10160 h 1615591"/>
              <a:gd name="connsiteX17" fmla="*/ 2189480 w 2204720"/>
              <a:gd name="connsiteY17" fmla="*/ 25400 h 1615591"/>
              <a:gd name="connsiteX18" fmla="*/ 2204720 w 2204720"/>
              <a:gd name="connsiteY18" fmla="*/ 30480 h 1615591"/>
              <a:gd name="connsiteX19" fmla="*/ 2199640 w 2204720"/>
              <a:gd name="connsiteY19" fmla="*/ 101600 h 1615591"/>
              <a:gd name="connsiteX20" fmla="*/ 2194560 w 2204720"/>
              <a:gd name="connsiteY20" fmla="*/ 116840 h 1615591"/>
              <a:gd name="connsiteX21" fmla="*/ 2189480 w 2204720"/>
              <a:gd name="connsiteY21" fmla="*/ 193040 h 1615591"/>
              <a:gd name="connsiteX22" fmla="*/ 2184400 w 2204720"/>
              <a:gd name="connsiteY22" fmla="*/ 213360 h 1615591"/>
              <a:gd name="connsiteX23" fmla="*/ 2179320 w 2204720"/>
              <a:gd name="connsiteY23" fmla="*/ 248920 h 1615591"/>
              <a:gd name="connsiteX24" fmla="*/ 2169160 w 2204720"/>
              <a:gd name="connsiteY24" fmla="*/ 264160 h 1615591"/>
              <a:gd name="connsiteX25" fmla="*/ 2143760 w 2204720"/>
              <a:gd name="connsiteY25" fmla="*/ 299720 h 1615591"/>
              <a:gd name="connsiteX26" fmla="*/ 2133600 w 2204720"/>
              <a:gd name="connsiteY26" fmla="*/ 314960 h 1615591"/>
              <a:gd name="connsiteX27" fmla="*/ 2113280 w 2204720"/>
              <a:gd name="connsiteY27" fmla="*/ 330200 h 1615591"/>
              <a:gd name="connsiteX28" fmla="*/ 2092960 w 2204720"/>
              <a:gd name="connsiteY28" fmla="*/ 375920 h 1615591"/>
              <a:gd name="connsiteX29" fmla="*/ 2087880 w 2204720"/>
              <a:gd name="connsiteY29" fmla="*/ 391160 h 1615591"/>
              <a:gd name="connsiteX30" fmla="*/ 2072640 w 2204720"/>
              <a:gd name="connsiteY30" fmla="*/ 401320 h 1615591"/>
              <a:gd name="connsiteX31" fmla="*/ 2062480 w 2204720"/>
              <a:gd name="connsiteY31" fmla="*/ 431800 h 1615591"/>
              <a:gd name="connsiteX32" fmla="*/ 2052320 w 2204720"/>
              <a:gd name="connsiteY32" fmla="*/ 467360 h 1615591"/>
              <a:gd name="connsiteX33" fmla="*/ 2042160 w 2204720"/>
              <a:gd name="connsiteY33" fmla="*/ 482600 h 1615591"/>
              <a:gd name="connsiteX34" fmla="*/ 2026920 w 2204720"/>
              <a:gd name="connsiteY34" fmla="*/ 487680 h 1615591"/>
              <a:gd name="connsiteX35" fmla="*/ 2021840 w 2204720"/>
              <a:gd name="connsiteY35" fmla="*/ 502920 h 1615591"/>
              <a:gd name="connsiteX36" fmla="*/ 1991360 w 2204720"/>
              <a:gd name="connsiteY36" fmla="*/ 513080 h 1615591"/>
              <a:gd name="connsiteX37" fmla="*/ 1976120 w 2204720"/>
              <a:gd name="connsiteY37" fmla="*/ 518160 h 1615591"/>
              <a:gd name="connsiteX38" fmla="*/ 1960880 w 2204720"/>
              <a:gd name="connsiteY38" fmla="*/ 523240 h 1615591"/>
              <a:gd name="connsiteX39" fmla="*/ 1935480 w 2204720"/>
              <a:gd name="connsiteY39" fmla="*/ 528320 h 1615591"/>
              <a:gd name="connsiteX40" fmla="*/ 1884680 w 2204720"/>
              <a:gd name="connsiteY40" fmla="*/ 543560 h 1615591"/>
              <a:gd name="connsiteX41" fmla="*/ 1869440 w 2204720"/>
              <a:gd name="connsiteY41" fmla="*/ 548640 h 1615591"/>
              <a:gd name="connsiteX42" fmla="*/ 1838960 w 2204720"/>
              <a:gd name="connsiteY42" fmla="*/ 553720 h 1615591"/>
              <a:gd name="connsiteX43" fmla="*/ 1813560 w 2204720"/>
              <a:gd name="connsiteY43" fmla="*/ 558800 h 1615591"/>
              <a:gd name="connsiteX44" fmla="*/ 1783080 w 2204720"/>
              <a:gd name="connsiteY44" fmla="*/ 563880 h 1615591"/>
              <a:gd name="connsiteX45" fmla="*/ 1742440 w 2204720"/>
              <a:gd name="connsiteY45" fmla="*/ 579120 h 1615591"/>
              <a:gd name="connsiteX46" fmla="*/ 1711960 w 2204720"/>
              <a:gd name="connsiteY46" fmla="*/ 589280 h 1615591"/>
              <a:gd name="connsiteX47" fmla="*/ 1696720 w 2204720"/>
              <a:gd name="connsiteY47" fmla="*/ 594360 h 1615591"/>
              <a:gd name="connsiteX48" fmla="*/ 1661160 w 2204720"/>
              <a:gd name="connsiteY48" fmla="*/ 619760 h 1615591"/>
              <a:gd name="connsiteX49" fmla="*/ 1630680 w 2204720"/>
              <a:gd name="connsiteY49" fmla="*/ 640080 h 1615591"/>
              <a:gd name="connsiteX50" fmla="*/ 1615440 w 2204720"/>
              <a:gd name="connsiteY50" fmla="*/ 650240 h 1615591"/>
              <a:gd name="connsiteX51" fmla="*/ 1600200 w 2204720"/>
              <a:gd name="connsiteY51" fmla="*/ 665480 h 1615591"/>
              <a:gd name="connsiteX52" fmla="*/ 1584960 w 2204720"/>
              <a:gd name="connsiteY52" fmla="*/ 675640 h 1615591"/>
              <a:gd name="connsiteX53" fmla="*/ 1569720 w 2204720"/>
              <a:gd name="connsiteY53" fmla="*/ 690880 h 1615591"/>
              <a:gd name="connsiteX54" fmla="*/ 1559560 w 2204720"/>
              <a:gd name="connsiteY54" fmla="*/ 706120 h 1615591"/>
              <a:gd name="connsiteX55" fmla="*/ 1529080 w 2204720"/>
              <a:gd name="connsiteY55" fmla="*/ 726440 h 1615591"/>
              <a:gd name="connsiteX56" fmla="*/ 1503680 w 2204720"/>
              <a:gd name="connsiteY56" fmla="*/ 762000 h 1615591"/>
              <a:gd name="connsiteX57" fmla="*/ 1488440 w 2204720"/>
              <a:gd name="connsiteY57" fmla="*/ 767080 h 1615591"/>
              <a:gd name="connsiteX58" fmla="*/ 1447800 w 2204720"/>
              <a:gd name="connsiteY58" fmla="*/ 797560 h 1615591"/>
              <a:gd name="connsiteX59" fmla="*/ 1422400 w 2204720"/>
              <a:gd name="connsiteY59" fmla="*/ 812800 h 1615591"/>
              <a:gd name="connsiteX60" fmla="*/ 1386840 w 2204720"/>
              <a:gd name="connsiteY60" fmla="*/ 833120 h 1615591"/>
              <a:gd name="connsiteX61" fmla="*/ 1361440 w 2204720"/>
              <a:gd name="connsiteY61" fmla="*/ 838200 h 1615591"/>
              <a:gd name="connsiteX62" fmla="*/ 1346200 w 2204720"/>
              <a:gd name="connsiteY62" fmla="*/ 843280 h 1615591"/>
              <a:gd name="connsiteX63" fmla="*/ 1295400 w 2204720"/>
              <a:gd name="connsiteY63" fmla="*/ 868680 h 1615591"/>
              <a:gd name="connsiteX64" fmla="*/ 1280160 w 2204720"/>
              <a:gd name="connsiteY64" fmla="*/ 883920 h 1615591"/>
              <a:gd name="connsiteX65" fmla="*/ 1259840 w 2204720"/>
              <a:gd name="connsiteY65" fmla="*/ 889000 h 1615591"/>
              <a:gd name="connsiteX66" fmla="*/ 1244600 w 2204720"/>
              <a:gd name="connsiteY66" fmla="*/ 894080 h 1615591"/>
              <a:gd name="connsiteX67" fmla="*/ 1224280 w 2204720"/>
              <a:gd name="connsiteY67" fmla="*/ 899160 h 1615591"/>
              <a:gd name="connsiteX68" fmla="*/ 1193800 w 2204720"/>
              <a:gd name="connsiteY68" fmla="*/ 909320 h 1615591"/>
              <a:gd name="connsiteX69" fmla="*/ 1168400 w 2204720"/>
              <a:gd name="connsiteY69" fmla="*/ 914400 h 1615591"/>
              <a:gd name="connsiteX70" fmla="*/ 1143000 w 2204720"/>
              <a:gd name="connsiteY70" fmla="*/ 934720 h 1615591"/>
              <a:gd name="connsiteX71" fmla="*/ 1112520 w 2204720"/>
              <a:gd name="connsiteY71" fmla="*/ 960120 h 1615591"/>
              <a:gd name="connsiteX72" fmla="*/ 1097280 w 2204720"/>
              <a:gd name="connsiteY72" fmla="*/ 965200 h 1615591"/>
              <a:gd name="connsiteX73" fmla="*/ 1082040 w 2204720"/>
              <a:gd name="connsiteY73" fmla="*/ 975360 h 1615591"/>
              <a:gd name="connsiteX74" fmla="*/ 1061720 w 2204720"/>
              <a:gd name="connsiteY74" fmla="*/ 990600 h 1615591"/>
              <a:gd name="connsiteX75" fmla="*/ 1016000 w 2204720"/>
              <a:gd name="connsiteY75" fmla="*/ 1031240 h 1615591"/>
              <a:gd name="connsiteX76" fmla="*/ 1005840 w 2204720"/>
              <a:gd name="connsiteY76" fmla="*/ 1046480 h 1615591"/>
              <a:gd name="connsiteX77" fmla="*/ 985520 w 2204720"/>
              <a:gd name="connsiteY77" fmla="*/ 1056640 h 1615591"/>
              <a:gd name="connsiteX78" fmla="*/ 970280 w 2204720"/>
              <a:gd name="connsiteY78" fmla="*/ 1066800 h 1615591"/>
              <a:gd name="connsiteX79" fmla="*/ 960120 w 2204720"/>
              <a:gd name="connsiteY79" fmla="*/ 1082040 h 1615591"/>
              <a:gd name="connsiteX80" fmla="*/ 939800 w 2204720"/>
              <a:gd name="connsiteY80" fmla="*/ 1092200 h 1615591"/>
              <a:gd name="connsiteX81" fmla="*/ 894080 w 2204720"/>
              <a:gd name="connsiteY81" fmla="*/ 1107440 h 1615591"/>
              <a:gd name="connsiteX82" fmla="*/ 878840 w 2204720"/>
              <a:gd name="connsiteY82" fmla="*/ 1112520 h 1615591"/>
              <a:gd name="connsiteX83" fmla="*/ 863600 w 2204720"/>
              <a:gd name="connsiteY83" fmla="*/ 1122680 h 1615591"/>
              <a:gd name="connsiteX84" fmla="*/ 848360 w 2204720"/>
              <a:gd name="connsiteY84" fmla="*/ 1127760 h 1615591"/>
              <a:gd name="connsiteX85" fmla="*/ 828040 w 2204720"/>
              <a:gd name="connsiteY85" fmla="*/ 1137920 h 1615591"/>
              <a:gd name="connsiteX86" fmla="*/ 792480 w 2204720"/>
              <a:gd name="connsiteY86" fmla="*/ 1158240 h 1615591"/>
              <a:gd name="connsiteX87" fmla="*/ 756920 w 2204720"/>
              <a:gd name="connsiteY87" fmla="*/ 1168400 h 1615591"/>
              <a:gd name="connsiteX88" fmla="*/ 726440 w 2204720"/>
              <a:gd name="connsiteY88" fmla="*/ 1183640 h 1615591"/>
              <a:gd name="connsiteX89" fmla="*/ 695960 w 2204720"/>
              <a:gd name="connsiteY89" fmla="*/ 1209040 h 1615591"/>
              <a:gd name="connsiteX90" fmla="*/ 655320 w 2204720"/>
              <a:gd name="connsiteY90" fmla="*/ 1229360 h 1615591"/>
              <a:gd name="connsiteX91" fmla="*/ 624840 w 2204720"/>
              <a:gd name="connsiteY91" fmla="*/ 1254760 h 1615591"/>
              <a:gd name="connsiteX92" fmla="*/ 604520 w 2204720"/>
              <a:gd name="connsiteY92" fmla="*/ 1275080 h 1615591"/>
              <a:gd name="connsiteX93" fmla="*/ 584200 w 2204720"/>
              <a:gd name="connsiteY93" fmla="*/ 1305560 h 1615591"/>
              <a:gd name="connsiteX94" fmla="*/ 538480 w 2204720"/>
              <a:gd name="connsiteY94" fmla="*/ 1346200 h 1615591"/>
              <a:gd name="connsiteX95" fmla="*/ 523240 w 2204720"/>
              <a:gd name="connsiteY95" fmla="*/ 1361440 h 1615591"/>
              <a:gd name="connsiteX96" fmla="*/ 492760 w 2204720"/>
              <a:gd name="connsiteY96" fmla="*/ 1376680 h 1615591"/>
              <a:gd name="connsiteX97" fmla="*/ 477520 w 2204720"/>
              <a:gd name="connsiteY97" fmla="*/ 1391920 h 1615591"/>
              <a:gd name="connsiteX98" fmla="*/ 441960 w 2204720"/>
              <a:gd name="connsiteY98" fmla="*/ 1402080 h 1615591"/>
              <a:gd name="connsiteX99" fmla="*/ 381000 w 2204720"/>
              <a:gd name="connsiteY99" fmla="*/ 1442720 h 1615591"/>
              <a:gd name="connsiteX100" fmla="*/ 365760 w 2204720"/>
              <a:gd name="connsiteY100" fmla="*/ 1452880 h 1615591"/>
              <a:gd name="connsiteX101" fmla="*/ 350520 w 2204720"/>
              <a:gd name="connsiteY101" fmla="*/ 1463040 h 1615591"/>
              <a:gd name="connsiteX102" fmla="*/ 340360 w 2204720"/>
              <a:gd name="connsiteY102" fmla="*/ 1478280 h 1615591"/>
              <a:gd name="connsiteX103" fmla="*/ 304800 w 2204720"/>
              <a:gd name="connsiteY103" fmla="*/ 1498600 h 1615591"/>
              <a:gd name="connsiteX104" fmla="*/ 274320 w 2204720"/>
              <a:gd name="connsiteY104" fmla="*/ 1518920 h 1615591"/>
              <a:gd name="connsiteX105" fmla="*/ 259080 w 2204720"/>
              <a:gd name="connsiteY105" fmla="*/ 1529080 h 1615591"/>
              <a:gd name="connsiteX106" fmla="*/ 243840 w 2204720"/>
              <a:gd name="connsiteY106" fmla="*/ 1544320 h 1615591"/>
              <a:gd name="connsiteX107" fmla="*/ 223520 w 2204720"/>
              <a:gd name="connsiteY107" fmla="*/ 1554480 h 1615591"/>
              <a:gd name="connsiteX108" fmla="*/ 208280 w 2204720"/>
              <a:gd name="connsiteY108" fmla="*/ 1564640 h 1615591"/>
              <a:gd name="connsiteX109" fmla="*/ 193040 w 2204720"/>
              <a:gd name="connsiteY109" fmla="*/ 1569720 h 1615591"/>
              <a:gd name="connsiteX110" fmla="*/ 142240 w 2204720"/>
              <a:gd name="connsiteY110" fmla="*/ 1590040 h 1615591"/>
              <a:gd name="connsiteX111" fmla="*/ 116840 w 2204720"/>
              <a:gd name="connsiteY111" fmla="*/ 1605280 h 1615591"/>
              <a:gd name="connsiteX112" fmla="*/ 101600 w 2204720"/>
              <a:gd name="connsiteY112" fmla="*/ 1615440 h 1615591"/>
              <a:gd name="connsiteX113" fmla="*/ 50800 w 2204720"/>
              <a:gd name="connsiteY113" fmla="*/ 1590040 h 1615591"/>
              <a:gd name="connsiteX114" fmla="*/ 40640 w 2204720"/>
              <a:gd name="connsiteY114" fmla="*/ 1574800 h 1615591"/>
              <a:gd name="connsiteX115" fmla="*/ 25400 w 2204720"/>
              <a:gd name="connsiteY115" fmla="*/ 1559560 h 1615591"/>
              <a:gd name="connsiteX116" fmla="*/ 20320 w 2204720"/>
              <a:gd name="connsiteY116" fmla="*/ 1539240 h 1615591"/>
              <a:gd name="connsiteX117" fmla="*/ 0 w 2204720"/>
              <a:gd name="connsiteY117" fmla="*/ 1498600 h 1615591"/>
              <a:gd name="connsiteX118" fmla="*/ 5080 w 2204720"/>
              <a:gd name="connsiteY118" fmla="*/ 1381760 h 1615591"/>
              <a:gd name="connsiteX119" fmla="*/ 20320 w 2204720"/>
              <a:gd name="connsiteY119" fmla="*/ 1330960 h 1615591"/>
              <a:gd name="connsiteX120" fmla="*/ 30480 w 2204720"/>
              <a:gd name="connsiteY120" fmla="*/ 1315720 h 1615591"/>
              <a:gd name="connsiteX121" fmla="*/ 35560 w 2204720"/>
              <a:gd name="connsiteY121" fmla="*/ 1295400 h 1615591"/>
              <a:gd name="connsiteX122" fmla="*/ 66040 w 2204720"/>
              <a:gd name="connsiteY122" fmla="*/ 1270000 h 1615591"/>
              <a:gd name="connsiteX123" fmla="*/ 81280 w 2204720"/>
              <a:gd name="connsiteY123" fmla="*/ 1254760 h 1615591"/>
              <a:gd name="connsiteX124" fmla="*/ 111760 w 2204720"/>
              <a:gd name="connsiteY124" fmla="*/ 1214120 h 1615591"/>
              <a:gd name="connsiteX125" fmla="*/ 132080 w 2204720"/>
              <a:gd name="connsiteY125" fmla="*/ 1168400 h 1615591"/>
              <a:gd name="connsiteX126" fmla="*/ 147320 w 2204720"/>
              <a:gd name="connsiteY126" fmla="*/ 1153160 h 1615591"/>
              <a:gd name="connsiteX127" fmla="*/ 193040 w 2204720"/>
              <a:gd name="connsiteY127" fmla="*/ 1102360 h 1615591"/>
              <a:gd name="connsiteX128" fmla="*/ 213360 w 2204720"/>
              <a:gd name="connsiteY128" fmla="*/ 1082040 h 1615591"/>
              <a:gd name="connsiteX129" fmla="*/ 228600 w 2204720"/>
              <a:gd name="connsiteY129" fmla="*/ 1066800 h 1615591"/>
              <a:gd name="connsiteX130" fmla="*/ 243840 w 2204720"/>
              <a:gd name="connsiteY130" fmla="*/ 1061720 h 1615591"/>
              <a:gd name="connsiteX131" fmla="*/ 264160 w 2204720"/>
              <a:gd name="connsiteY131" fmla="*/ 1036320 h 1615591"/>
              <a:gd name="connsiteX132" fmla="*/ 279400 w 2204720"/>
              <a:gd name="connsiteY132" fmla="*/ 1031240 h 1615591"/>
              <a:gd name="connsiteX133" fmla="*/ 299720 w 2204720"/>
              <a:gd name="connsiteY133" fmla="*/ 1016000 h 1615591"/>
              <a:gd name="connsiteX134" fmla="*/ 325120 w 2204720"/>
              <a:gd name="connsiteY134" fmla="*/ 1000760 h 1615591"/>
              <a:gd name="connsiteX135" fmla="*/ 345440 w 2204720"/>
              <a:gd name="connsiteY135" fmla="*/ 985520 h 1615591"/>
              <a:gd name="connsiteX136" fmla="*/ 391160 w 2204720"/>
              <a:gd name="connsiteY136" fmla="*/ 955040 h 1615591"/>
              <a:gd name="connsiteX137" fmla="*/ 421640 w 2204720"/>
              <a:gd name="connsiteY137" fmla="*/ 924560 h 1615591"/>
              <a:gd name="connsiteX138" fmla="*/ 467360 w 2204720"/>
              <a:gd name="connsiteY138" fmla="*/ 873760 h 1615591"/>
              <a:gd name="connsiteX139" fmla="*/ 482600 w 2204720"/>
              <a:gd name="connsiteY139" fmla="*/ 868680 h 1615591"/>
              <a:gd name="connsiteX140" fmla="*/ 533400 w 2204720"/>
              <a:gd name="connsiteY140" fmla="*/ 822960 h 1615591"/>
              <a:gd name="connsiteX141" fmla="*/ 568960 w 2204720"/>
              <a:gd name="connsiteY141" fmla="*/ 792480 h 1615591"/>
              <a:gd name="connsiteX142" fmla="*/ 589280 w 2204720"/>
              <a:gd name="connsiteY142" fmla="*/ 777240 h 1615591"/>
              <a:gd name="connsiteX143" fmla="*/ 690880 w 2204720"/>
              <a:gd name="connsiteY143" fmla="*/ 721360 h 1615591"/>
              <a:gd name="connsiteX144" fmla="*/ 736600 w 2204720"/>
              <a:gd name="connsiteY144" fmla="*/ 701040 h 1615591"/>
              <a:gd name="connsiteX145" fmla="*/ 767080 w 2204720"/>
              <a:gd name="connsiteY145" fmla="*/ 670560 h 1615591"/>
              <a:gd name="connsiteX146" fmla="*/ 797560 w 2204720"/>
              <a:gd name="connsiteY146" fmla="*/ 660400 h 1615591"/>
              <a:gd name="connsiteX147" fmla="*/ 802640 w 2204720"/>
              <a:gd name="connsiteY147" fmla="*/ 645160 h 1615591"/>
              <a:gd name="connsiteX148" fmla="*/ 817880 w 2204720"/>
              <a:gd name="connsiteY148" fmla="*/ 635000 h 1615591"/>
              <a:gd name="connsiteX149" fmla="*/ 838200 w 2204720"/>
              <a:gd name="connsiteY149" fmla="*/ 619760 h 1615591"/>
              <a:gd name="connsiteX150" fmla="*/ 883920 w 2204720"/>
              <a:gd name="connsiteY150" fmla="*/ 574040 h 1615591"/>
              <a:gd name="connsiteX151" fmla="*/ 909320 w 2204720"/>
              <a:gd name="connsiteY151" fmla="*/ 548640 h 1615591"/>
              <a:gd name="connsiteX152" fmla="*/ 939800 w 2204720"/>
              <a:gd name="connsiteY152" fmla="*/ 523240 h 1615591"/>
              <a:gd name="connsiteX153" fmla="*/ 960120 w 2204720"/>
              <a:gd name="connsiteY153" fmla="*/ 492760 h 1615591"/>
              <a:gd name="connsiteX154" fmla="*/ 975360 w 2204720"/>
              <a:gd name="connsiteY154" fmla="*/ 472440 h 1615591"/>
              <a:gd name="connsiteX155" fmla="*/ 1005840 w 2204720"/>
              <a:gd name="connsiteY155" fmla="*/ 441960 h 1615591"/>
              <a:gd name="connsiteX156" fmla="*/ 1026160 w 2204720"/>
              <a:gd name="connsiteY156" fmla="*/ 411480 h 1615591"/>
              <a:gd name="connsiteX157" fmla="*/ 1031240 w 2204720"/>
              <a:gd name="connsiteY157" fmla="*/ 396240 h 1615591"/>
              <a:gd name="connsiteX158" fmla="*/ 1061720 w 2204720"/>
              <a:gd name="connsiteY158" fmla="*/ 375920 h 1615591"/>
              <a:gd name="connsiteX159" fmla="*/ 1082040 w 2204720"/>
              <a:gd name="connsiteY159" fmla="*/ 360680 h 1615591"/>
              <a:gd name="connsiteX160" fmla="*/ 1097280 w 2204720"/>
              <a:gd name="connsiteY160" fmla="*/ 345440 h 1615591"/>
              <a:gd name="connsiteX161" fmla="*/ 1117600 w 2204720"/>
              <a:gd name="connsiteY161" fmla="*/ 335280 h 1615591"/>
              <a:gd name="connsiteX162" fmla="*/ 1143000 w 2204720"/>
              <a:gd name="connsiteY162" fmla="*/ 314960 h 1615591"/>
              <a:gd name="connsiteX163" fmla="*/ 1173480 w 2204720"/>
              <a:gd name="connsiteY163" fmla="*/ 279400 h 1615591"/>
              <a:gd name="connsiteX164" fmla="*/ 1234440 w 2204720"/>
              <a:gd name="connsiteY164" fmla="*/ 228600 h 1615591"/>
              <a:gd name="connsiteX165" fmla="*/ 1254760 w 2204720"/>
              <a:gd name="connsiteY165" fmla="*/ 208280 h 1615591"/>
              <a:gd name="connsiteX166" fmla="*/ 1270000 w 2204720"/>
              <a:gd name="connsiteY166" fmla="*/ 203200 h 1615591"/>
              <a:gd name="connsiteX167" fmla="*/ 1229360 w 2204720"/>
              <a:gd name="connsiteY167" fmla="*/ 284480 h 161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2204720" h="1615591">
                <a:moveTo>
                  <a:pt x="1229360" y="284480"/>
                </a:moveTo>
                <a:lnTo>
                  <a:pt x="1229360" y="284480"/>
                </a:lnTo>
                <a:cubicBezTo>
                  <a:pt x="1362869" y="239977"/>
                  <a:pt x="1340716" y="251091"/>
                  <a:pt x="1524000" y="152400"/>
                </a:cubicBezTo>
                <a:cubicBezTo>
                  <a:pt x="1540999" y="143247"/>
                  <a:pt x="1553246" y="126908"/>
                  <a:pt x="1569720" y="116840"/>
                </a:cubicBezTo>
                <a:cubicBezTo>
                  <a:pt x="1689524" y="43626"/>
                  <a:pt x="1577402" y="118079"/>
                  <a:pt x="1630680" y="91440"/>
                </a:cubicBezTo>
                <a:cubicBezTo>
                  <a:pt x="1636141" y="88710"/>
                  <a:pt x="1640459" y="84010"/>
                  <a:pt x="1645920" y="81280"/>
                </a:cubicBezTo>
                <a:cubicBezTo>
                  <a:pt x="1650709" y="78885"/>
                  <a:pt x="1655933" y="77362"/>
                  <a:pt x="1661160" y="76200"/>
                </a:cubicBezTo>
                <a:cubicBezTo>
                  <a:pt x="1686446" y="70581"/>
                  <a:pt x="1712786" y="69151"/>
                  <a:pt x="1737360" y="60960"/>
                </a:cubicBezTo>
                <a:cubicBezTo>
                  <a:pt x="1770344" y="49965"/>
                  <a:pt x="1747267" y="56365"/>
                  <a:pt x="1808480" y="50800"/>
                </a:cubicBezTo>
                <a:cubicBezTo>
                  <a:pt x="1813560" y="47413"/>
                  <a:pt x="1818003" y="42784"/>
                  <a:pt x="1823720" y="40640"/>
                </a:cubicBezTo>
                <a:cubicBezTo>
                  <a:pt x="1831805" y="37608"/>
                  <a:pt x="1840691" y="37433"/>
                  <a:pt x="1849120" y="35560"/>
                </a:cubicBezTo>
                <a:cubicBezTo>
                  <a:pt x="1855936" y="34045"/>
                  <a:pt x="1862753" y="32486"/>
                  <a:pt x="1869440" y="30480"/>
                </a:cubicBezTo>
                <a:cubicBezTo>
                  <a:pt x="1879698" y="27403"/>
                  <a:pt x="1889530" y="22917"/>
                  <a:pt x="1899920" y="20320"/>
                </a:cubicBezTo>
                <a:cubicBezTo>
                  <a:pt x="1909913" y="17822"/>
                  <a:pt x="1920407" y="17738"/>
                  <a:pt x="1930400" y="15240"/>
                </a:cubicBezTo>
                <a:cubicBezTo>
                  <a:pt x="1940790" y="12643"/>
                  <a:pt x="1950548" y="7898"/>
                  <a:pt x="1960880" y="5080"/>
                </a:cubicBezTo>
                <a:cubicBezTo>
                  <a:pt x="1969210" y="2808"/>
                  <a:pt x="1977813" y="1693"/>
                  <a:pt x="1986280" y="0"/>
                </a:cubicBezTo>
                <a:cubicBezTo>
                  <a:pt x="2050627" y="3387"/>
                  <a:pt x="2115382" y="2168"/>
                  <a:pt x="2179320" y="10160"/>
                </a:cubicBezTo>
                <a:cubicBezTo>
                  <a:pt x="2185378" y="10917"/>
                  <a:pt x="2184712" y="21586"/>
                  <a:pt x="2189480" y="25400"/>
                </a:cubicBezTo>
                <a:cubicBezTo>
                  <a:pt x="2193661" y="28745"/>
                  <a:pt x="2199640" y="28787"/>
                  <a:pt x="2204720" y="30480"/>
                </a:cubicBezTo>
                <a:cubicBezTo>
                  <a:pt x="2203027" y="54187"/>
                  <a:pt x="2202417" y="77996"/>
                  <a:pt x="2199640" y="101600"/>
                </a:cubicBezTo>
                <a:cubicBezTo>
                  <a:pt x="2199014" y="106918"/>
                  <a:pt x="2195151" y="111518"/>
                  <a:pt x="2194560" y="116840"/>
                </a:cubicBezTo>
                <a:cubicBezTo>
                  <a:pt x="2191749" y="142141"/>
                  <a:pt x="2192145" y="167723"/>
                  <a:pt x="2189480" y="193040"/>
                </a:cubicBezTo>
                <a:cubicBezTo>
                  <a:pt x="2188749" y="199983"/>
                  <a:pt x="2185649" y="206491"/>
                  <a:pt x="2184400" y="213360"/>
                </a:cubicBezTo>
                <a:cubicBezTo>
                  <a:pt x="2182258" y="225141"/>
                  <a:pt x="2182761" y="237451"/>
                  <a:pt x="2179320" y="248920"/>
                </a:cubicBezTo>
                <a:cubicBezTo>
                  <a:pt x="2177566" y="254768"/>
                  <a:pt x="2172189" y="258859"/>
                  <a:pt x="2169160" y="264160"/>
                </a:cubicBezTo>
                <a:cubicBezTo>
                  <a:pt x="2141814" y="312015"/>
                  <a:pt x="2177610" y="259099"/>
                  <a:pt x="2143760" y="299720"/>
                </a:cubicBezTo>
                <a:cubicBezTo>
                  <a:pt x="2139851" y="304410"/>
                  <a:pt x="2137917" y="310643"/>
                  <a:pt x="2133600" y="314960"/>
                </a:cubicBezTo>
                <a:cubicBezTo>
                  <a:pt x="2127613" y="320947"/>
                  <a:pt x="2119267" y="324213"/>
                  <a:pt x="2113280" y="330200"/>
                </a:cubicBezTo>
                <a:cubicBezTo>
                  <a:pt x="2101205" y="342275"/>
                  <a:pt x="2097990" y="360830"/>
                  <a:pt x="2092960" y="375920"/>
                </a:cubicBezTo>
                <a:cubicBezTo>
                  <a:pt x="2091267" y="381000"/>
                  <a:pt x="2092335" y="388190"/>
                  <a:pt x="2087880" y="391160"/>
                </a:cubicBezTo>
                <a:lnTo>
                  <a:pt x="2072640" y="401320"/>
                </a:lnTo>
                <a:cubicBezTo>
                  <a:pt x="2069253" y="411480"/>
                  <a:pt x="2065077" y="421410"/>
                  <a:pt x="2062480" y="431800"/>
                </a:cubicBezTo>
                <a:cubicBezTo>
                  <a:pt x="2060852" y="438311"/>
                  <a:pt x="2055964" y="460072"/>
                  <a:pt x="2052320" y="467360"/>
                </a:cubicBezTo>
                <a:cubicBezTo>
                  <a:pt x="2049590" y="472821"/>
                  <a:pt x="2046928" y="478786"/>
                  <a:pt x="2042160" y="482600"/>
                </a:cubicBezTo>
                <a:cubicBezTo>
                  <a:pt x="2037979" y="485945"/>
                  <a:pt x="2032000" y="485987"/>
                  <a:pt x="2026920" y="487680"/>
                </a:cubicBezTo>
                <a:cubicBezTo>
                  <a:pt x="2025227" y="492760"/>
                  <a:pt x="2026197" y="499808"/>
                  <a:pt x="2021840" y="502920"/>
                </a:cubicBezTo>
                <a:cubicBezTo>
                  <a:pt x="2013125" y="509145"/>
                  <a:pt x="2001520" y="509693"/>
                  <a:pt x="1991360" y="513080"/>
                </a:cubicBezTo>
                <a:lnTo>
                  <a:pt x="1976120" y="518160"/>
                </a:lnTo>
                <a:cubicBezTo>
                  <a:pt x="1971040" y="519853"/>
                  <a:pt x="1966131" y="522190"/>
                  <a:pt x="1960880" y="523240"/>
                </a:cubicBezTo>
                <a:lnTo>
                  <a:pt x="1935480" y="528320"/>
                </a:lnTo>
                <a:cubicBezTo>
                  <a:pt x="1907680" y="546854"/>
                  <a:pt x="1931378" y="534220"/>
                  <a:pt x="1884680" y="543560"/>
                </a:cubicBezTo>
                <a:cubicBezTo>
                  <a:pt x="1879429" y="544610"/>
                  <a:pt x="1874667" y="547478"/>
                  <a:pt x="1869440" y="548640"/>
                </a:cubicBezTo>
                <a:cubicBezTo>
                  <a:pt x="1859385" y="550874"/>
                  <a:pt x="1849094" y="551877"/>
                  <a:pt x="1838960" y="553720"/>
                </a:cubicBezTo>
                <a:cubicBezTo>
                  <a:pt x="1830465" y="555265"/>
                  <a:pt x="1822055" y="557255"/>
                  <a:pt x="1813560" y="558800"/>
                </a:cubicBezTo>
                <a:cubicBezTo>
                  <a:pt x="1803426" y="560643"/>
                  <a:pt x="1793135" y="561646"/>
                  <a:pt x="1783080" y="563880"/>
                </a:cubicBezTo>
                <a:cubicBezTo>
                  <a:pt x="1773374" y="566037"/>
                  <a:pt x="1748655" y="576860"/>
                  <a:pt x="1742440" y="579120"/>
                </a:cubicBezTo>
                <a:cubicBezTo>
                  <a:pt x="1732375" y="582780"/>
                  <a:pt x="1722120" y="585893"/>
                  <a:pt x="1711960" y="589280"/>
                </a:cubicBezTo>
                <a:lnTo>
                  <a:pt x="1696720" y="594360"/>
                </a:lnTo>
                <a:cubicBezTo>
                  <a:pt x="1669782" y="621298"/>
                  <a:pt x="1694592" y="599701"/>
                  <a:pt x="1661160" y="619760"/>
                </a:cubicBezTo>
                <a:cubicBezTo>
                  <a:pt x="1650689" y="626042"/>
                  <a:pt x="1640840" y="633307"/>
                  <a:pt x="1630680" y="640080"/>
                </a:cubicBezTo>
                <a:cubicBezTo>
                  <a:pt x="1625600" y="643467"/>
                  <a:pt x="1619757" y="645923"/>
                  <a:pt x="1615440" y="650240"/>
                </a:cubicBezTo>
                <a:cubicBezTo>
                  <a:pt x="1610360" y="655320"/>
                  <a:pt x="1605719" y="660881"/>
                  <a:pt x="1600200" y="665480"/>
                </a:cubicBezTo>
                <a:cubicBezTo>
                  <a:pt x="1595510" y="669389"/>
                  <a:pt x="1589650" y="671731"/>
                  <a:pt x="1584960" y="675640"/>
                </a:cubicBezTo>
                <a:cubicBezTo>
                  <a:pt x="1579441" y="680239"/>
                  <a:pt x="1574319" y="685361"/>
                  <a:pt x="1569720" y="690880"/>
                </a:cubicBezTo>
                <a:cubicBezTo>
                  <a:pt x="1565811" y="695570"/>
                  <a:pt x="1564155" y="702100"/>
                  <a:pt x="1559560" y="706120"/>
                </a:cubicBezTo>
                <a:cubicBezTo>
                  <a:pt x="1550370" y="714161"/>
                  <a:pt x="1529080" y="726440"/>
                  <a:pt x="1529080" y="726440"/>
                </a:cubicBezTo>
                <a:cubicBezTo>
                  <a:pt x="1521134" y="742331"/>
                  <a:pt x="1519126" y="751703"/>
                  <a:pt x="1503680" y="762000"/>
                </a:cubicBezTo>
                <a:cubicBezTo>
                  <a:pt x="1499225" y="764970"/>
                  <a:pt x="1493520" y="765387"/>
                  <a:pt x="1488440" y="767080"/>
                </a:cubicBezTo>
                <a:cubicBezTo>
                  <a:pt x="1464023" y="799636"/>
                  <a:pt x="1485052" y="778934"/>
                  <a:pt x="1447800" y="797560"/>
                </a:cubicBezTo>
                <a:cubicBezTo>
                  <a:pt x="1438969" y="801976"/>
                  <a:pt x="1430773" y="807567"/>
                  <a:pt x="1422400" y="812800"/>
                </a:cubicBezTo>
                <a:cubicBezTo>
                  <a:pt x="1409659" y="820763"/>
                  <a:pt x="1401706" y="828165"/>
                  <a:pt x="1386840" y="833120"/>
                </a:cubicBezTo>
                <a:cubicBezTo>
                  <a:pt x="1378649" y="835850"/>
                  <a:pt x="1369817" y="836106"/>
                  <a:pt x="1361440" y="838200"/>
                </a:cubicBezTo>
                <a:cubicBezTo>
                  <a:pt x="1356245" y="839499"/>
                  <a:pt x="1351280" y="841587"/>
                  <a:pt x="1346200" y="843280"/>
                </a:cubicBezTo>
                <a:cubicBezTo>
                  <a:pt x="1282516" y="891043"/>
                  <a:pt x="1377926" y="822832"/>
                  <a:pt x="1295400" y="868680"/>
                </a:cubicBezTo>
                <a:cubicBezTo>
                  <a:pt x="1289120" y="872169"/>
                  <a:pt x="1286398" y="880356"/>
                  <a:pt x="1280160" y="883920"/>
                </a:cubicBezTo>
                <a:cubicBezTo>
                  <a:pt x="1274098" y="887384"/>
                  <a:pt x="1266553" y="887082"/>
                  <a:pt x="1259840" y="889000"/>
                </a:cubicBezTo>
                <a:cubicBezTo>
                  <a:pt x="1254691" y="890471"/>
                  <a:pt x="1249749" y="892609"/>
                  <a:pt x="1244600" y="894080"/>
                </a:cubicBezTo>
                <a:cubicBezTo>
                  <a:pt x="1237887" y="895998"/>
                  <a:pt x="1230967" y="897154"/>
                  <a:pt x="1224280" y="899160"/>
                </a:cubicBezTo>
                <a:cubicBezTo>
                  <a:pt x="1214022" y="902237"/>
                  <a:pt x="1204302" y="907220"/>
                  <a:pt x="1193800" y="909320"/>
                </a:cubicBezTo>
                <a:lnTo>
                  <a:pt x="1168400" y="914400"/>
                </a:lnTo>
                <a:cubicBezTo>
                  <a:pt x="1151273" y="940091"/>
                  <a:pt x="1167537" y="922451"/>
                  <a:pt x="1143000" y="934720"/>
                </a:cubicBezTo>
                <a:cubicBezTo>
                  <a:pt x="1109759" y="951340"/>
                  <a:pt x="1146225" y="937650"/>
                  <a:pt x="1112520" y="960120"/>
                </a:cubicBezTo>
                <a:cubicBezTo>
                  <a:pt x="1108065" y="963090"/>
                  <a:pt x="1102069" y="962805"/>
                  <a:pt x="1097280" y="965200"/>
                </a:cubicBezTo>
                <a:cubicBezTo>
                  <a:pt x="1091819" y="967930"/>
                  <a:pt x="1087008" y="971811"/>
                  <a:pt x="1082040" y="975360"/>
                </a:cubicBezTo>
                <a:cubicBezTo>
                  <a:pt x="1075150" y="980281"/>
                  <a:pt x="1068013" y="984936"/>
                  <a:pt x="1061720" y="990600"/>
                </a:cubicBezTo>
                <a:cubicBezTo>
                  <a:pt x="1012010" y="1035339"/>
                  <a:pt x="1049532" y="1008885"/>
                  <a:pt x="1016000" y="1031240"/>
                </a:cubicBezTo>
                <a:cubicBezTo>
                  <a:pt x="1012613" y="1036320"/>
                  <a:pt x="1010530" y="1042571"/>
                  <a:pt x="1005840" y="1046480"/>
                </a:cubicBezTo>
                <a:cubicBezTo>
                  <a:pt x="1000022" y="1051328"/>
                  <a:pt x="992095" y="1052883"/>
                  <a:pt x="985520" y="1056640"/>
                </a:cubicBezTo>
                <a:cubicBezTo>
                  <a:pt x="980219" y="1059669"/>
                  <a:pt x="975360" y="1063413"/>
                  <a:pt x="970280" y="1066800"/>
                </a:cubicBezTo>
                <a:cubicBezTo>
                  <a:pt x="966893" y="1071880"/>
                  <a:pt x="964810" y="1078131"/>
                  <a:pt x="960120" y="1082040"/>
                </a:cubicBezTo>
                <a:cubicBezTo>
                  <a:pt x="954302" y="1086888"/>
                  <a:pt x="946831" y="1089388"/>
                  <a:pt x="939800" y="1092200"/>
                </a:cubicBezTo>
                <a:lnTo>
                  <a:pt x="894080" y="1107440"/>
                </a:lnTo>
                <a:cubicBezTo>
                  <a:pt x="889000" y="1109133"/>
                  <a:pt x="883295" y="1109550"/>
                  <a:pt x="878840" y="1112520"/>
                </a:cubicBezTo>
                <a:cubicBezTo>
                  <a:pt x="873760" y="1115907"/>
                  <a:pt x="869061" y="1119950"/>
                  <a:pt x="863600" y="1122680"/>
                </a:cubicBezTo>
                <a:cubicBezTo>
                  <a:pt x="858811" y="1125075"/>
                  <a:pt x="853282" y="1125651"/>
                  <a:pt x="848360" y="1127760"/>
                </a:cubicBezTo>
                <a:cubicBezTo>
                  <a:pt x="841399" y="1130743"/>
                  <a:pt x="834615" y="1134163"/>
                  <a:pt x="828040" y="1137920"/>
                </a:cubicBezTo>
                <a:cubicBezTo>
                  <a:pt x="809282" y="1148639"/>
                  <a:pt x="814809" y="1149867"/>
                  <a:pt x="792480" y="1158240"/>
                </a:cubicBezTo>
                <a:cubicBezTo>
                  <a:pt x="779459" y="1163123"/>
                  <a:pt x="769201" y="1162259"/>
                  <a:pt x="756920" y="1168400"/>
                </a:cubicBezTo>
                <a:cubicBezTo>
                  <a:pt x="717529" y="1188095"/>
                  <a:pt x="764746" y="1170871"/>
                  <a:pt x="726440" y="1183640"/>
                </a:cubicBezTo>
                <a:cubicBezTo>
                  <a:pt x="713541" y="1196539"/>
                  <a:pt x="711520" y="1200553"/>
                  <a:pt x="695960" y="1209040"/>
                </a:cubicBezTo>
                <a:cubicBezTo>
                  <a:pt x="682664" y="1216293"/>
                  <a:pt x="666030" y="1218650"/>
                  <a:pt x="655320" y="1229360"/>
                </a:cubicBezTo>
                <a:cubicBezTo>
                  <a:pt x="602474" y="1282206"/>
                  <a:pt x="674348" y="1212325"/>
                  <a:pt x="624840" y="1254760"/>
                </a:cubicBezTo>
                <a:cubicBezTo>
                  <a:pt x="617567" y="1260994"/>
                  <a:pt x="610504" y="1267600"/>
                  <a:pt x="604520" y="1275080"/>
                </a:cubicBezTo>
                <a:cubicBezTo>
                  <a:pt x="596892" y="1284615"/>
                  <a:pt x="594360" y="1298787"/>
                  <a:pt x="584200" y="1305560"/>
                </a:cubicBezTo>
                <a:cubicBezTo>
                  <a:pt x="557005" y="1323690"/>
                  <a:pt x="573277" y="1311403"/>
                  <a:pt x="538480" y="1346200"/>
                </a:cubicBezTo>
                <a:cubicBezTo>
                  <a:pt x="533400" y="1351280"/>
                  <a:pt x="530056" y="1359168"/>
                  <a:pt x="523240" y="1361440"/>
                </a:cubicBezTo>
                <a:cubicBezTo>
                  <a:pt x="507966" y="1366531"/>
                  <a:pt x="505890" y="1365738"/>
                  <a:pt x="492760" y="1376680"/>
                </a:cubicBezTo>
                <a:cubicBezTo>
                  <a:pt x="487241" y="1381279"/>
                  <a:pt x="483498" y="1387935"/>
                  <a:pt x="477520" y="1391920"/>
                </a:cubicBezTo>
                <a:cubicBezTo>
                  <a:pt x="473147" y="1394835"/>
                  <a:pt x="444670" y="1401403"/>
                  <a:pt x="441960" y="1402080"/>
                </a:cubicBezTo>
                <a:lnTo>
                  <a:pt x="381000" y="1442720"/>
                </a:lnTo>
                <a:lnTo>
                  <a:pt x="365760" y="1452880"/>
                </a:lnTo>
                <a:lnTo>
                  <a:pt x="350520" y="1463040"/>
                </a:lnTo>
                <a:cubicBezTo>
                  <a:pt x="347133" y="1468120"/>
                  <a:pt x="344677" y="1473963"/>
                  <a:pt x="340360" y="1478280"/>
                </a:cubicBezTo>
                <a:cubicBezTo>
                  <a:pt x="331574" y="1487066"/>
                  <a:pt x="314761" y="1492624"/>
                  <a:pt x="304800" y="1498600"/>
                </a:cubicBezTo>
                <a:cubicBezTo>
                  <a:pt x="294329" y="1504882"/>
                  <a:pt x="284480" y="1512147"/>
                  <a:pt x="274320" y="1518920"/>
                </a:cubicBezTo>
                <a:cubicBezTo>
                  <a:pt x="269240" y="1522307"/>
                  <a:pt x="263397" y="1524763"/>
                  <a:pt x="259080" y="1529080"/>
                </a:cubicBezTo>
                <a:cubicBezTo>
                  <a:pt x="254000" y="1534160"/>
                  <a:pt x="249686" y="1540144"/>
                  <a:pt x="243840" y="1544320"/>
                </a:cubicBezTo>
                <a:cubicBezTo>
                  <a:pt x="237678" y="1548722"/>
                  <a:pt x="230095" y="1550723"/>
                  <a:pt x="223520" y="1554480"/>
                </a:cubicBezTo>
                <a:cubicBezTo>
                  <a:pt x="218219" y="1557509"/>
                  <a:pt x="213741" y="1561910"/>
                  <a:pt x="208280" y="1564640"/>
                </a:cubicBezTo>
                <a:cubicBezTo>
                  <a:pt x="203491" y="1567035"/>
                  <a:pt x="197829" y="1567325"/>
                  <a:pt x="193040" y="1569720"/>
                </a:cubicBezTo>
                <a:cubicBezTo>
                  <a:pt x="149301" y="1591589"/>
                  <a:pt x="186884" y="1581111"/>
                  <a:pt x="142240" y="1590040"/>
                </a:cubicBezTo>
                <a:cubicBezTo>
                  <a:pt x="133773" y="1595120"/>
                  <a:pt x="125213" y="1600047"/>
                  <a:pt x="116840" y="1605280"/>
                </a:cubicBezTo>
                <a:cubicBezTo>
                  <a:pt x="111663" y="1608516"/>
                  <a:pt x="107549" y="1616813"/>
                  <a:pt x="101600" y="1615440"/>
                </a:cubicBezTo>
                <a:cubicBezTo>
                  <a:pt x="83153" y="1611183"/>
                  <a:pt x="67733" y="1598507"/>
                  <a:pt x="50800" y="1590040"/>
                </a:cubicBezTo>
                <a:cubicBezTo>
                  <a:pt x="47413" y="1584960"/>
                  <a:pt x="44549" y="1579490"/>
                  <a:pt x="40640" y="1574800"/>
                </a:cubicBezTo>
                <a:cubicBezTo>
                  <a:pt x="36041" y="1569281"/>
                  <a:pt x="28964" y="1565798"/>
                  <a:pt x="25400" y="1559560"/>
                </a:cubicBezTo>
                <a:cubicBezTo>
                  <a:pt x="21936" y="1553498"/>
                  <a:pt x="22528" y="1545864"/>
                  <a:pt x="20320" y="1539240"/>
                </a:cubicBezTo>
                <a:cubicBezTo>
                  <a:pt x="12035" y="1514385"/>
                  <a:pt x="12445" y="1517267"/>
                  <a:pt x="0" y="1498600"/>
                </a:cubicBezTo>
                <a:cubicBezTo>
                  <a:pt x="1693" y="1459653"/>
                  <a:pt x="2200" y="1420637"/>
                  <a:pt x="5080" y="1381760"/>
                </a:cubicBezTo>
                <a:cubicBezTo>
                  <a:pt x="5737" y="1372894"/>
                  <a:pt x="18721" y="1334557"/>
                  <a:pt x="20320" y="1330960"/>
                </a:cubicBezTo>
                <a:cubicBezTo>
                  <a:pt x="22800" y="1325381"/>
                  <a:pt x="27093" y="1320800"/>
                  <a:pt x="30480" y="1315720"/>
                </a:cubicBezTo>
                <a:cubicBezTo>
                  <a:pt x="32173" y="1308947"/>
                  <a:pt x="32096" y="1301462"/>
                  <a:pt x="35560" y="1295400"/>
                </a:cubicBezTo>
                <a:cubicBezTo>
                  <a:pt x="43655" y="1281233"/>
                  <a:pt x="54563" y="1279564"/>
                  <a:pt x="66040" y="1270000"/>
                </a:cubicBezTo>
                <a:cubicBezTo>
                  <a:pt x="71559" y="1265401"/>
                  <a:pt x="76969" y="1260507"/>
                  <a:pt x="81280" y="1254760"/>
                </a:cubicBezTo>
                <a:cubicBezTo>
                  <a:pt x="119152" y="1204263"/>
                  <a:pt x="75760" y="1250120"/>
                  <a:pt x="111760" y="1214120"/>
                </a:cubicBezTo>
                <a:cubicBezTo>
                  <a:pt x="118533" y="1198880"/>
                  <a:pt x="123677" y="1182806"/>
                  <a:pt x="132080" y="1168400"/>
                </a:cubicBezTo>
                <a:cubicBezTo>
                  <a:pt x="135700" y="1162194"/>
                  <a:pt x="142645" y="1158615"/>
                  <a:pt x="147320" y="1153160"/>
                </a:cubicBezTo>
                <a:cubicBezTo>
                  <a:pt x="195042" y="1097484"/>
                  <a:pt x="116080" y="1179320"/>
                  <a:pt x="193040" y="1102360"/>
                </a:cubicBezTo>
                <a:lnTo>
                  <a:pt x="213360" y="1082040"/>
                </a:lnTo>
                <a:cubicBezTo>
                  <a:pt x="218440" y="1076960"/>
                  <a:pt x="221784" y="1069072"/>
                  <a:pt x="228600" y="1066800"/>
                </a:cubicBezTo>
                <a:lnTo>
                  <a:pt x="243840" y="1061720"/>
                </a:lnTo>
                <a:cubicBezTo>
                  <a:pt x="250613" y="1053253"/>
                  <a:pt x="255928" y="1043376"/>
                  <a:pt x="264160" y="1036320"/>
                </a:cubicBezTo>
                <a:cubicBezTo>
                  <a:pt x="268226" y="1032835"/>
                  <a:pt x="274751" y="1033897"/>
                  <a:pt x="279400" y="1031240"/>
                </a:cubicBezTo>
                <a:cubicBezTo>
                  <a:pt x="286751" y="1027039"/>
                  <a:pt x="292675" y="1020696"/>
                  <a:pt x="299720" y="1016000"/>
                </a:cubicBezTo>
                <a:cubicBezTo>
                  <a:pt x="307935" y="1010523"/>
                  <a:pt x="316905" y="1006237"/>
                  <a:pt x="325120" y="1000760"/>
                </a:cubicBezTo>
                <a:cubicBezTo>
                  <a:pt x="332165" y="996064"/>
                  <a:pt x="338395" y="990216"/>
                  <a:pt x="345440" y="985520"/>
                </a:cubicBezTo>
                <a:cubicBezTo>
                  <a:pt x="366276" y="971629"/>
                  <a:pt x="373080" y="971312"/>
                  <a:pt x="391160" y="955040"/>
                </a:cubicBezTo>
                <a:cubicBezTo>
                  <a:pt x="401840" y="945428"/>
                  <a:pt x="413289" y="936252"/>
                  <a:pt x="421640" y="924560"/>
                </a:cubicBezTo>
                <a:cubicBezTo>
                  <a:pt x="440106" y="898708"/>
                  <a:pt x="442278" y="888093"/>
                  <a:pt x="467360" y="873760"/>
                </a:cubicBezTo>
                <a:cubicBezTo>
                  <a:pt x="472009" y="871103"/>
                  <a:pt x="477520" y="870373"/>
                  <a:pt x="482600" y="868680"/>
                </a:cubicBezTo>
                <a:cubicBezTo>
                  <a:pt x="522477" y="828803"/>
                  <a:pt x="504212" y="842419"/>
                  <a:pt x="533400" y="822960"/>
                </a:cubicBezTo>
                <a:cubicBezTo>
                  <a:pt x="550552" y="797231"/>
                  <a:pt x="535874" y="814537"/>
                  <a:pt x="568960" y="792480"/>
                </a:cubicBezTo>
                <a:cubicBezTo>
                  <a:pt x="576005" y="787784"/>
                  <a:pt x="582056" y="781655"/>
                  <a:pt x="589280" y="777240"/>
                </a:cubicBezTo>
                <a:cubicBezTo>
                  <a:pt x="712679" y="701830"/>
                  <a:pt x="618332" y="760932"/>
                  <a:pt x="690880" y="721360"/>
                </a:cubicBezTo>
                <a:cubicBezTo>
                  <a:pt x="728061" y="701079"/>
                  <a:pt x="702604" y="709539"/>
                  <a:pt x="736600" y="701040"/>
                </a:cubicBezTo>
                <a:cubicBezTo>
                  <a:pt x="746760" y="690880"/>
                  <a:pt x="753449" y="675104"/>
                  <a:pt x="767080" y="670560"/>
                </a:cubicBezTo>
                <a:lnTo>
                  <a:pt x="797560" y="660400"/>
                </a:lnTo>
                <a:cubicBezTo>
                  <a:pt x="799253" y="655320"/>
                  <a:pt x="799295" y="649341"/>
                  <a:pt x="802640" y="645160"/>
                </a:cubicBezTo>
                <a:cubicBezTo>
                  <a:pt x="806454" y="640392"/>
                  <a:pt x="812912" y="638549"/>
                  <a:pt x="817880" y="635000"/>
                </a:cubicBezTo>
                <a:cubicBezTo>
                  <a:pt x="824770" y="630079"/>
                  <a:pt x="831907" y="625424"/>
                  <a:pt x="838200" y="619760"/>
                </a:cubicBezTo>
                <a:lnTo>
                  <a:pt x="883920" y="574040"/>
                </a:lnTo>
                <a:cubicBezTo>
                  <a:pt x="892387" y="565573"/>
                  <a:pt x="902678" y="558603"/>
                  <a:pt x="909320" y="548640"/>
                </a:cubicBezTo>
                <a:cubicBezTo>
                  <a:pt x="923681" y="527099"/>
                  <a:pt x="914019" y="536130"/>
                  <a:pt x="939800" y="523240"/>
                </a:cubicBezTo>
                <a:cubicBezTo>
                  <a:pt x="948441" y="497317"/>
                  <a:pt x="939364" y="516975"/>
                  <a:pt x="960120" y="492760"/>
                </a:cubicBezTo>
                <a:cubicBezTo>
                  <a:pt x="965630" y="486332"/>
                  <a:pt x="969696" y="478733"/>
                  <a:pt x="975360" y="472440"/>
                </a:cubicBezTo>
                <a:cubicBezTo>
                  <a:pt x="984972" y="461760"/>
                  <a:pt x="1005840" y="441960"/>
                  <a:pt x="1005840" y="441960"/>
                </a:cubicBezTo>
                <a:cubicBezTo>
                  <a:pt x="1017919" y="405723"/>
                  <a:pt x="1000791" y="449533"/>
                  <a:pt x="1026160" y="411480"/>
                </a:cubicBezTo>
                <a:cubicBezTo>
                  <a:pt x="1029130" y="407025"/>
                  <a:pt x="1028270" y="400695"/>
                  <a:pt x="1031240" y="396240"/>
                </a:cubicBezTo>
                <a:cubicBezTo>
                  <a:pt x="1042112" y="379932"/>
                  <a:pt x="1045742" y="381246"/>
                  <a:pt x="1061720" y="375920"/>
                </a:cubicBezTo>
                <a:cubicBezTo>
                  <a:pt x="1068493" y="370840"/>
                  <a:pt x="1075612" y="366190"/>
                  <a:pt x="1082040" y="360680"/>
                </a:cubicBezTo>
                <a:cubicBezTo>
                  <a:pt x="1087495" y="356005"/>
                  <a:pt x="1091434" y="349616"/>
                  <a:pt x="1097280" y="345440"/>
                </a:cubicBezTo>
                <a:cubicBezTo>
                  <a:pt x="1103442" y="341038"/>
                  <a:pt x="1110827" y="338667"/>
                  <a:pt x="1117600" y="335280"/>
                </a:cubicBezTo>
                <a:cubicBezTo>
                  <a:pt x="1140322" y="301196"/>
                  <a:pt x="1113555" y="334590"/>
                  <a:pt x="1143000" y="314960"/>
                </a:cubicBezTo>
                <a:cubicBezTo>
                  <a:pt x="1162577" y="301909"/>
                  <a:pt x="1155874" y="295832"/>
                  <a:pt x="1173480" y="279400"/>
                </a:cubicBezTo>
                <a:cubicBezTo>
                  <a:pt x="1192817" y="261352"/>
                  <a:pt x="1214534" y="246018"/>
                  <a:pt x="1234440" y="228600"/>
                </a:cubicBezTo>
                <a:cubicBezTo>
                  <a:pt x="1241649" y="222292"/>
                  <a:pt x="1247487" y="214514"/>
                  <a:pt x="1254760" y="208280"/>
                </a:cubicBezTo>
                <a:cubicBezTo>
                  <a:pt x="1271409" y="194009"/>
                  <a:pt x="1270000" y="192894"/>
                  <a:pt x="1270000" y="203200"/>
                </a:cubicBezTo>
                <a:lnTo>
                  <a:pt x="1229360" y="28448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2C55C39-5619-45C1-8A54-14F761621238}"/>
              </a:ext>
            </a:extLst>
          </p:cNvPr>
          <p:cNvSpPr txBox="1"/>
          <p:nvPr/>
        </p:nvSpPr>
        <p:spPr>
          <a:xfrm>
            <a:off x="7873997" y="3087573"/>
            <a:ext cx="965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weather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15FD95D-607B-4F79-B416-2ABDE576F8E3}"/>
              </a:ext>
            </a:extLst>
          </p:cNvPr>
          <p:cNvSpPr txBox="1"/>
          <p:nvPr/>
        </p:nvSpPr>
        <p:spPr>
          <a:xfrm>
            <a:off x="9082798" y="4353704"/>
            <a:ext cx="965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weather</a:t>
            </a:r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1F626F2E-7BB5-476B-834A-BC111FFF4722}"/>
              </a:ext>
            </a:extLst>
          </p:cNvPr>
          <p:cNvSpPr/>
          <p:nvPr/>
        </p:nvSpPr>
        <p:spPr>
          <a:xfrm>
            <a:off x="9082798" y="5105400"/>
            <a:ext cx="160936" cy="1962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Multiplication Sign 54">
            <a:extLst>
              <a:ext uri="{FF2B5EF4-FFF2-40B4-BE49-F238E27FC236}">
                <a16:creationId xmlns:a16="http://schemas.microsoft.com/office/drawing/2014/main" id="{CE456EFE-DD12-4628-890A-7EC079F9CA02}"/>
              </a:ext>
            </a:extLst>
          </p:cNvPr>
          <p:cNvSpPr/>
          <p:nvPr/>
        </p:nvSpPr>
        <p:spPr>
          <a:xfrm>
            <a:off x="7276059" y="4255601"/>
            <a:ext cx="160936" cy="1962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Multiplication Sign 55">
            <a:extLst>
              <a:ext uri="{FF2B5EF4-FFF2-40B4-BE49-F238E27FC236}">
                <a16:creationId xmlns:a16="http://schemas.microsoft.com/office/drawing/2014/main" id="{F91E75C5-9FFA-4A20-A391-FF88EB3AA879}"/>
              </a:ext>
            </a:extLst>
          </p:cNvPr>
          <p:cNvSpPr/>
          <p:nvPr/>
        </p:nvSpPr>
        <p:spPr>
          <a:xfrm>
            <a:off x="9020652" y="4200128"/>
            <a:ext cx="160936" cy="1962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Multiplication Sign 56">
            <a:extLst>
              <a:ext uri="{FF2B5EF4-FFF2-40B4-BE49-F238E27FC236}">
                <a16:creationId xmlns:a16="http://schemas.microsoft.com/office/drawing/2014/main" id="{C06028CF-0F85-441E-9868-1E0199080491}"/>
              </a:ext>
            </a:extLst>
          </p:cNvPr>
          <p:cNvSpPr/>
          <p:nvPr/>
        </p:nvSpPr>
        <p:spPr>
          <a:xfrm>
            <a:off x="8489386" y="5108566"/>
            <a:ext cx="160936" cy="19620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Multiplication Sign 57">
            <a:extLst>
              <a:ext uri="{FF2B5EF4-FFF2-40B4-BE49-F238E27FC236}">
                <a16:creationId xmlns:a16="http://schemas.microsoft.com/office/drawing/2014/main" id="{47838AE8-36FA-40F2-BDDA-8D72DEBA32A7}"/>
              </a:ext>
            </a:extLst>
          </p:cNvPr>
          <p:cNvSpPr/>
          <p:nvPr/>
        </p:nvSpPr>
        <p:spPr>
          <a:xfrm>
            <a:off x="8474040" y="3726500"/>
            <a:ext cx="160936" cy="19620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Multiplication Sign 60">
            <a:extLst>
              <a:ext uri="{FF2B5EF4-FFF2-40B4-BE49-F238E27FC236}">
                <a16:creationId xmlns:a16="http://schemas.microsoft.com/office/drawing/2014/main" id="{E5B69A1C-0FA4-4EDF-92EC-609D9593B871}"/>
              </a:ext>
            </a:extLst>
          </p:cNvPr>
          <p:cNvSpPr/>
          <p:nvPr/>
        </p:nvSpPr>
        <p:spPr>
          <a:xfrm>
            <a:off x="7281893" y="3733904"/>
            <a:ext cx="160936" cy="19620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0CFC768-7C47-47DD-89B5-643C84920FE3}"/>
              </a:ext>
            </a:extLst>
          </p:cNvPr>
          <p:cNvSpPr txBox="1"/>
          <p:nvPr/>
        </p:nvSpPr>
        <p:spPr>
          <a:xfrm>
            <a:off x="8839967" y="5445415"/>
            <a:ext cx="112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Avg price in bad weather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64BB0B5-8A62-40F9-98B3-57F7EEB48505}"/>
              </a:ext>
            </a:extLst>
          </p:cNvPr>
          <p:cNvSpPr txBox="1"/>
          <p:nvPr/>
        </p:nvSpPr>
        <p:spPr>
          <a:xfrm>
            <a:off x="6262976" y="4012388"/>
            <a:ext cx="10935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Avg demand in bad weather</a:t>
            </a:r>
          </a:p>
        </p:txBody>
      </p:sp>
    </p:spTree>
    <p:extLst>
      <p:ext uri="{BB962C8B-B14F-4D97-AF65-F5344CB8AC3E}">
        <p14:creationId xmlns:p14="http://schemas.microsoft.com/office/powerpoint/2010/main" val="194401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39" grpId="0"/>
      <p:bldP spid="9" grpId="0" animBg="1"/>
      <p:bldP spid="42" grpId="0" animBg="1"/>
      <p:bldP spid="43" grpId="0" animBg="1"/>
      <p:bldP spid="44" grpId="0" animBg="1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/>
      <p:bldP spid="53" grpId="0"/>
      <p:bldP spid="10" grpId="0" animBg="1"/>
      <p:bldP spid="55" grpId="0" animBg="1"/>
      <p:bldP spid="56" grpId="0" animBg="1"/>
      <p:bldP spid="57" grpId="0" animBg="1"/>
      <p:bldP spid="58" grpId="0" animBg="1"/>
      <p:bldP spid="61" grpId="0" animBg="1"/>
      <p:bldP spid="62" grpId="0"/>
      <p:bldP spid="6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4393-D4FB-47A5-BCAB-4A46E467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More generally: 2SLS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BC45E9-00C7-4154-B3B9-881428908D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340565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>
                    <a:solidFill>
                      <a:schemeClr val="tx1"/>
                    </a:solidFill>
                  </a:rPr>
                  <a:t>Regress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</a:rPr>
                  <a:t> to learn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/>
                  <a:t>Linear regression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/>
                  <a:t> to learn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BC45E9-00C7-4154-B3B9-881428908D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340565"/>
              </a:xfrm>
              <a:blipFill>
                <a:blip r:embed="rId2"/>
                <a:stretch>
                  <a:fillRect l="-1217" t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482B36-7C94-4807-A1DB-7B955D22973F}"/>
              </a:ext>
            </a:extLst>
          </p:cNvPr>
          <p:cNvCxnSpPr>
            <a:cxnSpLocks/>
          </p:cNvCxnSpPr>
          <p:nvPr/>
        </p:nvCxnSpPr>
        <p:spPr>
          <a:xfrm>
            <a:off x="2330392" y="5227714"/>
            <a:ext cx="29075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19A447-9D52-4B17-BEB4-BB7F36F98F1B}"/>
              </a:ext>
            </a:extLst>
          </p:cNvPr>
          <p:cNvCxnSpPr>
            <a:cxnSpLocks/>
          </p:cNvCxnSpPr>
          <p:nvPr/>
        </p:nvCxnSpPr>
        <p:spPr>
          <a:xfrm flipV="1">
            <a:off x="2314980" y="3291035"/>
            <a:ext cx="0" cy="194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EEBAE3D-E9CB-405E-9C45-FD5C0BAACD62}"/>
              </a:ext>
            </a:extLst>
          </p:cNvPr>
          <p:cNvSpPr/>
          <p:nvPr/>
        </p:nvSpPr>
        <p:spPr>
          <a:xfrm>
            <a:off x="4519591" y="3623573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09D381A-BCC4-47FD-8906-B90B4C8232B4}"/>
              </a:ext>
            </a:extLst>
          </p:cNvPr>
          <p:cNvSpPr/>
          <p:nvPr/>
        </p:nvSpPr>
        <p:spPr>
          <a:xfrm>
            <a:off x="4754291" y="3846750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359BD0B-3733-44DC-9632-64AE2FDDB454}"/>
              </a:ext>
            </a:extLst>
          </p:cNvPr>
          <p:cNvSpPr/>
          <p:nvPr/>
        </p:nvSpPr>
        <p:spPr>
          <a:xfrm>
            <a:off x="4327395" y="3419476"/>
            <a:ext cx="77055" cy="821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86458E-0F11-4D1A-9A99-619EA1E9D11F}"/>
              </a:ext>
            </a:extLst>
          </p:cNvPr>
          <p:cNvSpPr txBox="1"/>
          <p:nvPr/>
        </p:nvSpPr>
        <p:spPr>
          <a:xfrm>
            <a:off x="5352961" y="5227714"/>
            <a:ext cx="109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log(price)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6A972A-BACD-44AF-B52C-1A43574E6C9B}"/>
              </a:ext>
            </a:extLst>
          </p:cNvPr>
          <p:cNvSpPr txBox="1"/>
          <p:nvPr/>
        </p:nvSpPr>
        <p:spPr>
          <a:xfrm>
            <a:off x="970290" y="3001337"/>
            <a:ext cx="141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log(demand)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5345A6A-963E-4302-AD3F-EE99B3642DE9}"/>
              </a:ext>
            </a:extLst>
          </p:cNvPr>
          <p:cNvSpPr/>
          <p:nvPr/>
        </p:nvSpPr>
        <p:spPr>
          <a:xfrm>
            <a:off x="2970905" y="4591030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A7AF29-AE2E-4989-A186-9C668E9A4804}"/>
              </a:ext>
            </a:extLst>
          </p:cNvPr>
          <p:cNvSpPr/>
          <p:nvPr/>
        </p:nvSpPr>
        <p:spPr>
          <a:xfrm>
            <a:off x="3205605" y="4814207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27DC4F4-FA81-4032-A01D-6D6AB2100EC7}"/>
              </a:ext>
            </a:extLst>
          </p:cNvPr>
          <p:cNvSpPr/>
          <p:nvPr/>
        </p:nvSpPr>
        <p:spPr>
          <a:xfrm>
            <a:off x="2778709" y="4386933"/>
            <a:ext cx="77055" cy="821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A331DC2-FB62-49FA-A803-858A1BF95D22}"/>
              </a:ext>
            </a:extLst>
          </p:cNvPr>
          <p:cNvSpPr txBox="1">
            <a:spLocks/>
          </p:cNvSpPr>
          <p:nvPr/>
        </p:nvSpPr>
        <p:spPr>
          <a:xfrm>
            <a:off x="745400" y="5769844"/>
            <a:ext cx="10515600" cy="105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F3E27CA-39C6-4196-A5DE-A79CB33564E0}"/>
              </a:ext>
            </a:extLst>
          </p:cNvPr>
          <p:cNvSpPr/>
          <p:nvPr/>
        </p:nvSpPr>
        <p:spPr>
          <a:xfrm>
            <a:off x="2854960" y="3550920"/>
            <a:ext cx="2179320" cy="1429324"/>
          </a:xfrm>
          <a:custGeom>
            <a:avLst/>
            <a:gdLst>
              <a:gd name="connsiteX0" fmla="*/ 1610360 w 2179320"/>
              <a:gd name="connsiteY0" fmla="*/ 30480 h 1429324"/>
              <a:gd name="connsiteX1" fmla="*/ 1610360 w 2179320"/>
              <a:gd name="connsiteY1" fmla="*/ 30480 h 1429324"/>
              <a:gd name="connsiteX2" fmla="*/ 1798320 w 2179320"/>
              <a:gd name="connsiteY2" fmla="*/ 20320 h 1429324"/>
              <a:gd name="connsiteX3" fmla="*/ 1838960 w 2179320"/>
              <a:gd name="connsiteY3" fmla="*/ 15240 h 1429324"/>
              <a:gd name="connsiteX4" fmla="*/ 1884680 w 2179320"/>
              <a:gd name="connsiteY4" fmla="*/ 0 h 1429324"/>
              <a:gd name="connsiteX5" fmla="*/ 2001520 w 2179320"/>
              <a:gd name="connsiteY5" fmla="*/ 15240 h 1429324"/>
              <a:gd name="connsiteX6" fmla="*/ 2016760 w 2179320"/>
              <a:gd name="connsiteY6" fmla="*/ 20320 h 1429324"/>
              <a:gd name="connsiteX7" fmla="*/ 2062480 w 2179320"/>
              <a:gd name="connsiteY7" fmla="*/ 45720 h 1429324"/>
              <a:gd name="connsiteX8" fmla="*/ 2108200 w 2179320"/>
              <a:gd name="connsiteY8" fmla="*/ 71120 h 1429324"/>
              <a:gd name="connsiteX9" fmla="*/ 2123440 w 2179320"/>
              <a:gd name="connsiteY9" fmla="*/ 101600 h 1429324"/>
              <a:gd name="connsiteX10" fmla="*/ 2143760 w 2179320"/>
              <a:gd name="connsiteY10" fmla="*/ 121920 h 1429324"/>
              <a:gd name="connsiteX11" fmla="*/ 2164080 w 2179320"/>
              <a:gd name="connsiteY11" fmla="*/ 157480 h 1429324"/>
              <a:gd name="connsiteX12" fmla="*/ 2179320 w 2179320"/>
              <a:gd name="connsiteY12" fmla="*/ 193040 h 1429324"/>
              <a:gd name="connsiteX13" fmla="*/ 2174240 w 2179320"/>
              <a:gd name="connsiteY13" fmla="*/ 274320 h 1429324"/>
              <a:gd name="connsiteX14" fmla="*/ 2169160 w 2179320"/>
              <a:gd name="connsiteY14" fmla="*/ 309880 h 1429324"/>
              <a:gd name="connsiteX15" fmla="*/ 2159000 w 2179320"/>
              <a:gd name="connsiteY15" fmla="*/ 325120 h 1429324"/>
              <a:gd name="connsiteX16" fmla="*/ 2148840 w 2179320"/>
              <a:gd name="connsiteY16" fmla="*/ 375920 h 1429324"/>
              <a:gd name="connsiteX17" fmla="*/ 2143760 w 2179320"/>
              <a:gd name="connsiteY17" fmla="*/ 401320 h 1429324"/>
              <a:gd name="connsiteX18" fmla="*/ 2138680 w 2179320"/>
              <a:gd name="connsiteY18" fmla="*/ 416560 h 1429324"/>
              <a:gd name="connsiteX19" fmla="*/ 2118360 w 2179320"/>
              <a:gd name="connsiteY19" fmla="*/ 462280 h 1429324"/>
              <a:gd name="connsiteX20" fmla="*/ 2113280 w 2179320"/>
              <a:gd name="connsiteY20" fmla="*/ 477520 h 1429324"/>
              <a:gd name="connsiteX21" fmla="*/ 2103120 w 2179320"/>
              <a:gd name="connsiteY21" fmla="*/ 502920 h 1429324"/>
              <a:gd name="connsiteX22" fmla="*/ 2098040 w 2179320"/>
              <a:gd name="connsiteY22" fmla="*/ 518160 h 1429324"/>
              <a:gd name="connsiteX23" fmla="*/ 2082800 w 2179320"/>
              <a:gd name="connsiteY23" fmla="*/ 533400 h 1429324"/>
              <a:gd name="connsiteX24" fmla="*/ 2057400 w 2179320"/>
              <a:gd name="connsiteY24" fmla="*/ 574040 h 1429324"/>
              <a:gd name="connsiteX25" fmla="*/ 2047240 w 2179320"/>
              <a:gd name="connsiteY25" fmla="*/ 589280 h 1429324"/>
              <a:gd name="connsiteX26" fmla="*/ 2042160 w 2179320"/>
              <a:gd name="connsiteY26" fmla="*/ 604520 h 1429324"/>
              <a:gd name="connsiteX27" fmla="*/ 2026920 w 2179320"/>
              <a:gd name="connsiteY27" fmla="*/ 619760 h 1429324"/>
              <a:gd name="connsiteX28" fmla="*/ 1991360 w 2179320"/>
              <a:gd name="connsiteY28" fmla="*/ 660400 h 1429324"/>
              <a:gd name="connsiteX29" fmla="*/ 1965960 w 2179320"/>
              <a:gd name="connsiteY29" fmla="*/ 685800 h 1429324"/>
              <a:gd name="connsiteX30" fmla="*/ 1955800 w 2179320"/>
              <a:gd name="connsiteY30" fmla="*/ 701040 h 1429324"/>
              <a:gd name="connsiteX31" fmla="*/ 1940560 w 2179320"/>
              <a:gd name="connsiteY31" fmla="*/ 711200 h 1429324"/>
              <a:gd name="connsiteX32" fmla="*/ 1899920 w 2179320"/>
              <a:gd name="connsiteY32" fmla="*/ 736600 h 1429324"/>
              <a:gd name="connsiteX33" fmla="*/ 1864360 w 2179320"/>
              <a:gd name="connsiteY33" fmla="*/ 762000 h 1429324"/>
              <a:gd name="connsiteX34" fmla="*/ 1803400 w 2179320"/>
              <a:gd name="connsiteY34" fmla="*/ 812800 h 1429324"/>
              <a:gd name="connsiteX35" fmla="*/ 1772920 w 2179320"/>
              <a:gd name="connsiteY35" fmla="*/ 828040 h 1429324"/>
              <a:gd name="connsiteX36" fmla="*/ 1747520 w 2179320"/>
              <a:gd name="connsiteY36" fmla="*/ 838200 h 1429324"/>
              <a:gd name="connsiteX37" fmla="*/ 1717040 w 2179320"/>
              <a:gd name="connsiteY37" fmla="*/ 863600 h 1429324"/>
              <a:gd name="connsiteX38" fmla="*/ 1696720 w 2179320"/>
              <a:gd name="connsiteY38" fmla="*/ 868680 h 1429324"/>
              <a:gd name="connsiteX39" fmla="*/ 1671320 w 2179320"/>
              <a:gd name="connsiteY39" fmla="*/ 883920 h 1429324"/>
              <a:gd name="connsiteX40" fmla="*/ 1610360 w 2179320"/>
              <a:gd name="connsiteY40" fmla="*/ 909320 h 1429324"/>
              <a:gd name="connsiteX41" fmla="*/ 1584960 w 2179320"/>
              <a:gd name="connsiteY41" fmla="*/ 914400 h 1429324"/>
              <a:gd name="connsiteX42" fmla="*/ 1539240 w 2179320"/>
              <a:gd name="connsiteY42" fmla="*/ 939800 h 1429324"/>
              <a:gd name="connsiteX43" fmla="*/ 1513840 w 2179320"/>
              <a:gd name="connsiteY43" fmla="*/ 955040 h 1429324"/>
              <a:gd name="connsiteX44" fmla="*/ 1498600 w 2179320"/>
              <a:gd name="connsiteY44" fmla="*/ 960120 h 1429324"/>
              <a:gd name="connsiteX45" fmla="*/ 1483360 w 2179320"/>
              <a:gd name="connsiteY45" fmla="*/ 970280 h 1429324"/>
              <a:gd name="connsiteX46" fmla="*/ 1468120 w 2179320"/>
              <a:gd name="connsiteY46" fmla="*/ 975360 h 1429324"/>
              <a:gd name="connsiteX47" fmla="*/ 1432560 w 2179320"/>
              <a:gd name="connsiteY47" fmla="*/ 985520 h 1429324"/>
              <a:gd name="connsiteX48" fmla="*/ 1386840 w 2179320"/>
              <a:gd name="connsiteY48" fmla="*/ 1000760 h 1429324"/>
              <a:gd name="connsiteX49" fmla="*/ 1330960 w 2179320"/>
              <a:gd name="connsiteY49" fmla="*/ 1036320 h 1429324"/>
              <a:gd name="connsiteX50" fmla="*/ 1285240 w 2179320"/>
              <a:gd name="connsiteY50" fmla="*/ 1056640 h 1429324"/>
              <a:gd name="connsiteX51" fmla="*/ 1270000 w 2179320"/>
              <a:gd name="connsiteY51" fmla="*/ 1071880 h 1429324"/>
              <a:gd name="connsiteX52" fmla="*/ 1254760 w 2179320"/>
              <a:gd name="connsiteY52" fmla="*/ 1076960 h 1429324"/>
              <a:gd name="connsiteX53" fmla="*/ 1224280 w 2179320"/>
              <a:gd name="connsiteY53" fmla="*/ 1097280 h 1429324"/>
              <a:gd name="connsiteX54" fmla="*/ 1203960 w 2179320"/>
              <a:gd name="connsiteY54" fmla="*/ 1107440 h 1429324"/>
              <a:gd name="connsiteX55" fmla="*/ 1148080 w 2179320"/>
              <a:gd name="connsiteY55" fmla="*/ 1158240 h 1429324"/>
              <a:gd name="connsiteX56" fmla="*/ 1122680 w 2179320"/>
              <a:gd name="connsiteY56" fmla="*/ 1178560 h 1429324"/>
              <a:gd name="connsiteX57" fmla="*/ 1092200 w 2179320"/>
              <a:gd name="connsiteY57" fmla="*/ 1209040 h 1429324"/>
              <a:gd name="connsiteX58" fmla="*/ 1026160 w 2179320"/>
              <a:gd name="connsiteY58" fmla="*/ 1224280 h 1429324"/>
              <a:gd name="connsiteX59" fmla="*/ 1010920 w 2179320"/>
              <a:gd name="connsiteY59" fmla="*/ 1239520 h 1429324"/>
              <a:gd name="connsiteX60" fmla="*/ 944880 w 2179320"/>
              <a:gd name="connsiteY60" fmla="*/ 1259840 h 1429324"/>
              <a:gd name="connsiteX61" fmla="*/ 904240 w 2179320"/>
              <a:gd name="connsiteY61" fmla="*/ 1275080 h 1429324"/>
              <a:gd name="connsiteX62" fmla="*/ 889000 w 2179320"/>
              <a:gd name="connsiteY62" fmla="*/ 1290320 h 1429324"/>
              <a:gd name="connsiteX63" fmla="*/ 863600 w 2179320"/>
              <a:gd name="connsiteY63" fmla="*/ 1305560 h 1429324"/>
              <a:gd name="connsiteX64" fmla="*/ 843280 w 2179320"/>
              <a:gd name="connsiteY64" fmla="*/ 1320800 h 1429324"/>
              <a:gd name="connsiteX65" fmla="*/ 822960 w 2179320"/>
              <a:gd name="connsiteY65" fmla="*/ 1325880 h 1429324"/>
              <a:gd name="connsiteX66" fmla="*/ 807720 w 2179320"/>
              <a:gd name="connsiteY66" fmla="*/ 1330960 h 1429324"/>
              <a:gd name="connsiteX67" fmla="*/ 787400 w 2179320"/>
              <a:gd name="connsiteY67" fmla="*/ 1341120 h 1429324"/>
              <a:gd name="connsiteX68" fmla="*/ 767080 w 2179320"/>
              <a:gd name="connsiteY68" fmla="*/ 1346200 h 1429324"/>
              <a:gd name="connsiteX69" fmla="*/ 746760 w 2179320"/>
              <a:gd name="connsiteY69" fmla="*/ 1356360 h 1429324"/>
              <a:gd name="connsiteX70" fmla="*/ 721360 w 2179320"/>
              <a:gd name="connsiteY70" fmla="*/ 1361440 h 1429324"/>
              <a:gd name="connsiteX71" fmla="*/ 665480 w 2179320"/>
              <a:gd name="connsiteY71" fmla="*/ 1371600 h 1429324"/>
              <a:gd name="connsiteX72" fmla="*/ 624840 w 2179320"/>
              <a:gd name="connsiteY72" fmla="*/ 1391920 h 1429324"/>
              <a:gd name="connsiteX73" fmla="*/ 599440 w 2179320"/>
              <a:gd name="connsiteY73" fmla="*/ 1397000 h 1429324"/>
              <a:gd name="connsiteX74" fmla="*/ 574040 w 2179320"/>
              <a:gd name="connsiteY74" fmla="*/ 1407160 h 1429324"/>
              <a:gd name="connsiteX75" fmla="*/ 421640 w 2179320"/>
              <a:gd name="connsiteY75" fmla="*/ 1422400 h 1429324"/>
              <a:gd name="connsiteX76" fmla="*/ 259080 w 2179320"/>
              <a:gd name="connsiteY76" fmla="*/ 1422400 h 1429324"/>
              <a:gd name="connsiteX77" fmla="*/ 218440 w 2179320"/>
              <a:gd name="connsiteY77" fmla="*/ 1412240 h 1429324"/>
              <a:gd name="connsiteX78" fmla="*/ 193040 w 2179320"/>
              <a:gd name="connsiteY78" fmla="*/ 1407160 h 1429324"/>
              <a:gd name="connsiteX79" fmla="*/ 172720 w 2179320"/>
              <a:gd name="connsiteY79" fmla="*/ 1391920 h 1429324"/>
              <a:gd name="connsiteX80" fmla="*/ 157480 w 2179320"/>
              <a:gd name="connsiteY80" fmla="*/ 1386840 h 1429324"/>
              <a:gd name="connsiteX81" fmla="*/ 132080 w 2179320"/>
              <a:gd name="connsiteY81" fmla="*/ 1376680 h 1429324"/>
              <a:gd name="connsiteX82" fmla="*/ 111760 w 2179320"/>
              <a:gd name="connsiteY82" fmla="*/ 1371600 h 1429324"/>
              <a:gd name="connsiteX83" fmla="*/ 96520 w 2179320"/>
              <a:gd name="connsiteY83" fmla="*/ 1366520 h 1429324"/>
              <a:gd name="connsiteX84" fmla="*/ 66040 w 2179320"/>
              <a:gd name="connsiteY84" fmla="*/ 1336040 h 1429324"/>
              <a:gd name="connsiteX85" fmla="*/ 55880 w 2179320"/>
              <a:gd name="connsiteY85" fmla="*/ 1315720 h 1429324"/>
              <a:gd name="connsiteX86" fmla="*/ 40640 w 2179320"/>
              <a:gd name="connsiteY86" fmla="*/ 1305560 h 1429324"/>
              <a:gd name="connsiteX87" fmla="*/ 25400 w 2179320"/>
              <a:gd name="connsiteY87" fmla="*/ 1290320 h 1429324"/>
              <a:gd name="connsiteX88" fmla="*/ 20320 w 2179320"/>
              <a:gd name="connsiteY88" fmla="*/ 1270000 h 1429324"/>
              <a:gd name="connsiteX89" fmla="*/ 15240 w 2179320"/>
              <a:gd name="connsiteY89" fmla="*/ 1254760 h 1429324"/>
              <a:gd name="connsiteX90" fmla="*/ 5080 w 2179320"/>
              <a:gd name="connsiteY90" fmla="*/ 1183640 h 1429324"/>
              <a:gd name="connsiteX91" fmla="*/ 0 w 2179320"/>
              <a:gd name="connsiteY91" fmla="*/ 1158240 h 1429324"/>
              <a:gd name="connsiteX92" fmla="*/ 15240 w 2179320"/>
              <a:gd name="connsiteY92" fmla="*/ 1071880 h 1429324"/>
              <a:gd name="connsiteX93" fmla="*/ 20320 w 2179320"/>
              <a:gd name="connsiteY93" fmla="*/ 1056640 h 1429324"/>
              <a:gd name="connsiteX94" fmla="*/ 30480 w 2179320"/>
              <a:gd name="connsiteY94" fmla="*/ 1041400 h 1429324"/>
              <a:gd name="connsiteX95" fmla="*/ 55880 w 2179320"/>
              <a:gd name="connsiteY95" fmla="*/ 1005840 h 1429324"/>
              <a:gd name="connsiteX96" fmla="*/ 76200 w 2179320"/>
              <a:gd name="connsiteY96" fmla="*/ 975360 h 1429324"/>
              <a:gd name="connsiteX97" fmla="*/ 96520 w 2179320"/>
              <a:gd name="connsiteY97" fmla="*/ 949960 h 1429324"/>
              <a:gd name="connsiteX98" fmla="*/ 106680 w 2179320"/>
              <a:gd name="connsiteY98" fmla="*/ 934720 h 1429324"/>
              <a:gd name="connsiteX99" fmla="*/ 121920 w 2179320"/>
              <a:gd name="connsiteY99" fmla="*/ 929640 h 1429324"/>
              <a:gd name="connsiteX100" fmla="*/ 142240 w 2179320"/>
              <a:gd name="connsiteY100" fmla="*/ 899160 h 1429324"/>
              <a:gd name="connsiteX101" fmla="*/ 152400 w 2179320"/>
              <a:gd name="connsiteY101" fmla="*/ 883920 h 1429324"/>
              <a:gd name="connsiteX102" fmla="*/ 167640 w 2179320"/>
              <a:gd name="connsiteY102" fmla="*/ 868680 h 1429324"/>
              <a:gd name="connsiteX103" fmla="*/ 198120 w 2179320"/>
              <a:gd name="connsiteY103" fmla="*/ 833120 h 1429324"/>
              <a:gd name="connsiteX104" fmla="*/ 238760 w 2179320"/>
              <a:gd name="connsiteY104" fmla="*/ 797560 h 1429324"/>
              <a:gd name="connsiteX105" fmla="*/ 279400 w 2179320"/>
              <a:gd name="connsiteY105" fmla="*/ 777240 h 1429324"/>
              <a:gd name="connsiteX106" fmla="*/ 330200 w 2179320"/>
              <a:gd name="connsiteY106" fmla="*/ 746760 h 1429324"/>
              <a:gd name="connsiteX107" fmla="*/ 370840 w 2179320"/>
              <a:gd name="connsiteY107" fmla="*/ 726440 h 1429324"/>
              <a:gd name="connsiteX108" fmla="*/ 386080 w 2179320"/>
              <a:gd name="connsiteY108" fmla="*/ 711200 h 1429324"/>
              <a:gd name="connsiteX109" fmla="*/ 421640 w 2179320"/>
              <a:gd name="connsiteY109" fmla="*/ 695960 h 1429324"/>
              <a:gd name="connsiteX110" fmla="*/ 457200 w 2179320"/>
              <a:gd name="connsiteY110" fmla="*/ 685800 h 1429324"/>
              <a:gd name="connsiteX111" fmla="*/ 477520 w 2179320"/>
              <a:gd name="connsiteY111" fmla="*/ 670560 h 1429324"/>
              <a:gd name="connsiteX112" fmla="*/ 497840 w 2179320"/>
              <a:gd name="connsiteY112" fmla="*/ 660400 h 1429324"/>
              <a:gd name="connsiteX113" fmla="*/ 513080 w 2179320"/>
              <a:gd name="connsiteY113" fmla="*/ 645160 h 1429324"/>
              <a:gd name="connsiteX114" fmla="*/ 558800 w 2179320"/>
              <a:gd name="connsiteY114" fmla="*/ 624840 h 1429324"/>
              <a:gd name="connsiteX115" fmla="*/ 589280 w 2179320"/>
              <a:gd name="connsiteY115" fmla="*/ 604520 h 1429324"/>
              <a:gd name="connsiteX116" fmla="*/ 604520 w 2179320"/>
              <a:gd name="connsiteY116" fmla="*/ 589280 h 1429324"/>
              <a:gd name="connsiteX117" fmla="*/ 640080 w 2179320"/>
              <a:gd name="connsiteY117" fmla="*/ 563880 h 1429324"/>
              <a:gd name="connsiteX118" fmla="*/ 701040 w 2179320"/>
              <a:gd name="connsiteY118" fmla="*/ 533400 h 1429324"/>
              <a:gd name="connsiteX119" fmla="*/ 746760 w 2179320"/>
              <a:gd name="connsiteY119" fmla="*/ 502920 h 1429324"/>
              <a:gd name="connsiteX120" fmla="*/ 782320 w 2179320"/>
              <a:gd name="connsiteY120" fmla="*/ 482600 h 1429324"/>
              <a:gd name="connsiteX121" fmla="*/ 817880 w 2179320"/>
              <a:gd name="connsiteY121" fmla="*/ 457200 h 1429324"/>
              <a:gd name="connsiteX122" fmla="*/ 848360 w 2179320"/>
              <a:gd name="connsiteY122" fmla="*/ 452120 h 1429324"/>
              <a:gd name="connsiteX123" fmla="*/ 883920 w 2179320"/>
              <a:gd name="connsiteY123" fmla="*/ 426720 h 1429324"/>
              <a:gd name="connsiteX124" fmla="*/ 909320 w 2179320"/>
              <a:gd name="connsiteY124" fmla="*/ 421640 h 1429324"/>
              <a:gd name="connsiteX125" fmla="*/ 970280 w 2179320"/>
              <a:gd name="connsiteY125" fmla="*/ 396240 h 1429324"/>
              <a:gd name="connsiteX126" fmla="*/ 995680 w 2179320"/>
              <a:gd name="connsiteY126" fmla="*/ 381000 h 1429324"/>
              <a:gd name="connsiteX127" fmla="*/ 1026160 w 2179320"/>
              <a:gd name="connsiteY127" fmla="*/ 370840 h 1429324"/>
              <a:gd name="connsiteX128" fmla="*/ 1051560 w 2179320"/>
              <a:gd name="connsiteY128" fmla="*/ 355600 h 1429324"/>
              <a:gd name="connsiteX129" fmla="*/ 1071880 w 2179320"/>
              <a:gd name="connsiteY129" fmla="*/ 345440 h 1429324"/>
              <a:gd name="connsiteX130" fmla="*/ 1087120 w 2179320"/>
              <a:gd name="connsiteY130" fmla="*/ 330200 h 1429324"/>
              <a:gd name="connsiteX131" fmla="*/ 1102360 w 2179320"/>
              <a:gd name="connsiteY131" fmla="*/ 320040 h 1429324"/>
              <a:gd name="connsiteX132" fmla="*/ 1122680 w 2179320"/>
              <a:gd name="connsiteY132" fmla="*/ 304800 h 1429324"/>
              <a:gd name="connsiteX133" fmla="*/ 1168400 w 2179320"/>
              <a:gd name="connsiteY133" fmla="*/ 289560 h 1429324"/>
              <a:gd name="connsiteX134" fmla="*/ 1203960 w 2179320"/>
              <a:gd name="connsiteY134" fmla="*/ 274320 h 1429324"/>
              <a:gd name="connsiteX135" fmla="*/ 1224280 w 2179320"/>
              <a:gd name="connsiteY135" fmla="*/ 254000 h 1429324"/>
              <a:gd name="connsiteX136" fmla="*/ 1249680 w 2179320"/>
              <a:gd name="connsiteY136" fmla="*/ 233680 h 1429324"/>
              <a:gd name="connsiteX137" fmla="*/ 1305560 w 2179320"/>
              <a:gd name="connsiteY137" fmla="*/ 182880 h 1429324"/>
              <a:gd name="connsiteX138" fmla="*/ 1336040 w 2179320"/>
              <a:gd name="connsiteY138" fmla="*/ 157480 h 1429324"/>
              <a:gd name="connsiteX139" fmla="*/ 1386840 w 2179320"/>
              <a:gd name="connsiteY139" fmla="*/ 142240 h 1429324"/>
              <a:gd name="connsiteX140" fmla="*/ 1417320 w 2179320"/>
              <a:gd name="connsiteY140" fmla="*/ 106680 h 1429324"/>
              <a:gd name="connsiteX141" fmla="*/ 1432560 w 2179320"/>
              <a:gd name="connsiteY141" fmla="*/ 101600 h 1429324"/>
              <a:gd name="connsiteX142" fmla="*/ 1442720 w 2179320"/>
              <a:gd name="connsiteY142" fmla="*/ 86360 h 1429324"/>
              <a:gd name="connsiteX143" fmla="*/ 1503680 w 2179320"/>
              <a:gd name="connsiteY143" fmla="*/ 60960 h 1429324"/>
              <a:gd name="connsiteX144" fmla="*/ 1518920 w 2179320"/>
              <a:gd name="connsiteY144" fmla="*/ 50800 h 1429324"/>
              <a:gd name="connsiteX145" fmla="*/ 1534160 w 2179320"/>
              <a:gd name="connsiteY145" fmla="*/ 35560 h 1429324"/>
              <a:gd name="connsiteX146" fmla="*/ 1610360 w 2179320"/>
              <a:gd name="connsiteY146" fmla="*/ 30480 h 142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179320" h="1429324">
                <a:moveTo>
                  <a:pt x="1610360" y="30480"/>
                </a:moveTo>
                <a:lnTo>
                  <a:pt x="1610360" y="30480"/>
                </a:lnTo>
                <a:lnTo>
                  <a:pt x="1798320" y="20320"/>
                </a:lnTo>
                <a:cubicBezTo>
                  <a:pt x="1811942" y="19412"/>
                  <a:pt x="1825671" y="18367"/>
                  <a:pt x="1838960" y="15240"/>
                </a:cubicBezTo>
                <a:cubicBezTo>
                  <a:pt x="1854597" y="11561"/>
                  <a:pt x="1884680" y="0"/>
                  <a:pt x="1884680" y="0"/>
                </a:cubicBezTo>
                <a:cubicBezTo>
                  <a:pt x="1940726" y="5900"/>
                  <a:pt x="1960048" y="3391"/>
                  <a:pt x="2001520" y="15240"/>
                </a:cubicBezTo>
                <a:cubicBezTo>
                  <a:pt x="2006669" y="16711"/>
                  <a:pt x="2012079" y="17719"/>
                  <a:pt x="2016760" y="20320"/>
                </a:cubicBezTo>
                <a:cubicBezTo>
                  <a:pt x="2069163" y="49433"/>
                  <a:pt x="2027996" y="34225"/>
                  <a:pt x="2062480" y="45720"/>
                </a:cubicBezTo>
                <a:cubicBezTo>
                  <a:pt x="2122358" y="105598"/>
                  <a:pt x="2043253" y="34008"/>
                  <a:pt x="2108200" y="71120"/>
                </a:cubicBezTo>
                <a:cubicBezTo>
                  <a:pt x="2122051" y="79035"/>
                  <a:pt x="2115797" y="90900"/>
                  <a:pt x="2123440" y="101600"/>
                </a:cubicBezTo>
                <a:cubicBezTo>
                  <a:pt x="2129008" y="109395"/>
                  <a:pt x="2136987" y="115147"/>
                  <a:pt x="2143760" y="121920"/>
                </a:cubicBezTo>
                <a:cubicBezTo>
                  <a:pt x="2153740" y="151861"/>
                  <a:pt x="2142112" y="122332"/>
                  <a:pt x="2164080" y="157480"/>
                </a:cubicBezTo>
                <a:cubicBezTo>
                  <a:pt x="2173048" y="171828"/>
                  <a:pt x="2174382" y="178225"/>
                  <a:pt x="2179320" y="193040"/>
                </a:cubicBezTo>
                <a:cubicBezTo>
                  <a:pt x="2177627" y="220133"/>
                  <a:pt x="2176592" y="247276"/>
                  <a:pt x="2174240" y="274320"/>
                </a:cubicBezTo>
                <a:cubicBezTo>
                  <a:pt x="2173203" y="286249"/>
                  <a:pt x="2172601" y="298411"/>
                  <a:pt x="2169160" y="309880"/>
                </a:cubicBezTo>
                <a:cubicBezTo>
                  <a:pt x="2167406" y="315728"/>
                  <a:pt x="2162387" y="320040"/>
                  <a:pt x="2159000" y="325120"/>
                </a:cubicBezTo>
                <a:lnTo>
                  <a:pt x="2148840" y="375920"/>
                </a:lnTo>
                <a:cubicBezTo>
                  <a:pt x="2147147" y="384387"/>
                  <a:pt x="2146490" y="393129"/>
                  <a:pt x="2143760" y="401320"/>
                </a:cubicBezTo>
                <a:cubicBezTo>
                  <a:pt x="2142067" y="406400"/>
                  <a:pt x="2140789" y="411638"/>
                  <a:pt x="2138680" y="416560"/>
                </a:cubicBezTo>
                <a:cubicBezTo>
                  <a:pt x="2115590" y="470436"/>
                  <a:pt x="2141991" y="399264"/>
                  <a:pt x="2118360" y="462280"/>
                </a:cubicBezTo>
                <a:cubicBezTo>
                  <a:pt x="2116480" y="467294"/>
                  <a:pt x="2115160" y="472506"/>
                  <a:pt x="2113280" y="477520"/>
                </a:cubicBezTo>
                <a:cubicBezTo>
                  <a:pt x="2110078" y="486058"/>
                  <a:pt x="2106322" y="494382"/>
                  <a:pt x="2103120" y="502920"/>
                </a:cubicBezTo>
                <a:cubicBezTo>
                  <a:pt x="2101240" y="507934"/>
                  <a:pt x="2101010" y="513705"/>
                  <a:pt x="2098040" y="518160"/>
                </a:cubicBezTo>
                <a:cubicBezTo>
                  <a:pt x="2094055" y="524138"/>
                  <a:pt x="2087880" y="528320"/>
                  <a:pt x="2082800" y="533400"/>
                </a:cubicBezTo>
                <a:cubicBezTo>
                  <a:pt x="2070709" y="569672"/>
                  <a:pt x="2081551" y="557939"/>
                  <a:pt x="2057400" y="574040"/>
                </a:cubicBezTo>
                <a:cubicBezTo>
                  <a:pt x="2054013" y="579120"/>
                  <a:pt x="2049970" y="583819"/>
                  <a:pt x="2047240" y="589280"/>
                </a:cubicBezTo>
                <a:cubicBezTo>
                  <a:pt x="2044845" y="594069"/>
                  <a:pt x="2045130" y="600065"/>
                  <a:pt x="2042160" y="604520"/>
                </a:cubicBezTo>
                <a:cubicBezTo>
                  <a:pt x="2038175" y="610498"/>
                  <a:pt x="2031331" y="614089"/>
                  <a:pt x="2026920" y="619760"/>
                </a:cubicBezTo>
                <a:cubicBezTo>
                  <a:pt x="1995007" y="660791"/>
                  <a:pt x="2020863" y="640731"/>
                  <a:pt x="1991360" y="660400"/>
                </a:cubicBezTo>
                <a:cubicBezTo>
                  <a:pt x="1964267" y="701040"/>
                  <a:pt x="1999827" y="651933"/>
                  <a:pt x="1965960" y="685800"/>
                </a:cubicBezTo>
                <a:cubicBezTo>
                  <a:pt x="1961643" y="690117"/>
                  <a:pt x="1960117" y="696723"/>
                  <a:pt x="1955800" y="701040"/>
                </a:cubicBezTo>
                <a:cubicBezTo>
                  <a:pt x="1951483" y="705357"/>
                  <a:pt x="1945444" y="707537"/>
                  <a:pt x="1940560" y="711200"/>
                </a:cubicBezTo>
                <a:cubicBezTo>
                  <a:pt x="1907429" y="736048"/>
                  <a:pt x="1927199" y="727507"/>
                  <a:pt x="1899920" y="736600"/>
                </a:cubicBezTo>
                <a:cubicBezTo>
                  <a:pt x="1876385" y="783669"/>
                  <a:pt x="1908033" y="733741"/>
                  <a:pt x="1864360" y="762000"/>
                </a:cubicBezTo>
                <a:cubicBezTo>
                  <a:pt x="1842153" y="776369"/>
                  <a:pt x="1828493" y="804436"/>
                  <a:pt x="1803400" y="812800"/>
                </a:cubicBezTo>
                <a:cubicBezTo>
                  <a:pt x="1765094" y="825569"/>
                  <a:pt x="1812311" y="808345"/>
                  <a:pt x="1772920" y="828040"/>
                </a:cubicBezTo>
                <a:cubicBezTo>
                  <a:pt x="1764764" y="832118"/>
                  <a:pt x="1755987" y="834813"/>
                  <a:pt x="1747520" y="838200"/>
                </a:cubicBezTo>
                <a:cubicBezTo>
                  <a:pt x="1738366" y="847354"/>
                  <a:pt x="1729417" y="858296"/>
                  <a:pt x="1717040" y="863600"/>
                </a:cubicBezTo>
                <a:cubicBezTo>
                  <a:pt x="1710623" y="866350"/>
                  <a:pt x="1703493" y="866987"/>
                  <a:pt x="1696720" y="868680"/>
                </a:cubicBezTo>
                <a:cubicBezTo>
                  <a:pt x="1688253" y="873760"/>
                  <a:pt x="1679951" y="879125"/>
                  <a:pt x="1671320" y="883920"/>
                </a:cubicBezTo>
                <a:cubicBezTo>
                  <a:pt x="1652299" y="894487"/>
                  <a:pt x="1630887" y="903004"/>
                  <a:pt x="1610360" y="909320"/>
                </a:cubicBezTo>
                <a:cubicBezTo>
                  <a:pt x="1602107" y="911859"/>
                  <a:pt x="1593427" y="912707"/>
                  <a:pt x="1584960" y="914400"/>
                </a:cubicBezTo>
                <a:cubicBezTo>
                  <a:pt x="1544992" y="944376"/>
                  <a:pt x="1585806" y="916517"/>
                  <a:pt x="1539240" y="939800"/>
                </a:cubicBezTo>
                <a:cubicBezTo>
                  <a:pt x="1530409" y="944216"/>
                  <a:pt x="1522671" y="950624"/>
                  <a:pt x="1513840" y="955040"/>
                </a:cubicBezTo>
                <a:cubicBezTo>
                  <a:pt x="1509051" y="957435"/>
                  <a:pt x="1503389" y="957725"/>
                  <a:pt x="1498600" y="960120"/>
                </a:cubicBezTo>
                <a:cubicBezTo>
                  <a:pt x="1493139" y="962850"/>
                  <a:pt x="1488821" y="967550"/>
                  <a:pt x="1483360" y="970280"/>
                </a:cubicBezTo>
                <a:cubicBezTo>
                  <a:pt x="1478571" y="972675"/>
                  <a:pt x="1473249" y="973821"/>
                  <a:pt x="1468120" y="975360"/>
                </a:cubicBezTo>
                <a:cubicBezTo>
                  <a:pt x="1456312" y="978902"/>
                  <a:pt x="1444326" y="981843"/>
                  <a:pt x="1432560" y="985520"/>
                </a:cubicBezTo>
                <a:cubicBezTo>
                  <a:pt x="1417227" y="990312"/>
                  <a:pt x="1401605" y="994432"/>
                  <a:pt x="1386840" y="1000760"/>
                </a:cubicBezTo>
                <a:cubicBezTo>
                  <a:pt x="1372016" y="1007113"/>
                  <a:pt x="1343627" y="1029283"/>
                  <a:pt x="1330960" y="1036320"/>
                </a:cubicBezTo>
                <a:cubicBezTo>
                  <a:pt x="1277850" y="1065825"/>
                  <a:pt x="1377983" y="994811"/>
                  <a:pt x="1285240" y="1056640"/>
                </a:cubicBezTo>
                <a:cubicBezTo>
                  <a:pt x="1279262" y="1060625"/>
                  <a:pt x="1275978" y="1067895"/>
                  <a:pt x="1270000" y="1071880"/>
                </a:cubicBezTo>
                <a:cubicBezTo>
                  <a:pt x="1265545" y="1074850"/>
                  <a:pt x="1259441" y="1074359"/>
                  <a:pt x="1254760" y="1076960"/>
                </a:cubicBezTo>
                <a:cubicBezTo>
                  <a:pt x="1244086" y="1082890"/>
                  <a:pt x="1235202" y="1091819"/>
                  <a:pt x="1224280" y="1097280"/>
                </a:cubicBezTo>
                <a:cubicBezTo>
                  <a:pt x="1217507" y="1100667"/>
                  <a:pt x="1210084" y="1102986"/>
                  <a:pt x="1203960" y="1107440"/>
                </a:cubicBezTo>
                <a:cubicBezTo>
                  <a:pt x="1160409" y="1139114"/>
                  <a:pt x="1179880" y="1129973"/>
                  <a:pt x="1148080" y="1158240"/>
                </a:cubicBezTo>
                <a:cubicBezTo>
                  <a:pt x="1139976" y="1165443"/>
                  <a:pt x="1130347" y="1170893"/>
                  <a:pt x="1122680" y="1178560"/>
                </a:cubicBezTo>
                <a:cubicBezTo>
                  <a:pt x="1101476" y="1199764"/>
                  <a:pt x="1116144" y="1197068"/>
                  <a:pt x="1092200" y="1209040"/>
                </a:cubicBezTo>
                <a:cubicBezTo>
                  <a:pt x="1064278" y="1223001"/>
                  <a:pt x="1060647" y="1219969"/>
                  <a:pt x="1026160" y="1224280"/>
                </a:cubicBezTo>
                <a:cubicBezTo>
                  <a:pt x="1021080" y="1229360"/>
                  <a:pt x="1016898" y="1235535"/>
                  <a:pt x="1010920" y="1239520"/>
                </a:cubicBezTo>
                <a:cubicBezTo>
                  <a:pt x="982836" y="1258243"/>
                  <a:pt x="977870" y="1255127"/>
                  <a:pt x="944880" y="1259840"/>
                </a:cubicBezTo>
                <a:cubicBezTo>
                  <a:pt x="934747" y="1263218"/>
                  <a:pt x="911182" y="1270741"/>
                  <a:pt x="904240" y="1275080"/>
                </a:cubicBezTo>
                <a:cubicBezTo>
                  <a:pt x="898148" y="1278888"/>
                  <a:pt x="894747" y="1286009"/>
                  <a:pt x="889000" y="1290320"/>
                </a:cubicBezTo>
                <a:cubicBezTo>
                  <a:pt x="881101" y="1296244"/>
                  <a:pt x="871815" y="1300083"/>
                  <a:pt x="863600" y="1305560"/>
                </a:cubicBezTo>
                <a:cubicBezTo>
                  <a:pt x="856555" y="1310256"/>
                  <a:pt x="850853" y="1317014"/>
                  <a:pt x="843280" y="1320800"/>
                </a:cubicBezTo>
                <a:cubicBezTo>
                  <a:pt x="837035" y="1323922"/>
                  <a:pt x="829673" y="1323962"/>
                  <a:pt x="822960" y="1325880"/>
                </a:cubicBezTo>
                <a:cubicBezTo>
                  <a:pt x="817811" y="1327351"/>
                  <a:pt x="812642" y="1328851"/>
                  <a:pt x="807720" y="1330960"/>
                </a:cubicBezTo>
                <a:cubicBezTo>
                  <a:pt x="800759" y="1333943"/>
                  <a:pt x="794491" y="1338461"/>
                  <a:pt x="787400" y="1341120"/>
                </a:cubicBezTo>
                <a:cubicBezTo>
                  <a:pt x="780863" y="1343571"/>
                  <a:pt x="773617" y="1343749"/>
                  <a:pt x="767080" y="1346200"/>
                </a:cubicBezTo>
                <a:cubicBezTo>
                  <a:pt x="759989" y="1348859"/>
                  <a:pt x="753944" y="1353965"/>
                  <a:pt x="746760" y="1356360"/>
                </a:cubicBezTo>
                <a:cubicBezTo>
                  <a:pt x="738569" y="1359090"/>
                  <a:pt x="729737" y="1359346"/>
                  <a:pt x="721360" y="1361440"/>
                </a:cubicBezTo>
                <a:cubicBezTo>
                  <a:pt x="674374" y="1373186"/>
                  <a:pt x="759350" y="1359866"/>
                  <a:pt x="665480" y="1371600"/>
                </a:cubicBezTo>
                <a:cubicBezTo>
                  <a:pt x="648326" y="1383036"/>
                  <a:pt x="647435" y="1385141"/>
                  <a:pt x="624840" y="1391920"/>
                </a:cubicBezTo>
                <a:cubicBezTo>
                  <a:pt x="616570" y="1394401"/>
                  <a:pt x="607710" y="1394519"/>
                  <a:pt x="599440" y="1397000"/>
                </a:cubicBezTo>
                <a:cubicBezTo>
                  <a:pt x="590706" y="1399620"/>
                  <a:pt x="582756" y="1404478"/>
                  <a:pt x="574040" y="1407160"/>
                </a:cubicBezTo>
                <a:cubicBezTo>
                  <a:pt x="514122" y="1425596"/>
                  <a:pt x="502215" y="1418737"/>
                  <a:pt x="421640" y="1422400"/>
                </a:cubicBezTo>
                <a:cubicBezTo>
                  <a:pt x="351472" y="1431171"/>
                  <a:pt x="362364" y="1432083"/>
                  <a:pt x="259080" y="1422400"/>
                </a:cubicBezTo>
                <a:cubicBezTo>
                  <a:pt x="245177" y="1421097"/>
                  <a:pt x="232132" y="1414978"/>
                  <a:pt x="218440" y="1412240"/>
                </a:cubicBezTo>
                <a:lnTo>
                  <a:pt x="193040" y="1407160"/>
                </a:lnTo>
                <a:cubicBezTo>
                  <a:pt x="186267" y="1402080"/>
                  <a:pt x="180071" y="1396121"/>
                  <a:pt x="172720" y="1391920"/>
                </a:cubicBezTo>
                <a:cubicBezTo>
                  <a:pt x="168071" y="1389263"/>
                  <a:pt x="162494" y="1388720"/>
                  <a:pt x="157480" y="1386840"/>
                </a:cubicBezTo>
                <a:cubicBezTo>
                  <a:pt x="148942" y="1383638"/>
                  <a:pt x="140731" y="1379564"/>
                  <a:pt x="132080" y="1376680"/>
                </a:cubicBezTo>
                <a:cubicBezTo>
                  <a:pt x="125456" y="1374472"/>
                  <a:pt x="118473" y="1373518"/>
                  <a:pt x="111760" y="1371600"/>
                </a:cubicBezTo>
                <a:cubicBezTo>
                  <a:pt x="106611" y="1370129"/>
                  <a:pt x="101600" y="1368213"/>
                  <a:pt x="96520" y="1366520"/>
                </a:cubicBezTo>
                <a:cubicBezTo>
                  <a:pt x="86360" y="1356360"/>
                  <a:pt x="72466" y="1348891"/>
                  <a:pt x="66040" y="1336040"/>
                </a:cubicBezTo>
                <a:cubicBezTo>
                  <a:pt x="62653" y="1329267"/>
                  <a:pt x="60728" y="1321538"/>
                  <a:pt x="55880" y="1315720"/>
                </a:cubicBezTo>
                <a:cubicBezTo>
                  <a:pt x="51971" y="1311030"/>
                  <a:pt x="45330" y="1309469"/>
                  <a:pt x="40640" y="1305560"/>
                </a:cubicBezTo>
                <a:cubicBezTo>
                  <a:pt x="35121" y="1300961"/>
                  <a:pt x="30480" y="1295400"/>
                  <a:pt x="25400" y="1290320"/>
                </a:cubicBezTo>
                <a:cubicBezTo>
                  <a:pt x="23707" y="1283547"/>
                  <a:pt x="22238" y="1276713"/>
                  <a:pt x="20320" y="1270000"/>
                </a:cubicBezTo>
                <a:cubicBezTo>
                  <a:pt x="18849" y="1264851"/>
                  <a:pt x="16171" y="1260033"/>
                  <a:pt x="15240" y="1254760"/>
                </a:cubicBezTo>
                <a:cubicBezTo>
                  <a:pt x="11078" y="1231177"/>
                  <a:pt x="8815" y="1207294"/>
                  <a:pt x="5080" y="1183640"/>
                </a:cubicBezTo>
                <a:cubicBezTo>
                  <a:pt x="3733" y="1175111"/>
                  <a:pt x="1693" y="1166707"/>
                  <a:pt x="0" y="1158240"/>
                </a:cubicBezTo>
                <a:cubicBezTo>
                  <a:pt x="5649" y="1121524"/>
                  <a:pt x="6505" y="1102452"/>
                  <a:pt x="15240" y="1071880"/>
                </a:cubicBezTo>
                <a:cubicBezTo>
                  <a:pt x="16711" y="1066731"/>
                  <a:pt x="17925" y="1061429"/>
                  <a:pt x="20320" y="1056640"/>
                </a:cubicBezTo>
                <a:cubicBezTo>
                  <a:pt x="23050" y="1051179"/>
                  <a:pt x="27093" y="1046480"/>
                  <a:pt x="30480" y="1041400"/>
                </a:cubicBezTo>
                <a:cubicBezTo>
                  <a:pt x="40400" y="1001721"/>
                  <a:pt x="26596" y="1038785"/>
                  <a:pt x="55880" y="1005840"/>
                </a:cubicBezTo>
                <a:cubicBezTo>
                  <a:pt x="63992" y="996714"/>
                  <a:pt x="68572" y="984895"/>
                  <a:pt x="76200" y="975360"/>
                </a:cubicBezTo>
                <a:cubicBezTo>
                  <a:pt x="82973" y="966893"/>
                  <a:pt x="90014" y="958634"/>
                  <a:pt x="96520" y="949960"/>
                </a:cubicBezTo>
                <a:cubicBezTo>
                  <a:pt x="100183" y="945076"/>
                  <a:pt x="101912" y="938534"/>
                  <a:pt x="106680" y="934720"/>
                </a:cubicBezTo>
                <a:cubicBezTo>
                  <a:pt x="110861" y="931375"/>
                  <a:pt x="116840" y="931333"/>
                  <a:pt x="121920" y="929640"/>
                </a:cubicBezTo>
                <a:lnTo>
                  <a:pt x="142240" y="899160"/>
                </a:lnTo>
                <a:cubicBezTo>
                  <a:pt x="145627" y="894080"/>
                  <a:pt x="148083" y="888237"/>
                  <a:pt x="152400" y="883920"/>
                </a:cubicBezTo>
                <a:cubicBezTo>
                  <a:pt x="157480" y="878840"/>
                  <a:pt x="163655" y="874658"/>
                  <a:pt x="167640" y="868680"/>
                </a:cubicBezTo>
                <a:cubicBezTo>
                  <a:pt x="192832" y="830891"/>
                  <a:pt x="168541" y="842980"/>
                  <a:pt x="198120" y="833120"/>
                </a:cubicBezTo>
                <a:cubicBezTo>
                  <a:pt x="208399" y="802284"/>
                  <a:pt x="196303" y="827280"/>
                  <a:pt x="238760" y="797560"/>
                </a:cubicBezTo>
                <a:cubicBezTo>
                  <a:pt x="272913" y="773653"/>
                  <a:pt x="231563" y="786807"/>
                  <a:pt x="279400" y="777240"/>
                </a:cubicBezTo>
                <a:cubicBezTo>
                  <a:pt x="315110" y="750457"/>
                  <a:pt x="283691" y="772129"/>
                  <a:pt x="330200" y="746760"/>
                </a:cubicBezTo>
                <a:cubicBezTo>
                  <a:pt x="367904" y="726194"/>
                  <a:pt x="342050" y="736037"/>
                  <a:pt x="370840" y="726440"/>
                </a:cubicBezTo>
                <a:cubicBezTo>
                  <a:pt x="375920" y="721360"/>
                  <a:pt x="379920" y="714896"/>
                  <a:pt x="386080" y="711200"/>
                </a:cubicBezTo>
                <a:cubicBezTo>
                  <a:pt x="397138" y="704565"/>
                  <a:pt x="409666" y="700749"/>
                  <a:pt x="421640" y="695960"/>
                </a:cubicBezTo>
                <a:cubicBezTo>
                  <a:pt x="433786" y="691101"/>
                  <a:pt x="444355" y="689011"/>
                  <a:pt x="457200" y="685800"/>
                </a:cubicBezTo>
                <a:cubicBezTo>
                  <a:pt x="463973" y="680720"/>
                  <a:pt x="470340" y="675047"/>
                  <a:pt x="477520" y="670560"/>
                </a:cubicBezTo>
                <a:cubicBezTo>
                  <a:pt x="483942" y="666546"/>
                  <a:pt x="491678" y="664802"/>
                  <a:pt x="497840" y="660400"/>
                </a:cubicBezTo>
                <a:cubicBezTo>
                  <a:pt x="503686" y="656224"/>
                  <a:pt x="507561" y="649759"/>
                  <a:pt x="513080" y="645160"/>
                </a:cubicBezTo>
                <a:cubicBezTo>
                  <a:pt x="529181" y="631743"/>
                  <a:pt x="536649" y="632224"/>
                  <a:pt x="558800" y="624840"/>
                </a:cubicBezTo>
                <a:cubicBezTo>
                  <a:pt x="607417" y="576223"/>
                  <a:pt x="545169" y="633927"/>
                  <a:pt x="589280" y="604520"/>
                </a:cubicBezTo>
                <a:cubicBezTo>
                  <a:pt x="595258" y="600535"/>
                  <a:pt x="598910" y="593768"/>
                  <a:pt x="604520" y="589280"/>
                </a:cubicBezTo>
                <a:cubicBezTo>
                  <a:pt x="615895" y="580180"/>
                  <a:pt x="627960" y="571960"/>
                  <a:pt x="640080" y="563880"/>
                </a:cubicBezTo>
                <a:cubicBezTo>
                  <a:pt x="697144" y="525837"/>
                  <a:pt x="629492" y="573646"/>
                  <a:pt x="701040" y="533400"/>
                </a:cubicBezTo>
                <a:cubicBezTo>
                  <a:pt x="717004" y="524420"/>
                  <a:pt x="731228" y="512628"/>
                  <a:pt x="746760" y="502920"/>
                </a:cubicBezTo>
                <a:cubicBezTo>
                  <a:pt x="758337" y="495684"/>
                  <a:pt x="770836" y="489982"/>
                  <a:pt x="782320" y="482600"/>
                </a:cubicBezTo>
                <a:cubicBezTo>
                  <a:pt x="794573" y="474723"/>
                  <a:pt x="804654" y="463304"/>
                  <a:pt x="817880" y="457200"/>
                </a:cubicBezTo>
                <a:cubicBezTo>
                  <a:pt x="827232" y="452884"/>
                  <a:pt x="838200" y="453813"/>
                  <a:pt x="848360" y="452120"/>
                </a:cubicBezTo>
                <a:cubicBezTo>
                  <a:pt x="860213" y="443653"/>
                  <a:pt x="870891" y="433234"/>
                  <a:pt x="883920" y="426720"/>
                </a:cubicBezTo>
                <a:cubicBezTo>
                  <a:pt x="891643" y="422859"/>
                  <a:pt x="901178" y="424514"/>
                  <a:pt x="909320" y="421640"/>
                </a:cubicBezTo>
                <a:cubicBezTo>
                  <a:pt x="930078" y="414314"/>
                  <a:pt x="950362" y="405613"/>
                  <a:pt x="970280" y="396240"/>
                </a:cubicBezTo>
                <a:cubicBezTo>
                  <a:pt x="979214" y="392036"/>
                  <a:pt x="986691" y="385086"/>
                  <a:pt x="995680" y="381000"/>
                </a:cubicBezTo>
                <a:cubicBezTo>
                  <a:pt x="1005430" y="376568"/>
                  <a:pt x="1016977" y="376350"/>
                  <a:pt x="1026160" y="370840"/>
                </a:cubicBezTo>
                <a:cubicBezTo>
                  <a:pt x="1034627" y="365760"/>
                  <a:pt x="1042929" y="360395"/>
                  <a:pt x="1051560" y="355600"/>
                </a:cubicBezTo>
                <a:cubicBezTo>
                  <a:pt x="1058180" y="351922"/>
                  <a:pt x="1065718" y="349842"/>
                  <a:pt x="1071880" y="345440"/>
                </a:cubicBezTo>
                <a:cubicBezTo>
                  <a:pt x="1077726" y="341264"/>
                  <a:pt x="1081601" y="334799"/>
                  <a:pt x="1087120" y="330200"/>
                </a:cubicBezTo>
                <a:cubicBezTo>
                  <a:pt x="1091810" y="326291"/>
                  <a:pt x="1097392" y="323589"/>
                  <a:pt x="1102360" y="320040"/>
                </a:cubicBezTo>
                <a:cubicBezTo>
                  <a:pt x="1109250" y="315119"/>
                  <a:pt x="1114993" y="308348"/>
                  <a:pt x="1122680" y="304800"/>
                </a:cubicBezTo>
                <a:cubicBezTo>
                  <a:pt x="1137266" y="298068"/>
                  <a:pt x="1153406" y="295327"/>
                  <a:pt x="1168400" y="289560"/>
                </a:cubicBezTo>
                <a:cubicBezTo>
                  <a:pt x="1250006" y="258173"/>
                  <a:pt x="1141587" y="295111"/>
                  <a:pt x="1203960" y="274320"/>
                </a:cubicBezTo>
                <a:cubicBezTo>
                  <a:pt x="1210733" y="267547"/>
                  <a:pt x="1217121" y="260364"/>
                  <a:pt x="1224280" y="254000"/>
                </a:cubicBezTo>
                <a:cubicBezTo>
                  <a:pt x="1232384" y="246797"/>
                  <a:pt x="1242013" y="241347"/>
                  <a:pt x="1249680" y="233680"/>
                </a:cubicBezTo>
                <a:cubicBezTo>
                  <a:pt x="1302165" y="181195"/>
                  <a:pt x="1268800" y="195133"/>
                  <a:pt x="1305560" y="182880"/>
                </a:cubicBezTo>
                <a:cubicBezTo>
                  <a:pt x="1315720" y="174413"/>
                  <a:pt x="1324616" y="164144"/>
                  <a:pt x="1336040" y="157480"/>
                </a:cubicBezTo>
                <a:cubicBezTo>
                  <a:pt x="1345316" y="152069"/>
                  <a:pt x="1374272" y="145382"/>
                  <a:pt x="1386840" y="142240"/>
                </a:cubicBezTo>
                <a:cubicBezTo>
                  <a:pt x="1396603" y="127595"/>
                  <a:pt x="1401642" y="117879"/>
                  <a:pt x="1417320" y="106680"/>
                </a:cubicBezTo>
                <a:cubicBezTo>
                  <a:pt x="1421677" y="103568"/>
                  <a:pt x="1427480" y="103293"/>
                  <a:pt x="1432560" y="101600"/>
                </a:cubicBezTo>
                <a:cubicBezTo>
                  <a:pt x="1435947" y="96520"/>
                  <a:pt x="1438030" y="90269"/>
                  <a:pt x="1442720" y="86360"/>
                </a:cubicBezTo>
                <a:cubicBezTo>
                  <a:pt x="1451958" y="78662"/>
                  <a:pt x="1501845" y="61794"/>
                  <a:pt x="1503680" y="60960"/>
                </a:cubicBezTo>
                <a:cubicBezTo>
                  <a:pt x="1509238" y="58434"/>
                  <a:pt x="1514230" y="54709"/>
                  <a:pt x="1518920" y="50800"/>
                </a:cubicBezTo>
                <a:cubicBezTo>
                  <a:pt x="1524439" y="46201"/>
                  <a:pt x="1527385" y="37951"/>
                  <a:pt x="1534160" y="35560"/>
                </a:cubicBezTo>
                <a:cubicBezTo>
                  <a:pt x="1584377" y="17836"/>
                  <a:pt x="1596921" y="20320"/>
                  <a:pt x="1610360" y="30480"/>
                </a:cubicBezTo>
                <a:close/>
              </a:path>
            </a:pathLst>
          </a:cu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9569C28-AD5F-4CBB-819A-DDC5DCB3BC0C}"/>
              </a:ext>
            </a:extLst>
          </p:cNvPr>
          <p:cNvSpPr/>
          <p:nvPr/>
        </p:nvSpPr>
        <p:spPr>
          <a:xfrm>
            <a:off x="2418080" y="3068320"/>
            <a:ext cx="2204720" cy="1615591"/>
          </a:xfrm>
          <a:custGeom>
            <a:avLst/>
            <a:gdLst>
              <a:gd name="connsiteX0" fmla="*/ 1229360 w 2204720"/>
              <a:gd name="connsiteY0" fmla="*/ 284480 h 1615591"/>
              <a:gd name="connsiteX1" fmla="*/ 1229360 w 2204720"/>
              <a:gd name="connsiteY1" fmla="*/ 284480 h 1615591"/>
              <a:gd name="connsiteX2" fmla="*/ 1524000 w 2204720"/>
              <a:gd name="connsiteY2" fmla="*/ 152400 h 1615591"/>
              <a:gd name="connsiteX3" fmla="*/ 1569720 w 2204720"/>
              <a:gd name="connsiteY3" fmla="*/ 116840 h 1615591"/>
              <a:gd name="connsiteX4" fmla="*/ 1630680 w 2204720"/>
              <a:gd name="connsiteY4" fmla="*/ 91440 h 1615591"/>
              <a:gd name="connsiteX5" fmla="*/ 1645920 w 2204720"/>
              <a:gd name="connsiteY5" fmla="*/ 81280 h 1615591"/>
              <a:gd name="connsiteX6" fmla="*/ 1661160 w 2204720"/>
              <a:gd name="connsiteY6" fmla="*/ 76200 h 1615591"/>
              <a:gd name="connsiteX7" fmla="*/ 1737360 w 2204720"/>
              <a:gd name="connsiteY7" fmla="*/ 60960 h 1615591"/>
              <a:gd name="connsiteX8" fmla="*/ 1808480 w 2204720"/>
              <a:gd name="connsiteY8" fmla="*/ 50800 h 1615591"/>
              <a:gd name="connsiteX9" fmla="*/ 1823720 w 2204720"/>
              <a:gd name="connsiteY9" fmla="*/ 40640 h 1615591"/>
              <a:gd name="connsiteX10" fmla="*/ 1849120 w 2204720"/>
              <a:gd name="connsiteY10" fmla="*/ 35560 h 1615591"/>
              <a:gd name="connsiteX11" fmla="*/ 1869440 w 2204720"/>
              <a:gd name="connsiteY11" fmla="*/ 30480 h 1615591"/>
              <a:gd name="connsiteX12" fmla="*/ 1899920 w 2204720"/>
              <a:gd name="connsiteY12" fmla="*/ 20320 h 1615591"/>
              <a:gd name="connsiteX13" fmla="*/ 1930400 w 2204720"/>
              <a:gd name="connsiteY13" fmla="*/ 15240 h 1615591"/>
              <a:gd name="connsiteX14" fmla="*/ 1960880 w 2204720"/>
              <a:gd name="connsiteY14" fmla="*/ 5080 h 1615591"/>
              <a:gd name="connsiteX15" fmla="*/ 1986280 w 2204720"/>
              <a:gd name="connsiteY15" fmla="*/ 0 h 1615591"/>
              <a:gd name="connsiteX16" fmla="*/ 2179320 w 2204720"/>
              <a:gd name="connsiteY16" fmla="*/ 10160 h 1615591"/>
              <a:gd name="connsiteX17" fmla="*/ 2189480 w 2204720"/>
              <a:gd name="connsiteY17" fmla="*/ 25400 h 1615591"/>
              <a:gd name="connsiteX18" fmla="*/ 2204720 w 2204720"/>
              <a:gd name="connsiteY18" fmla="*/ 30480 h 1615591"/>
              <a:gd name="connsiteX19" fmla="*/ 2199640 w 2204720"/>
              <a:gd name="connsiteY19" fmla="*/ 101600 h 1615591"/>
              <a:gd name="connsiteX20" fmla="*/ 2194560 w 2204720"/>
              <a:gd name="connsiteY20" fmla="*/ 116840 h 1615591"/>
              <a:gd name="connsiteX21" fmla="*/ 2189480 w 2204720"/>
              <a:gd name="connsiteY21" fmla="*/ 193040 h 1615591"/>
              <a:gd name="connsiteX22" fmla="*/ 2184400 w 2204720"/>
              <a:gd name="connsiteY22" fmla="*/ 213360 h 1615591"/>
              <a:gd name="connsiteX23" fmla="*/ 2179320 w 2204720"/>
              <a:gd name="connsiteY23" fmla="*/ 248920 h 1615591"/>
              <a:gd name="connsiteX24" fmla="*/ 2169160 w 2204720"/>
              <a:gd name="connsiteY24" fmla="*/ 264160 h 1615591"/>
              <a:gd name="connsiteX25" fmla="*/ 2143760 w 2204720"/>
              <a:gd name="connsiteY25" fmla="*/ 299720 h 1615591"/>
              <a:gd name="connsiteX26" fmla="*/ 2133600 w 2204720"/>
              <a:gd name="connsiteY26" fmla="*/ 314960 h 1615591"/>
              <a:gd name="connsiteX27" fmla="*/ 2113280 w 2204720"/>
              <a:gd name="connsiteY27" fmla="*/ 330200 h 1615591"/>
              <a:gd name="connsiteX28" fmla="*/ 2092960 w 2204720"/>
              <a:gd name="connsiteY28" fmla="*/ 375920 h 1615591"/>
              <a:gd name="connsiteX29" fmla="*/ 2087880 w 2204720"/>
              <a:gd name="connsiteY29" fmla="*/ 391160 h 1615591"/>
              <a:gd name="connsiteX30" fmla="*/ 2072640 w 2204720"/>
              <a:gd name="connsiteY30" fmla="*/ 401320 h 1615591"/>
              <a:gd name="connsiteX31" fmla="*/ 2062480 w 2204720"/>
              <a:gd name="connsiteY31" fmla="*/ 431800 h 1615591"/>
              <a:gd name="connsiteX32" fmla="*/ 2052320 w 2204720"/>
              <a:gd name="connsiteY32" fmla="*/ 467360 h 1615591"/>
              <a:gd name="connsiteX33" fmla="*/ 2042160 w 2204720"/>
              <a:gd name="connsiteY33" fmla="*/ 482600 h 1615591"/>
              <a:gd name="connsiteX34" fmla="*/ 2026920 w 2204720"/>
              <a:gd name="connsiteY34" fmla="*/ 487680 h 1615591"/>
              <a:gd name="connsiteX35" fmla="*/ 2021840 w 2204720"/>
              <a:gd name="connsiteY35" fmla="*/ 502920 h 1615591"/>
              <a:gd name="connsiteX36" fmla="*/ 1991360 w 2204720"/>
              <a:gd name="connsiteY36" fmla="*/ 513080 h 1615591"/>
              <a:gd name="connsiteX37" fmla="*/ 1976120 w 2204720"/>
              <a:gd name="connsiteY37" fmla="*/ 518160 h 1615591"/>
              <a:gd name="connsiteX38" fmla="*/ 1960880 w 2204720"/>
              <a:gd name="connsiteY38" fmla="*/ 523240 h 1615591"/>
              <a:gd name="connsiteX39" fmla="*/ 1935480 w 2204720"/>
              <a:gd name="connsiteY39" fmla="*/ 528320 h 1615591"/>
              <a:gd name="connsiteX40" fmla="*/ 1884680 w 2204720"/>
              <a:gd name="connsiteY40" fmla="*/ 543560 h 1615591"/>
              <a:gd name="connsiteX41" fmla="*/ 1869440 w 2204720"/>
              <a:gd name="connsiteY41" fmla="*/ 548640 h 1615591"/>
              <a:gd name="connsiteX42" fmla="*/ 1838960 w 2204720"/>
              <a:gd name="connsiteY42" fmla="*/ 553720 h 1615591"/>
              <a:gd name="connsiteX43" fmla="*/ 1813560 w 2204720"/>
              <a:gd name="connsiteY43" fmla="*/ 558800 h 1615591"/>
              <a:gd name="connsiteX44" fmla="*/ 1783080 w 2204720"/>
              <a:gd name="connsiteY44" fmla="*/ 563880 h 1615591"/>
              <a:gd name="connsiteX45" fmla="*/ 1742440 w 2204720"/>
              <a:gd name="connsiteY45" fmla="*/ 579120 h 1615591"/>
              <a:gd name="connsiteX46" fmla="*/ 1711960 w 2204720"/>
              <a:gd name="connsiteY46" fmla="*/ 589280 h 1615591"/>
              <a:gd name="connsiteX47" fmla="*/ 1696720 w 2204720"/>
              <a:gd name="connsiteY47" fmla="*/ 594360 h 1615591"/>
              <a:gd name="connsiteX48" fmla="*/ 1661160 w 2204720"/>
              <a:gd name="connsiteY48" fmla="*/ 619760 h 1615591"/>
              <a:gd name="connsiteX49" fmla="*/ 1630680 w 2204720"/>
              <a:gd name="connsiteY49" fmla="*/ 640080 h 1615591"/>
              <a:gd name="connsiteX50" fmla="*/ 1615440 w 2204720"/>
              <a:gd name="connsiteY50" fmla="*/ 650240 h 1615591"/>
              <a:gd name="connsiteX51" fmla="*/ 1600200 w 2204720"/>
              <a:gd name="connsiteY51" fmla="*/ 665480 h 1615591"/>
              <a:gd name="connsiteX52" fmla="*/ 1584960 w 2204720"/>
              <a:gd name="connsiteY52" fmla="*/ 675640 h 1615591"/>
              <a:gd name="connsiteX53" fmla="*/ 1569720 w 2204720"/>
              <a:gd name="connsiteY53" fmla="*/ 690880 h 1615591"/>
              <a:gd name="connsiteX54" fmla="*/ 1559560 w 2204720"/>
              <a:gd name="connsiteY54" fmla="*/ 706120 h 1615591"/>
              <a:gd name="connsiteX55" fmla="*/ 1529080 w 2204720"/>
              <a:gd name="connsiteY55" fmla="*/ 726440 h 1615591"/>
              <a:gd name="connsiteX56" fmla="*/ 1503680 w 2204720"/>
              <a:gd name="connsiteY56" fmla="*/ 762000 h 1615591"/>
              <a:gd name="connsiteX57" fmla="*/ 1488440 w 2204720"/>
              <a:gd name="connsiteY57" fmla="*/ 767080 h 1615591"/>
              <a:gd name="connsiteX58" fmla="*/ 1447800 w 2204720"/>
              <a:gd name="connsiteY58" fmla="*/ 797560 h 1615591"/>
              <a:gd name="connsiteX59" fmla="*/ 1422400 w 2204720"/>
              <a:gd name="connsiteY59" fmla="*/ 812800 h 1615591"/>
              <a:gd name="connsiteX60" fmla="*/ 1386840 w 2204720"/>
              <a:gd name="connsiteY60" fmla="*/ 833120 h 1615591"/>
              <a:gd name="connsiteX61" fmla="*/ 1361440 w 2204720"/>
              <a:gd name="connsiteY61" fmla="*/ 838200 h 1615591"/>
              <a:gd name="connsiteX62" fmla="*/ 1346200 w 2204720"/>
              <a:gd name="connsiteY62" fmla="*/ 843280 h 1615591"/>
              <a:gd name="connsiteX63" fmla="*/ 1295400 w 2204720"/>
              <a:gd name="connsiteY63" fmla="*/ 868680 h 1615591"/>
              <a:gd name="connsiteX64" fmla="*/ 1280160 w 2204720"/>
              <a:gd name="connsiteY64" fmla="*/ 883920 h 1615591"/>
              <a:gd name="connsiteX65" fmla="*/ 1259840 w 2204720"/>
              <a:gd name="connsiteY65" fmla="*/ 889000 h 1615591"/>
              <a:gd name="connsiteX66" fmla="*/ 1244600 w 2204720"/>
              <a:gd name="connsiteY66" fmla="*/ 894080 h 1615591"/>
              <a:gd name="connsiteX67" fmla="*/ 1224280 w 2204720"/>
              <a:gd name="connsiteY67" fmla="*/ 899160 h 1615591"/>
              <a:gd name="connsiteX68" fmla="*/ 1193800 w 2204720"/>
              <a:gd name="connsiteY68" fmla="*/ 909320 h 1615591"/>
              <a:gd name="connsiteX69" fmla="*/ 1168400 w 2204720"/>
              <a:gd name="connsiteY69" fmla="*/ 914400 h 1615591"/>
              <a:gd name="connsiteX70" fmla="*/ 1143000 w 2204720"/>
              <a:gd name="connsiteY70" fmla="*/ 934720 h 1615591"/>
              <a:gd name="connsiteX71" fmla="*/ 1112520 w 2204720"/>
              <a:gd name="connsiteY71" fmla="*/ 960120 h 1615591"/>
              <a:gd name="connsiteX72" fmla="*/ 1097280 w 2204720"/>
              <a:gd name="connsiteY72" fmla="*/ 965200 h 1615591"/>
              <a:gd name="connsiteX73" fmla="*/ 1082040 w 2204720"/>
              <a:gd name="connsiteY73" fmla="*/ 975360 h 1615591"/>
              <a:gd name="connsiteX74" fmla="*/ 1061720 w 2204720"/>
              <a:gd name="connsiteY74" fmla="*/ 990600 h 1615591"/>
              <a:gd name="connsiteX75" fmla="*/ 1016000 w 2204720"/>
              <a:gd name="connsiteY75" fmla="*/ 1031240 h 1615591"/>
              <a:gd name="connsiteX76" fmla="*/ 1005840 w 2204720"/>
              <a:gd name="connsiteY76" fmla="*/ 1046480 h 1615591"/>
              <a:gd name="connsiteX77" fmla="*/ 985520 w 2204720"/>
              <a:gd name="connsiteY77" fmla="*/ 1056640 h 1615591"/>
              <a:gd name="connsiteX78" fmla="*/ 970280 w 2204720"/>
              <a:gd name="connsiteY78" fmla="*/ 1066800 h 1615591"/>
              <a:gd name="connsiteX79" fmla="*/ 960120 w 2204720"/>
              <a:gd name="connsiteY79" fmla="*/ 1082040 h 1615591"/>
              <a:gd name="connsiteX80" fmla="*/ 939800 w 2204720"/>
              <a:gd name="connsiteY80" fmla="*/ 1092200 h 1615591"/>
              <a:gd name="connsiteX81" fmla="*/ 894080 w 2204720"/>
              <a:gd name="connsiteY81" fmla="*/ 1107440 h 1615591"/>
              <a:gd name="connsiteX82" fmla="*/ 878840 w 2204720"/>
              <a:gd name="connsiteY82" fmla="*/ 1112520 h 1615591"/>
              <a:gd name="connsiteX83" fmla="*/ 863600 w 2204720"/>
              <a:gd name="connsiteY83" fmla="*/ 1122680 h 1615591"/>
              <a:gd name="connsiteX84" fmla="*/ 848360 w 2204720"/>
              <a:gd name="connsiteY84" fmla="*/ 1127760 h 1615591"/>
              <a:gd name="connsiteX85" fmla="*/ 828040 w 2204720"/>
              <a:gd name="connsiteY85" fmla="*/ 1137920 h 1615591"/>
              <a:gd name="connsiteX86" fmla="*/ 792480 w 2204720"/>
              <a:gd name="connsiteY86" fmla="*/ 1158240 h 1615591"/>
              <a:gd name="connsiteX87" fmla="*/ 756920 w 2204720"/>
              <a:gd name="connsiteY87" fmla="*/ 1168400 h 1615591"/>
              <a:gd name="connsiteX88" fmla="*/ 726440 w 2204720"/>
              <a:gd name="connsiteY88" fmla="*/ 1183640 h 1615591"/>
              <a:gd name="connsiteX89" fmla="*/ 695960 w 2204720"/>
              <a:gd name="connsiteY89" fmla="*/ 1209040 h 1615591"/>
              <a:gd name="connsiteX90" fmla="*/ 655320 w 2204720"/>
              <a:gd name="connsiteY90" fmla="*/ 1229360 h 1615591"/>
              <a:gd name="connsiteX91" fmla="*/ 624840 w 2204720"/>
              <a:gd name="connsiteY91" fmla="*/ 1254760 h 1615591"/>
              <a:gd name="connsiteX92" fmla="*/ 604520 w 2204720"/>
              <a:gd name="connsiteY92" fmla="*/ 1275080 h 1615591"/>
              <a:gd name="connsiteX93" fmla="*/ 584200 w 2204720"/>
              <a:gd name="connsiteY93" fmla="*/ 1305560 h 1615591"/>
              <a:gd name="connsiteX94" fmla="*/ 538480 w 2204720"/>
              <a:gd name="connsiteY94" fmla="*/ 1346200 h 1615591"/>
              <a:gd name="connsiteX95" fmla="*/ 523240 w 2204720"/>
              <a:gd name="connsiteY95" fmla="*/ 1361440 h 1615591"/>
              <a:gd name="connsiteX96" fmla="*/ 492760 w 2204720"/>
              <a:gd name="connsiteY96" fmla="*/ 1376680 h 1615591"/>
              <a:gd name="connsiteX97" fmla="*/ 477520 w 2204720"/>
              <a:gd name="connsiteY97" fmla="*/ 1391920 h 1615591"/>
              <a:gd name="connsiteX98" fmla="*/ 441960 w 2204720"/>
              <a:gd name="connsiteY98" fmla="*/ 1402080 h 1615591"/>
              <a:gd name="connsiteX99" fmla="*/ 381000 w 2204720"/>
              <a:gd name="connsiteY99" fmla="*/ 1442720 h 1615591"/>
              <a:gd name="connsiteX100" fmla="*/ 365760 w 2204720"/>
              <a:gd name="connsiteY100" fmla="*/ 1452880 h 1615591"/>
              <a:gd name="connsiteX101" fmla="*/ 350520 w 2204720"/>
              <a:gd name="connsiteY101" fmla="*/ 1463040 h 1615591"/>
              <a:gd name="connsiteX102" fmla="*/ 340360 w 2204720"/>
              <a:gd name="connsiteY102" fmla="*/ 1478280 h 1615591"/>
              <a:gd name="connsiteX103" fmla="*/ 304800 w 2204720"/>
              <a:gd name="connsiteY103" fmla="*/ 1498600 h 1615591"/>
              <a:gd name="connsiteX104" fmla="*/ 274320 w 2204720"/>
              <a:gd name="connsiteY104" fmla="*/ 1518920 h 1615591"/>
              <a:gd name="connsiteX105" fmla="*/ 259080 w 2204720"/>
              <a:gd name="connsiteY105" fmla="*/ 1529080 h 1615591"/>
              <a:gd name="connsiteX106" fmla="*/ 243840 w 2204720"/>
              <a:gd name="connsiteY106" fmla="*/ 1544320 h 1615591"/>
              <a:gd name="connsiteX107" fmla="*/ 223520 w 2204720"/>
              <a:gd name="connsiteY107" fmla="*/ 1554480 h 1615591"/>
              <a:gd name="connsiteX108" fmla="*/ 208280 w 2204720"/>
              <a:gd name="connsiteY108" fmla="*/ 1564640 h 1615591"/>
              <a:gd name="connsiteX109" fmla="*/ 193040 w 2204720"/>
              <a:gd name="connsiteY109" fmla="*/ 1569720 h 1615591"/>
              <a:gd name="connsiteX110" fmla="*/ 142240 w 2204720"/>
              <a:gd name="connsiteY110" fmla="*/ 1590040 h 1615591"/>
              <a:gd name="connsiteX111" fmla="*/ 116840 w 2204720"/>
              <a:gd name="connsiteY111" fmla="*/ 1605280 h 1615591"/>
              <a:gd name="connsiteX112" fmla="*/ 101600 w 2204720"/>
              <a:gd name="connsiteY112" fmla="*/ 1615440 h 1615591"/>
              <a:gd name="connsiteX113" fmla="*/ 50800 w 2204720"/>
              <a:gd name="connsiteY113" fmla="*/ 1590040 h 1615591"/>
              <a:gd name="connsiteX114" fmla="*/ 40640 w 2204720"/>
              <a:gd name="connsiteY114" fmla="*/ 1574800 h 1615591"/>
              <a:gd name="connsiteX115" fmla="*/ 25400 w 2204720"/>
              <a:gd name="connsiteY115" fmla="*/ 1559560 h 1615591"/>
              <a:gd name="connsiteX116" fmla="*/ 20320 w 2204720"/>
              <a:gd name="connsiteY116" fmla="*/ 1539240 h 1615591"/>
              <a:gd name="connsiteX117" fmla="*/ 0 w 2204720"/>
              <a:gd name="connsiteY117" fmla="*/ 1498600 h 1615591"/>
              <a:gd name="connsiteX118" fmla="*/ 5080 w 2204720"/>
              <a:gd name="connsiteY118" fmla="*/ 1381760 h 1615591"/>
              <a:gd name="connsiteX119" fmla="*/ 20320 w 2204720"/>
              <a:gd name="connsiteY119" fmla="*/ 1330960 h 1615591"/>
              <a:gd name="connsiteX120" fmla="*/ 30480 w 2204720"/>
              <a:gd name="connsiteY120" fmla="*/ 1315720 h 1615591"/>
              <a:gd name="connsiteX121" fmla="*/ 35560 w 2204720"/>
              <a:gd name="connsiteY121" fmla="*/ 1295400 h 1615591"/>
              <a:gd name="connsiteX122" fmla="*/ 66040 w 2204720"/>
              <a:gd name="connsiteY122" fmla="*/ 1270000 h 1615591"/>
              <a:gd name="connsiteX123" fmla="*/ 81280 w 2204720"/>
              <a:gd name="connsiteY123" fmla="*/ 1254760 h 1615591"/>
              <a:gd name="connsiteX124" fmla="*/ 111760 w 2204720"/>
              <a:gd name="connsiteY124" fmla="*/ 1214120 h 1615591"/>
              <a:gd name="connsiteX125" fmla="*/ 132080 w 2204720"/>
              <a:gd name="connsiteY125" fmla="*/ 1168400 h 1615591"/>
              <a:gd name="connsiteX126" fmla="*/ 147320 w 2204720"/>
              <a:gd name="connsiteY126" fmla="*/ 1153160 h 1615591"/>
              <a:gd name="connsiteX127" fmla="*/ 193040 w 2204720"/>
              <a:gd name="connsiteY127" fmla="*/ 1102360 h 1615591"/>
              <a:gd name="connsiteX128" fmla="*/ 213360 w 2204720"/>
              <a:gd name="connsiteY128" fmla="*/ 1082040 h 1615591"/>
              <a:gd name="connsiteX129" fmla="*/ 228600 w 2204720"/>
              <a:gd name="connsiteY129" fmla="*/ 1066800 h 1615591"/>
              <a:gd name="connsiteX130" fmla="*/ 243840 w 2204720"/>
              <a:gd name="connsiteY130" fmla="*/ 1061720 h 1615591"/>
              <a:gd name="connsiteX131" fmla="*/ 264160 w 2204720"/>
              <a:gd name="connsiteY131" fmla="*/ 1036320 h 1615591"/>
              <a:gd name="connsiteX132" fmla="*/ 279400 w 2204720"/>
              <a:gd name="connsiteY132" fmla="*/ 1031240 h 1615591"/>
              <a:gd name="connsiteX133" fmla="*/ 299720 w 2204720"/>
              <a:gd name="connsiteY133" fmla="*/ 1016000 h 1615591"/>
              <a:gd name="connsiteX134" fmla="*/ 325120 w 2204720"/>
              <a:gd name="connsiteY134" fmla="*/ 1000760 h 1615591"/>
              <a:gd name="connsiteX135" fmla="*/ 345440 w 2204720"/>
              <a:gd name="connsiteY135" fmla="*/ 985520 h 1615591"/>
              <a:gd name="connsiteX136" fmla="*/ 391160 w 2204720"/>
              <a:gd name="connsiteY136" fmla="*/ 955040 h 1615591"/>
              <a:gd name="connsiteX137" fmla="*/ 421640 w 2204720"/>
              <a:gd name="connsiteY137" fmla="*/ 924560 h 1615591"/>
              <a:gd name="connsiteX138" fmla="*/ 467360 w 2204720"/>
              <a:gd name="connsiteY138" fmla="*/ 873760 h 1615591"/>
              <a:gd name="connsiteX139" fmla="*/ 482600 w 2204720"/>
              <a:gd name="connsiteY139" fmla="*/ 868680 h 1615591"/>
              <a:gd name="connsiteX140" fmla="*/ 533400 w 2204720"/>
              <a:gd name="connsiteY140" fmla="*/ 822960 h 1615591"/>
              <a:gd name="connsiteX141" fmla="*/ 568960 w 2204720"/>
              <a:gd name="connsiteY141" fmla="*/ 792480 h 1615591"/>
              <a:gd name="connsiteX142" fmla="*/ 589280 w 2204720"/>
              <a:gd name="connsiteY142" fmla="*/ 777240 h 1615591"/>
              <a:gd name="connsiteX143" fmla="*/ 690880 w 2204720"/>
              <a:gd name="connsiteY143" fmla="*/ 721360 h 1615591"/>
              <a:gd name="connsiteX144" fmla="*/ 736600 w 2204720"/>
              <a:gd name="connsiteY144" fmla="*/ 701040 h 1615591"/>
              <a:gd name="connsiteX145" fmla="*/ 767080 w 2204720"/>
              <a:gd name="connsiteY145" fmla="*/ 670560 h 1615591"/>
              <a:gd name="connsiteX146" fmla="*/ 797560 w 2204720"/>
              <a:gd name="connsiteY146" fmla="*/ 660400 h 1615591"/>
              <a:gd name="connsiteX147" fmla="*/ 802640 w 2204720"/>
              <a:gd name="connsiteY147" fmla="*/ 645160 h 1615591"/>
              <a:gd name="connsiteX148" fmla="*/ 817880 w 2204720"/>
              <a:gd name="connsiteY148" fmla="*/ 635000 h 1615591"/>
              <a:gd name="connsiteX149" fmla="*/ 838200 w 2204720"/>
              <a:gd name="connsiteY149" fmla="*/ 619760 h 1615591"/>
              <a:gd name="connsiteX150" fmla="*/ 883920 w 2204720"/>
              <a:gd name="connsiteY150" fmla="*/ 574040 h 1615591"/>
              <a:gd name="connsiteX151" fmla="*/ 909320 w 2204720"/>
              <a:gd name="connsiteY151" fmla="*/ 548640 h 1615591"/>
              <a:gd name="connsiteX152" fmla="*/ 939800 w 2204720"/>
              <a:gd name="connsiteY152" fmla="*/ 523240 h 1615591"/>
              <a:gd name="connsiteX153" fmla="*/ 960120 w 2204720"/>
              <a:gd name="connsiteY153" fmla="*/ 492760 h 1615591"/>
              <a:gd name="connsiteX154" fmla="*/ 975360 w 2204720"/>
              <a:gd name="connsiteY154" fmla="*/ 472440 h 1615591"/>
              <a:gd name="connsiteX155" fmla="*/ 1005840 w 2204720"/>
              <a:gd name="connsiteY155" fmla="*/ 441960 h 1615591"/>
              <a:gd name="connsiteX156" fmla="*/ 1026160 w 2204720"/>
              <a:gd name="connsiteY156" fmla="*/ 411480 h 1615591"/>
              <a:gd name="connsiteX157" fmla="*/ 1031240 w 2204720"/>
              <a:gd name="connsiteY157" fmla="*/ 396240 h 1615591"/>
              <a:gd name="connsiteX158" fmla="*/ 1061720 w 2204720"/>
              <a:gd name="connsiteY158" fmla="*/ 375920 h 1615591"/>
              <a:gd name="connsiteX159" fmla="*/ 1082040 w 2204720"/>
              <a:gd name="connsiteY159" fmla="*/ 360680 h 1615591"/>
              <a:gd name="connsiteX160" fmla="*/ 1097280 w 2204720"/>
              <a:gd name="connsiteY160" fmla="*/ 345440 h 1615591"/>
              <a:gd name="connsiteX161" fmla="*/ 1117600 w 2204720"/>
              <a:gd name="connsiteY161" fmla="*/ 335280 h 1615591"/>
              <a:gd name="connsiteX162" fmla="*/ 1143000 w 2204720"/>
              <a:gd name="connsiteY162" fmla="*/ 314960 h 1615591"/>
              <a:gd name="connsiteX163" fmla="*/ 1173480 w 2204720"/>
              <a:gd name="connsiteY163" fmla="*/ 279400 h 1615591"/>
              <a:gd name="connsiteX164" fmla="*/ 1234440 w 2204720"/>
              <a:gd name="connsiteY164" fmla="*/ 228600 h 1615591"/>
              <a:gd name="connsiteX165" fmla="*/ 1254760 w 2204720"/>
              <a:gd name="connsiteY165" fmla="*/ 208280 h 1615591"/>
              <a:gd name="connsiteX166" fmla="*/ 1270000 w 2204720"/>
              <a:gd name="connsiteY166" fmla="*/ 203200 h 1615591"/>
              <a:gd name="connsiteX167" fmla="*/ 1229360 w 2204720"/>
              <a:gd name="connsiteY167" fmla="*/ 284480 h 161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2204720" h="1615591">
                <a:moveTo>
                  <a:pt x="1229360" y="284480"/>
                </a:moveTo>
                <a:lnTo>
                  <a:pt x="1229360" y="284480"/>
                </a:lnTo>
                <a:cubicBezTo>
                  <a:pt x="1362869" y="239977"/>
                  <a:pt x="1340716" y="251091"/>
                  <a:pt x="1524000" y="152400"/>
                </a:cubicBezTo>
                <a:cubicBezTo>
                  <a:pt x="1540999" y="143247"/>
                  <a:pt x="1553246" y="126908"/>
                  <a:pt x="1569720" y="116840"/>
                </a:cubicBezTo>
                <a:cubicBezTo>
                  <a:pt x="1689524" y="43626"/>
                  <a:pt x="1577402" y="118079"/>
                  <a:pt x="1630680" y="91440"/>
                </a:cubicBezTo>
                <a:cubicBezTo>
                  <a:pt x="1636141" y="88710"/>
                  <a:pt x="1640459" y="84010"/>
                  <a:pt x="1645920" y="81280"/>
                </a:cubicBezTo>
                <a:cubicBezTo>
                  <a:pt x="1650709" y="78885"/>
                  <a:pt x="1655933" y="77362"/>
                  <a:pt x="1661160" y="76200"/>
                </a:cubicBezTo>
                <a:cubicBezTo>
                  <a:pt x="1686446" y="70581"/>
                  <a:pt x="1712786" y="69151"/>
                  <a:pt x="1737360" y="60960"/>
                </a:cubicBezTo>
                <a:cubicBezTo>
                  <a:pt x="1770344" y="49965"/>
                  <a:pt x="1747267" y="56365"/>
                  <a:pt x="1808480" y="50800"/>
                </a:cubicBezTo>
                <a:cubicBezTo>
                  <a:pt x="1813560" y="47413"/>
                  <a:pt x="1818003" y="42784"/>
                  <a:pt x="1823720" y="40640"/>
                </a:cubicBezTo>
                <a:cubicBezTo>
                  <a:pt x="1831805" y="37608"/>
                  <a:pt x="1840691" y="37433"/>
                  <a:pt x="1849120" y="35560"/>
                </a:cubicBezTo>
                <a:cubicBezTo>
                  <a:pt x="1855936" y="34045"/>
                  <a:pt x="1862753" y="32486"/>
                  <a:pt x="1869440" y="30480"/>
                </a:cubicBezTo>
                <a:cubicBezTo>
                  <a:pt x="1879698" y="27403"/>
                  <a:pt x="1889530" y="22917"/>
                  <a:pt x="1899920" y="20320"/>
                </a:cubicBezTo>
                <a:cubicBezTo>
                  <a:pt x="1909913" y="17822"/>
                  <a:pt x="1920407" y="17738"/>
                  <a:pt x="1930400" y="15240"/>
                </a:cubicBezTo>
                <a:cubicBezTo>
                  <a:pt x="1940790" y="12643"/>
                  <a:pt x="1950548" y="7898"/>
                  <a:pt x="1960880" y="5080"/>
                </a:cubicBezTo>
                <a:cubicBezTo>
                  <a:pt x="1969210" y="2808"/>
                  <a:pt x="1977813" y="1693"/>
                  <a:pt x="1986280" y="0"/>
                </a:cubicBezTo>
                <a:cubicBezTo>
                  <a:pt x="2050627" y="3387"/>
                  <a:pt x="2115382" y="2168"/>
                  <a:pt x="2179320" y="10160"/>
                </a:cubicBezTo>
                <a:cubicBezTo>
                  <a:pt x="2185378" y="10917"/>
                  <a:pt x="2184712" y="21586"/>
                  <a:pt x="2189480" y="25400"/>
                </a:cubicBezTo>
                <a:cubicBezTo>
                  <a:pt x="2193661" y="28745"/>
                  <a:pt x="2199640" y="28787"/>
                  <a:pt x="2204720" y="30480"/>
                </a:cubicBezTo>
                <a:cubicBezTo>
                  <a:pt x="2203027" y="54187"/>
                  <a:pt x="2202417" y="77996"/>
                  <a:pt x="2199640" y="101600"/>
                </a:cubicBezTo>
                <a:cubicBezTo>
                  <a:pt x="2199014" y="106918"/>
                  <a:pt x="2195151" y="111518"/>
                  <a:pt x="2194560" y="116840"/>
                </a:cubicBezTo>
                <a:cubicBezTo>
                  <a:pt x="2191749" y="142141"/>
                  <a:pt x="2192145" y="167723"/>
                  <a:pt x="2189480" y="193040"/>
                </a:cubicBezTo>
                <a:cubicBezTo>
                  <a:pt x="2188749" y="199983"/>
                  <a:pt x="2185649" y="206491"/>
                  <a:pt x="2184400" y="213360"/>
                </a:cubicBezTo>
                <a:cubicBezTo>
                  <a:pt x="2182258" y="225141"/>
                  <a:pt x="2182761" y="237451"/>
                  <a:pt x="2179320" y="248920"/>
                </a:cubicBezTo>
                <a:cubicBezTo>
                  <a:pt x="2177566" y="254768"/>
                  <a:pt x="2172189" y="258859"/>
                  <a:pt x="2169160" y="264160"/>
                </a:cubicBezTo>
                <a:cubicBezTo>
                  <a:pt x="2141814" y="312015"/>
                  <a:pt x="2177610" y="259099"/>
                  <a:pt x="2143760" y="299720"/>
                </a:cubicBezTo>
                <a:cubicBezTo>
                  <a:pt x="2139851" y="304410"/>
                  <a:pt x="2137917" y="310643"/>
                  <a:pt x="2133600" y="314960"/>
                </a:cubicBezTo>
                <a:cubicBezTo>
                  <a:pt x="2127613" y="320947"/>
                  <a:pt x="2119267" y="324213"/>
                  <a:pt x="2113280" y="330200"/>
                </a:cubicBezTo>
                <a:cubicBezTo>
                  <a:pt x="2101205" y="342275"/>
                  <a:pt x="2097990" y="360830"/>
                  <a:pt x="2092960" y="375920"/>
                </a:cubicBezTo>
                <a:cubicBezTo>
                  <a:pt x="2091267" y="381000"/>
                  <a:pt x="2092335" y="388190"/>
                  <a:pt x="2087880" y="391160"/>
                </a:cubicBezTo>
                <a:lnTo>
                  <a:pt x="2072640" y="401320"/>
                </a:lnTo>
                <a:cubicBezTo>
                  <a:pt x="2069253" y="411480"/>
                  <a:pt x="2065077" y="421410"/>
                  <a:pt x="2062480" y="431800"/>
                </a:cubicBezTo>
                <a:cubicBezTo>
                  <a:pt x="2060852" y="438311"/>
                  <a:pt x="2055964" y="460072"/>
                  <a:pt x="2052320" y="467360"/>
                </a:cubicBezTo>
                <a:cubicBezTo>
                  <a:pt x="2049590" y="472821"/>
                  <a:pt x="2046928" y="478786"/>
                  <a:pt x="2042160" y="482600"/>
                </a:cubicBezTo>
                <a:cubicBezTo>
                  <a:pt x="2037979" y="485945"/>
                  <a:pt x="2032000" y="485987"/>
                  <a:pt x="2026920" y="487680"/>
                </a:cubicBezTo>
                <a:cubicBezTo>
                  <a:pt x="2025227" y="492760"/>
                  <a:pt x="2026197" y="499808"/>
                  <a:pt x="2021840" y="502920"/>
                </a:cubicBezTo>
                <a:cubicBezTo>
                  <a:pt x="2013125" y="509145"/>
                  <a:pt x="2001520" y="509693"/>
                  <a:pt x="1991360" y="513080"/>
                </a:cubicBezTo>
                <a:lnTo>
                  <a:pt x="1976120" y="518160"/>
                </a:lnTo>
                <a:cubicBezTo>
                  <a:pt x="1971040" y="519853"/>
                  <a:pt x="1966131" y="522190"/>
                  <a:pt x="1960880" y="523240"/>
                </a:cubicBezTo>
                <a:lnTo>
                  <a:pt x="1935480" y="528320"/>
                </a:lnTo>
                <a:cubicBezTo>
                  <a:pt x="1907680" y="546854"/>
                  <a:pt x="1931378" y="534220"/>
                  <a:pt x="1884680" y="543560"/>
                </a:cubicBezTo>
                <a:cubicBezTo>
                  <a:pt x="1879429" y="544610"/>
                  <a:pt x="1874667" y="547478"/>
                  <a:pt x="1869440" y="548640"/>
                </a:cubicBezTo>
                <a:cubicBezTo>
                  <a:pt x="1859385" y="550874"/>
                  <a:pt x="1849094" y="551877"/>
                  <a:pt x="1838960" y="553720"/>
                </a:cubicBezTo>
                <a:cubicBezTo>
                  <a:pt x="1830465" y="555265"/>
                  <a:pt x="1822055" y="557255"/>
                  <a:pt x="1813560" y="558800"/>
                </a:cubicBezTo>
                <a:cubicBezTo>
                  <a:pt x="1803426" y="560643"/>
                  <a:pt x="1793135" y="561646"/>
                  <a:pt x="1783080" y="563880"/>
                </a:cubicBezTo>
                <a:cubicBezTo>
                  <a:pt x="1773374" y="566037"/>
                  <a:pt x="1748655" y="576860"/>
                  <a:pt x="1742440" y="579120"/>
                </a:cubicBezTo>
                <a:cubicBezTo>
                  <a:pt x="1732375" y="582780"/>
                  <a:pt x="1722120" y="585893"/>
                  <a:pt x="1711960" y="589280"/>
                </a:cubicBezTo>
                <a:lnTo>
                  <a:pt x="1696720" y="594360"/>
                </a:lnTo>
                <a:cubicBezTo>
                  <a:pt x="1669782" y="621298"/>
                  <a:pt x="1694592" y="599701"/>
                  <a:pt x="1661160" y="619760"/>
                </a:cubicBezTo>
                <a:cubicBezTo>
                  <a:pt x="1650689" y="626042"/>
                  <a:pt x="1640840" y="633307"/>
                  <a:pt x="1630680" y="640080"/>
                </a:cubicBezTo>
                <a:cubicBezTo>
                  <a:pt x="1625600" y="643467"/>
                  <a:pt x="1619757" y="645923"/>
                  <a:pt x="1615440" y="650240"/>
                </a:cubicBezTo>
                <a:cubicBezTo>
                  <a:pt x="1610360" y="655320"/>
                  <a:pt x="1605719" y="660881"/>
                  <a:pt x="1600200" y="665480"/>
                </a:cubicBezTo>
                <a:cubicBezTo>
                  <a:pt x="1595510" y="669389"/>
                  <a:pt x="1589650" y="671731"/>
                  <a:pt x="1584960" y="675640"/>
                </a:cubicBezTo>
                <a:cubicBezTo>
                  <a:pt x="1579441" y="680239"/>
                  <a:pt x="1574319" y="685361"/>
                  <a:pt x="1569720" y="690880"/>
                </a:cubicBezTo>
                <a:cubicBezTo>
                  <a:pt x="1565811" y="695570"/>
                  <a:pt x="1564155" y="702100"/>
                  <a:pt x="1559560" y="706120"/>
                </a:cubicBezTo>
                <a:cubicBezTo>
                  <a:pt x="1550370" y="714161"/>
                  <a:pt x="1529080" y="726440"/>
                  <a:pt x="1529080" y="726440"/>
                </a:cubicBezTo>
                <a:cubicBezTo>
                  <a:pt x="1521134" y="742331"/>
                  <a:pt x="1519126" y="751703"/>
                  <a:pt x="1503680" y="762000"/>
                </a:cubicBezTo>
                <a:cubicBezTo>
                  <a:pt x="1499225" y="764970"/>
                  <a:pt x="1493520" y="765387"/>
                  <a:pt x="1488440" y="767080"/>
                </a:cubicBezTo>
                <a:cubicBezTo>
                  <a:pt x="1464023" y="799636"/>
                  <a:pt x="1485052" y="778934"/>
                  <a:pt x="1447800" y="797560"/>
                </a:cubicBezTo>
                <a:cubicBezTo>
                  <a:pt x="1438969" y="801976"/>
                  <a:pt x="1430773" y="807567"/>
                  <a:pt x="1422400" y="812800"/>
                </a:cubicBezTo>
                <a:cubicBezTo>
                  <a:pt x="1409659" y="820763"/>
                  <a:pt x="1401706" y="828165"/>
                  <a:pt x="1386840" y="833120"/>
                </a:cubicBezTo>
                <a:cubicBezTo>
                  <a:pt x="1378649" y="835850"/>
                  <a:pt x="1369817" y="836106"/>
                  <a:pt x="1361440" y="838200"/>
                </a:cubicBezTo>
                <a:cubicBezTo>
                  <a:pt x="1356245" y="839499"/>
                  <a:pt x="1351280" y="841587"/>
                  <a:pt x="1346200" y="843280"/>
                </a:cubicBezTo>
                <a:cubicBezTo>
                  <a:pt x="1282516" y="891043"/>
                  <a:pt x="1377926" y="822832"/>
                  <a:pt x="1295400" y="868680"/>
                </a:cubicBezTo>
                <a:cubicBezTo>
                  <a:pt x="1289120" y="872169"/>
                  <a:pt x="1286398" y="880356"/>
                  <a:pt x="1280160" y="883920"/>
                </a:cubicBezTo>
                <a:cubicBezTo>
                  <a:pt x="1274098" y="887384"/>
                  <a:pt x="1266553" y="887082"/>
                  <a:pt x="1259840" y="889000"/>
                </a:cubicBezTo>
                <a:cubicBezTo>
                  <a:pt x="1254691" y="890471"/>
                  <a:pt x="1249749" y="892609"/>
                  <a:pt x="1244600" y="894080"/>
                </a:cubicBezTo>
                <a:cubicBezTo>
                  <a:pt x="1237887" y="895998"/>
                  <a:pt x="1230967" y="897154"/>
                  <a:pt x="1224280" y="899160"/>
                </a:cubicBezTo>
                <a:cubicBezTo>
                  <a:pt x="1214022" y="902237"/>
                  <a:pt x="1204302" y="907220"/>
                  <a:pt x="1193800" y="909320"/>
                </a:cubicBezTo>
                <a:lnTo>
                  <a:pt x="1168400" y="914400"/>
                </a:lnTo>
                <a:cubicBezTo>
                  <a:pt x="1151273" y="940091"/>
                  <a:pt x="1167537" y="922451"/>
                  <a:pt x="1143000" y="934720"/>
                </a:cubicBezTo>
                <a:cubicBezTo>
                  <a:pt x="1109759" y="951340"/>
                  <a:pt x="1146225" y="937650"/>
                  <a:pt x="1112520" y="960120"/>
                </a:cubicBezTo>
                <a:cubicBezTo>
                  <a:pt x="1108065" y="963090"/>
                  <a:pt x="1102069" y="962805"/>
                  <a:pt x="1097280" y="965200"/>
                </a:cubicBezTo>
                <a:cubicBezTo>
                  <a:pt x="1091819" y="967930"/>
                  <a:pt x="1087008" y="971811"/>
                  <a:pt x="1082040" y="975360"/>
                </a:cubicBezTo>
                <a:cubicBezTo>
                  <a:pt x="1075150" y="980281"/>
                  <a:pt x="1068013" y="984936"/>
                  <a:pt x="1061720" y="990600"/>
                </a:cubicBezTo>
                <a:cubicBezTo>
                  <a:pt x="1012010" y="1035339"/>
                  <a:pt x="1049532" y="1008885"/>
                  <a:pt x="1016000" y="1031240"/>
                </a:cubicBezTo>
                <a:cubicBezTo>
                  <a:pt x="1012613" y="1036320"/>
                  <a:pt x="1010530" y="1042571"/>
                  <a:pt x="1005840" y="1046480"/>
                </a:cubicBezTo>
                <a:cubicBezTo>
                  <a:pt x="1000022" y="1051328"/>
                  <a:pt x="992095" y="1052883"/>
                  <a:pt x="985520" y="1056640"/>
                </a:cubicBezTo>
                <a:cubicBezTo>
                  <a:pt x="980219" y="1059669"/>
                  <a:pt x="975360" y="1063413"/>
                  <a:pt x="970280" y="1066800"/>
                </a:cubicBezTo>
                <a:cubicBezTo>
                  <a:pt x="966893" y="1071880"/>
                  <a:pt x="964810" y="1078131"/>
                  <a:pt x="960120" y="1082040"/>
                </a:cubicBezTo>
                <a:cubicBezTo>
                  <a:pt x="954302" y="1086888"/>
                  <a:pt x="946831" y="1089388"/>
                  <a:pt x="939800" y="1092200"/>
                </a:cubicBezTo>
                <a:lnTo>
                  <a:pt x="894080" y="1107440"/>
                </a:lnTo>
                <a:cubicBezTo>
                  <a:pt x="889000" y="1109133"/>
                  <a:pt x="883295" y="1109550"/>
                  <a:pt x="878840" y="1112520"/>
                </a:cubicBezTo>
                <a:cubicBezTo>
                  <a:pt x="873760" y="1115907"/>
                  <a:pt x="869061" y="1119950"/>
                  <a:pt x="863600" y="1122680"/>
                </a:cubicBezTo>
                <a:cubicBezTo>
                  <a:pt x="858811" y="1125075"/>
                  <a:pt x="853282" y="1125651"/>
                  <a:pt x="848360" y="1127760"/>
                </a:cubicBezTo>
                <a:cubicBezTo>
                  <a:pt x="841399" y="1130743"/>
                  <a:pt x="834615" y="1134163"/>
                  <a:pt x="828040" y="1137920"/>
                </a:cubicBezTo>
                <a:cubicBezTo>
                  <a:pt x="809282" y="1148639"/>
                  <a:pt x="814809" y="1149867"/>
                  <a:pt x="792480" y="1158240"/>
                </a:cubicBezTo>
                <a:cubicBezTo>
                  <a:pt x="779459" y="1163123"/>
                  <a:pt x="769201" y="1162259"/>
                  <a:pt x="756920" y="1168400"/>
                </a:cubicBezTo>
                <a:cubicBezTo>
                  <a:pt x="717529" y="1188095"/>
                  <a:pt x="764746" y="1170871"/>
                  <a:pt x="726440" y="1183640"/>
                </a:cubicBezTo>
                <a:cubicBezTo>
                  <a:pt x="713541" y="1196539"/>
                  <a:pt x="711520" y="1200553"/>
                  <a:pt x="695960" y="1209040"/>
                </a:cubicBezTo>
                <a:cubicBezTo>
                  <a:pt x="682664" y="1216293"/>
                  <a:pt x="666030" y="1218650"/>
                  <a:pt x="655320" y="1229360"/>
                </a:cubicBezTo>
                <a:cubicBezTo>
                  <a:pt x="602474" y="1282206"/>
                  <a:pt x="674348" y="1212325"/>
                  <a:pt x="624840" y="1254760"/>
                </a:cubicBezTo>
                <a:cubicBezTo>
                  <a:pt x="617567" y="1260994"/>
                  <a:pt x="610504" y="1267600"/>
                  <a:pt x="604520" y="1275080"/>
                </a:cubicBezTo>
                <a:cubicBezTo>
                  <a:pt x="596892" y="1284615"/>
                  <a:pt x="594360" y="1298787"/>
                  <a:pt x="584200" y="1305560"/>
                </a:cubicBezTo>
                <a:cubicBezTo>
                  <a:pt x="557005" y="1323690"/>
                  <a:pt x="573277" y="1311403"/>
                  <a:pt x="538480" y="1346200"/>
                </a:cubicBezTo>
                <a:cubicBezTo>
                  <a:pt x="533400" y="1351280"/>
                  <a:pt x="530056" y="1359168"/>
                  <a:pt x="523240" y="1361440"/>
                </a:cubicBezTo>
                <a:cubicBezTo>
                  <a:pt x="507966" y="1366531"/>
                  <a:pt x="505890" y="1365738"/>
                  <a:pt x="492760" y="1376680"/>
                </a:cubicBezTo>
                <a:cubicBezTo>
                  <a:pt x="487241" y="1381279"/>
                  <a:pt x="483498" y="1387935"/>
                  <a:pt x="477520" y="1391920"/>
                </a:cubicBezTo>
                <a:cubicBezTo>
                  <a:pt x="473147" y="1394835"/>
                  <a:pt x="444670" y="1401403"/>
                  <a:pt x="441960" y="1402080"/>
                </a:cubicBezTo>
                <a:lnTo>
                  <a:pt x="381000" y="1442720"/>
                </a:lnTo>
                <a:lnTo>
                  <a:pt x="365760" y="1452880"/>
                </a:lnTo>
                <a:lnTo>
                  <a:pt x="350520" y="1463040"/>
                </a:lnTo>
                <a:cubicBezTo>
                  <a:pt x="347133" y="1468120"/>
                  <a:pt x="344677" y="1473963"/>
                  <a:pt x="340360" y="1478280"/>
                </a:cubicBezTo>
                <a:cubicBezTo>
                  <a:pt x="331574" y="1487066"/>
                  <a:pt x="314761" y="1492624"/>
                  <a:pt x="304800" y="1498600"/>
                </a:cubicBezTo>
                <a:cubicBezTo>
                  <a:pt x="294329" y="1504882"/>
                  <a:pt x="284480" y="1512147"/>
                  <a:pt x="274320" y="1518920"/>
                </a:cubicBezTo>
                <a:cubicBezTo>
                  <a:pt x="269240" y="1522307"/>
                  <a:pt x="263397" y="1524763"/>
                  <a:pt x="259080" y="1529080"/>
                </a:cubicBezTo>
                <a:cubicBezTo>
                  <a:pt x="254000" y="1534160"/>
                  <a:pt x="249686" y="1540144"/>
                  <a:pt x="243840" y="1544320"/>
                </a:cubicBezTo>
                <a:cubicBezTo>
                  <a:pt x="237678" y="1548722"/>
                  <a:pt x="230095" y="1550723"/>
                  <a:pt x="223520" y="1554480"/>
                </a:cubicBezTo>
                <a:cubicBezTo>
                  <a:pt x="218219" y="1557509"/>
                  <a:pt x="213741" y="1561910"/>
                  <a:pt x="208280" y="1564640"/>
                </a:cubicBezTo>
                <a:cubicBezTo>
                  <a:pt x="203491" y="1567035"/>
                  <a:pt x="197829" y="1567325"/>
                  <a:pt x="193040" y="1569720"/>
                </a:cubicBezTo>
                <a:cubicBezTo>
                  <a:pt x="149301" y="1591589"/>
                  <a:pt x="186884" y="1581111"/>
                  <a:pt x="142240" y="1590040"/>
                </a:cubicBezTo>
                <a:cubicBezTo>
                  <a:pt x="133773" y="1595120"/>
                  <a:pt x="125213" y="1600047"/>
                  <a:pt x="116840" y="1605280"/>
                </a:cubicBezTo>
                <a:cubicBezTo>
                  <a:pt x="111663" y="1608516"/>
                  <a:pt x="107549" y="1616813"/>
                  <a:pt x="101600" y="1615440"/>
                </a:cubicBezTo>
                <a:cubicBezTo>
                  <a:pt x="83153" y="1611183"/>
                  <a:pt x="67733" y="1598507"/>
                  <a:pt x="50800" y="1590040"/>
                </a:cubicBezTo>
                <a:cubicBezTo>
                  <a:pt x="47413" y="1584960"/>
                  <a:pt x="44549" y="1579490"/>
                  <a:pt x="40640" y="1574800"/>
                </a:cubicBezTo>
                <a:cubicBezTo>
                  <a:pt x="36041" y="1569281"/>
                  <a:pt x="28964" y="1565798"/>
                  <a:pt x="25400" y="1559560"/>
                </a:cubicBezTo>
                <a:cubicBezTo>
                  <a:pt x="21936" y="1553498"/>
                  <a:pt x="22528" y="1545864"/>
                  <a:pt x="20320" y="1539240"/>
                </a:cubicBezTo>
                <a:cubicBezTo>
                  <a:pt x="12035" y="1514385"/>
                  <a:pt x="12445" y="1517267"/>
                  <a:pt x="0" y="1498600"/>
                </a:cubicBezTo>
                <a:cubicBezTo>
                  <a:pt x="1693" y="1459653"/>
                  <a:pt x="2200" y="1420637"/>
                  <a:pt x="5080" y="1381760"/>
                </a:cubicBezTo>
                <a:cubicBezTo>
                  <a:pt x="5737" y="1372894"/>
                  <a:pt x="18721" y="1334557"/>
                  <a:pt x="20320" y="1330960"/>
                </a:cubicBezTo>
                <a:cubicBezTo>
                  <a:pt x="22800" y="1325381"/>
                  <a:pt x="27093" y="1320800"/>
                  <a:pt x="30480" y="1315720"/>
                </a:cubicBezTo>
                <a:cubicBezTo>
                  <a:pt x="32173" y="1308947"/>
                  <a:pt x="32096" y="1301462"/>
                  <a:pt x="35560" y="1295400"/>
                </a:cubicBezTo>
                <a:cubicBezTo>
                  <a:pt x="43655" y="1281233"/>
                  <a:pt x="54563" y="1279564"/>
                  <a:pt x="66040" y="1270000"/>
                </a:cubicBezTo>
                <a:cubicBezTo>
                  <a:pt x="71559" y="1265401"/>
                  <a:pt x="76969" y="1260507"/>
                  <a:pt x="81280" y="1254760"/>
                </a:cubicBezTo>
                <a:cubicBezTo>
                  <a:pt x="119152" y="1204263"/>
                  <a:pt x="75760" y="1250120"/>
                  <a:pt x="111760" y="1214120"/>
                </a:cubicBezTo>
                <a:cubicBezTo>
                  <a:pt x="118533" y="1198880"/>
                  <a:pt x="123677" y="1182806"/>
                  <a:pt x="132080" y="1168400"/>
                </a:cubicBezTo>
                <a:cubicBezTo>
                  <a:pt x="135700" y="1162194"/>
                  <a:pt x="142645" y="1158615"/>
                  <a:pt x="147320" y="1153160"/>
                </a:cubicBezTo>
                <a:cubicBezTo>
                  <a:pt x="195042" y="1097484"/>
                  <a:pt x="116080" y="1179320"/>
                  <a:pt x="193040" y="1102360"/>
                </a:cubicBezTo>
                <a:lnTo>
                  <a:pt x="213360" y="1082040"/>
                </a:lnTo>
                <a:cubicBezTo>
                  <a:pt x="218440" y="1076960"/>
                  <a:pt x="221784" y="1069072"/>
                  <a:pt x="228600" y="1066800"/>
                </a:cubicBezTo>
                <a:lnTo>
                  <a:pt x="243840" y="1061720"/>
                </a:lnTo>
                <a:cubicBezTo>
                  <a:pt x="250613" y="1053253"/>
                  <a:pt x="255928" y="1043376"/>
                  <a:pt x="264160" y="1036320"/>
                </a:cubicBezTo>
                <a:cubicBezTo>
                  <a:pt x="268226" y="1032835"/>
                  <a:pt x="274751" y="1033897"/>
                  <a:pt x="279400" y="1031240"/>
                </a:cubicBezTo>
                <a:cubicBezTo>
                  <a:pt x="286751" y="1027039"/>
                  <a:pt x="292675" y="1020696"/>
                  <a:pt x="299720" y="1016000"/>
                </a:cubicBezTo>
                <a:cubicBezTo>
                  <a:pt x="307935" y="1010523"/>
                  <a:pt x="316905" y="1006237"/>
                  <a:pt x="325120" y="1000760"/>
                </a:cubicBezTo>
                <a:cubicBezTo>
                  <a:pt x="332165" y="996064"/>
                  <a:pt x="338395" y="990216"/>
                  <a:pt x="345440" y="985520"/>
                </a:cubicBezTo>
                <a:cubicBezTo>
                  <a:pt x="366276" y="971629"/>
                  <a:pt x="373080" y="971312"/>
                  <a:pt x="391160" y="955040"/>
                </a:cubicBezTo>
                <a:cubicBezTo>
                  <a:pt x="401840" y="945428"/>
                  <a:pt x="413289" y="936252"/>
                  <a:pt x="421640" y="924560"/>
                </a:cubicBezTo>
                <a:cubicBezTo>
                  <a:pt x="440106" y="898708"/>
                  <a:pt x="442278" y="888093"/>
                  <a:pt x="467360" y="873760"/>
                </a:cubicBezTo>
                <a:cubicBezTo>
                  <a:pt x="472009" y="871103"/>
                  <a:pt x="477520" y="870373"/>
                  <a:pt x="482600" y="868680"/>
                </a:cubicBezTo>
                <a:cubicBezTo>
                  <a:pt x="522477" y="828803"/>
                  <a:pt x="504212" y="842419"/>
                  <a:pt x="533400" y="822960"/>
                </a:cubicBezTo>
                <a:cubicBezTo>
                  <a:pt x="550552" y="797231"/>
                  <a:pt x="535874" y="814537"/>
                  <a:pt x="568960" y="792480"/>
                </a:cubicBezTo>
                <a:cubicBezTo>
                  <a:pt x="576005" y="787784"/>
                  <a:pt x="582056" y="781655"/>
                  <a:pt x="589280" y="777240"/>
                </a:cubicBezTo>
                <a:cubicBezTo>
                  <a:pt x="712679" y="701830"/>
                  <a:pt x="618332" y="760932"/>
                  <a:pt x="690880" y="721360"/>
                </a:cubicBezTo>
                <a:cubicBezTo>
                  <a:pt x="728061" y="701079"/>
                  <a:pt x="702604" y="709539"/>
                  <a:pt x="736600" y="701040"/>
                </a:cubicBezTo>
                <a:cubicBezTo>
                  <a:pt x="746760" y="690880"/>
                  <a:pt x="753449" y="675104"/>
                  <a:pt x="767080" y="670560"/>
                </a:cubicBezTo>
                <a:lnTo>
                  <a:pt x="797560" y="660400"/>
                </a:lnTo>
                <a:cubicBezTo>
                  <a:pt x="799253" y="655320"/>
                  <a:pt x="799295" y="649341"/>
                  <a:pt x="802640" y="645160"/>
                </a:cubicBezTo>
                <a:cubicBezTo>
                  <a:pt x="806454" y="640392"/>
                  <a:pt x="812912" y="638549"/>
                  <a:pt x="817880" y="635000"/>
                </a:cubicBezTo>
                <a:cubicBezTo>
                  <a:pt x="824770" y="630079"/>
                  <a:pt x="831907" y="625424"/>
                  <a:pt x="838200" y="619760"/>
                </a:cubicBezTo>
                <a:lnTo>
                  <a:pt x="883920" y="574040"/>
                </a:lnTo>
                <a:cubicBezTo>
                  <a:pt x="892387" y="565573"/>
                  <a:pt x="902678" y="558603"/>
                  <a:pt x="909320" y="548640"/>
                </a:cubicBezTo>
                <a:cubicBezTo>
                  <a:pt x="923681" y="527099"/>
                  <a:pt x="914019" y="536130"/>
                  <a:pt x="939800" y="523240"/>
                </a:cubicBezTo>
                <a:cubicBezTo>
                  <a:pt x="948441" y="497317"/>
                  <a:pt x="939364" y="516975"/>
                  <a:pt x="960120" y="492760"/>
                </a:cubicBezTo>
                <a:cubicBezTo>
                  <a:pt x="965630" y="486332"/>
                  <a:pt x="969696" y="478733"/>
                  <a:pt x="975360" y="472440"/>
                </a:cubicBezTo>
                <a:cubicBezTo>
                  <a:pt x="984972" y="461760"/>
                  <a:pt x="1005840" y="441960"/>
                  <a:pt x="1005840" y="441960"/>
                </a:cubicBezTo>
                <a:cubicBezTo>
                  <a:pt x="1017919" y="405723"/>
                  <a:pt x="1000791" y="449533"/>
                  <a:pt x="1026160" y="411480"/>
                </a:cubicBezTo>
                <a:cubicBezTo>
                  <a:pt x="1029130" y="407025"/>
                  <a:pt x="1028270" y="400695"/>
                  <a:pt x="1031240" y="396240"/>
                </a:cubicBezTo>
                <a:cubicBezTo>
                  <a:pt x="1042112" y="379932"/>
                  <a:pt x="1045742" y="381246"/>
                  <a:pt x="1061720" y="375920"/>
                </a:cubicBezTo>
                <a:cubicBezTo>
                  <a:pt x="1068493" y="370840"/>
                  <a:pt x="1075612" y="366190"/>
                  <a:pt x="1082040" y="360680"/>
                </a:cubicBezTo>
                <a:cubicBezTo>
                  <a:pt x="1087495" y="356005"/>
                  <a:pt x="1091434" y="349616"/>
                  <a:pt x="1097280" y="345440"/>
                </a:cubicBezTo>
                <a:cubicBezTo>
                  <a:pt x="1103442" y="341038"/>
                  <a:pt x="1110827" y="338667"/>
                  <a:pt x="1117600" y="335280"/>
                </a:cubicBezTo>
                <a:cubicBezTo>
                  <a:pt x="1140322" y="301196"/>
                  <a:pt x="1113555" y="334590"/>
                  <a:pt x="1143000" y="314960"/>
                </a:cubicBezTo>
                <a:cubicBezTo>
                  <a:pt x="1162577" y="301909"/>
                  <a:pt x="1155874" y="295832"/>
                  <a:pt x="1173480" y="279400"/>
                </a:cubicBezTo>
                <a:cubicBezTo>
                  <a:pt x="1192817" y="261352"/>
                  <a:pt x="1214534" y="246018"/>
                  <a:pt x="1234440" y="228600"/>
                </a:cubicBezTo>
                <a:cubicBezTo>
                  <a:pt x="1241649" y="222292"/>
                  <a:pt x="1247487" y="214514"/>
                  <a:pt x="1254760" y="208280"/>
                </a:cubicBezTo>
                <a:cubicBezTo>
                  <a:pt x="1271409" y="194009"/>
                  <a:pt x="1270000" y="192894"/>
                  <a:pt x="1270000" y="203200"/>
                </a:cubicBezTo>
                <a:lnTo>
                  <a:pt x="1229360" y="28448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651C1-CE4E-45AC-B1C5-31ACF0D4A298}"/>
              </a:ext>
            </a:extLst>
          </p:cNvPr>
          <p:cNvSpPr txBox="1"/>
          <p:nvPr/>
        </p:nvSpPr>
        <p:spPr>
          <a:xfrm>
            <a:off x="2824583" y="3119254"/>
            <a:ext cx="965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Good</a:t>
            </a:r>
          </a:p>
          <a:p>
            <a:r>
              <a:rPr lang="en-US"/>
              <a:t>weather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4E79A5E-FE91-4CAD-BBA1-F28C3375415C}"/>
              </a:ext>
            </a:extLst>
          </p:cNvPr>
          <p:cNvSpPr txBox="1"/>
          <p:nvPr/>
        </p:nvSpPr>
        <p:spPr>
          <a:xfrm>
            <a:off x="4033384" y="4385385"/>
            <a:ext cx="965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Bad</a:t>
            </a:r>
          </a:p>
          <a:p>
            <a:r>
              <a:rPr lang="en-US"/>
              <a:t>weather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EE7D2EA-A91B-4C8A-A923-196C4C522FCA}"/>
              </a:ext>
            </a:extLst>
          </p:cNvPr>
          <p:cNvSpPr/>
          <p:nvPr/>
        </p:nvSpPr>
        <p:spPr>
          <a:xfrm>
            <a:off x="5339756" y="4032200"/>
            <a:ext cx="914400" cy="281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1A52D91-65A0-41EB-BA36-81F179308B70}"/>
              </a:ext>
            </a:extLst>
          </p:cNvPr>
          <p:cNvCxnSpPr>
            <a:cxnSpLocks/>
          </p:cNvCxnSpPr>
          <p:nvPr/>
        </p:nvCxnSpPr>
        <p:spPr>
          <a:xfrm>
            <a:off x="7379806" y="5196033"/>
            <a:ext cx="29075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C411695-6B4B-4D92-8CF4-E485A21BA30F}"/>
              </a:ext>
            </a:extLst>
          </p:cNvPr>
          <p:cNvCxnSpPr>
            <a:cxnSpLocks/>
          </p:cNvCxnSpPr>
          <p:nvPr/>
        </p:nvCxnSpPr>
        <p:spPr>
          <a:xfrm flipV="1">
            <a:off x="7364394" y="3259354"/>
            <a:ext cx="0" cy="194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51B2BB5A-80F4-4DB5-AE66-281275280324}"/>
              </a:ext>
            </a:extLst>
          </p:cNvPr>
          <p:cNvSpPr/>
          <p:nvPr/>
        </p:nvSpPr>
        <p:spPr>
          <a:xfrm>
            <a:off x="9569005" y="3591892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FF33656-C778-4228-88B4-B914B8210949}"/>
              </a:ext>
            </a:extLst>
          </p:cNvPr>
          <p:cNvSpPr/>
          <p:nvPr/>
        </p:nvSpPr>
        <p:spPr>
          <a:xfrm>
            <a:off x="9803705" y="3815069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D23EB98-4F1C-4093-AA6E-148AA9783B31}"/>
              </a:ext>
            </a:extLst>
          </p:cNvPr>
          <p:cNvSpPr/>
          <p:nvPr/>
        </p:nvSpPr>
        <p:spPr>
          <a:xfrm>
            <a:off x="9376809" y="3387795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C603E8C-3D00-408E-8AA2-8AEB577E5E20}"/>
              </a:ext>
            </a:extLst>
          </p:cNvPr>
          <p:cNvSpPr txBox="1"/>
          <p:nvPr/>
        </p:nvSpPr>
        <p:spPr>
          <a:xfrm>
            <a:off x="10402375" y="5196033"/>
            <a:ext cx="109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log(price)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6DDB7A-E54A-44D4-A321-6F2B43A84CA1}"/>
              </a:ext>
            </a:extLst>
          </p:cNvPr>
          <p:cNvSpPr txBox="1"/>
          <p:nvPr/>
        </p:nvSpPr>
        <p:spPr>
          <a:xfrm>
            <a:off x="6019704" y="2969656"/>
            <a:ext cx="141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log(demand)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8F31E75-E872-4B34-B657-D8EF29B0E558}"/>
              </a:ext>
            </a:extLst>
          </p:cNvPr>
          <p:cNvSpPr/>
          <p:nvPr/>
        </p:nvSpPr>
        <p:spPr>
          <a:xfrm>
            <a:off x="8020319" y="4559349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B1582D8-F50F-4E12-A9FB-94FDC34C030F}"/>
              </a:ext>
            </a:extLst>
          </p:cNvPr>
          <p:cNvSpPr/>
          <p:nvPr/>
        </p:nvSpPr>
        <p:spPr>
          <a:xfrm>
            <a:off x="8255019" y="4782526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B2C4C33-CFBD-4412-B4DC-B5AEAA9A381D}"/>
              </a:ext>
            </a:extLst>
          </p:cNvPr>
          <p:cNvSpPr/>
          <p:nvPr/>
        </p:nvSpPr>
        <p:spPr>
          <a:xfrm>
            <a:off x="7828123" y="4355252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C3D0F4F-2F27-42EB-82A3-0082B6C945FC}"/>
              </a:ext>
            </a:extLst>
          </p:cNvPr>
          <p:cNvSpPr/>
          <p:nvPr/>
        </p:nvSpPr>
        <p:spPr>
          <a:xfrm>
            <a:off x="7904374" y="3519239"/>
            <a:ext cx="2179320" cy="1429324"/>
          </a:xfrm>
          <a:custGeom>
            <a:avLst/>
            <a:gdLst>
              <a:gd name="connsiteX0" fmla="*/ 1610360 w 2179320"/>
              <a:gd name="connsiteY0" fmla="*/ 30480 h 1429324"/>
              <a:gd name="connsiteX1" fmla="*/ 1610360 w 2179320"/>
              <a:gd name="connsiteY1" fmla="*/ 30480 h 1429324"/>
              <a:gd name="connsiteX2" fmla="*/ 1798320 w 2179320"/>
              <a:gd name="connsiteY2" fmla="*/ 20320 h 1429324"/>
              <a:gd name="connsiteX3" fmla="*/ 1838960 w 2179320"/>
              <a:gd name="connsiteY3" fmla="*/ 15240 h 1429324"/>
              <a:gd name="connsiteX4" fmla="*/ 1884680 w 2179320"/>
              <a:gd name="connsiteY4" fmla="*/ 0 h 1429324"/>
              <a:gd name="connsiteX5" fmla="*/ 2001520 w 2179320"/>
              <a:gd name="connsiteY5" fmla="*/ 15240 h 1429324"/>
              <a:gd name="connsiteX6" fmla="*/ 2016760 w 2179320"/>
              <a:gd name="connsiteY6" fmla="*/ 20320 h 1429324"/>
              <a:gd name="connsiteX7" fmla="*/ 2062480 w 2179320"/>
              <a:gd name="connsiteY7" fmla="*/ 45720 h 1429324"/>
              <a:gd name="connsiteX8" fmla="*/ 2108200 w 2179320"/>
              <a:gd name="connsiteY8" fmla="*/ 71120 h 1429324"/>
              <a:gd name="connsiteX9" fmla="*/ 2123440 w 2179320"/>
              <a:gd name="connsiteY9" fmla="*/ 101600 h 1429324"/>
              <a:gd name="connsiteX10" fmla="*/ 2143760 w 2179320"/>
              <a:gd name="connsiteY10" fmla="*/ 121920 h 1429324"/>
              <a:gd name="connsiteX11" fmla="*/ 2164080 w 2179320"/>
              <a:gd name="connsiteY11" fmla="*/ 157480 h 1429324"/>
              <a:gd name="connsiteX12" fmla="*/ 2179320 w 2179320"/>
              <a:gd name="connsiteY12" fmla="*/ 193040 h 1429324"/>
              <a:gd name="connsiteX13" fmla="*/ 2174240 w 2179320"/>
              <a:gd name="connsiteY13" fmla="*/ 274320 h 1429324"/>
              <a:gd name="connsiteX14" fmla="*/ 2169160 w 2179320"/>
              <a:gd name="connsiteY14" fmla="*/ 309880 h 1429324"/>
              <a:gd name="connsiteX15" fmla="*/ 2159000 w 2179320"/>
              <a:gd name="connsiteY15" fmla="*/ 325120 h 1429324"/>
              <a:gd name="connsiteX16" fmla="*/ 2148840 w 2179320"/>
              <a:gd name="connsiteY16" fmla="*/ 375920 h 1429324"/>
              <a:gd name="connsiteX17" fmla="*/ 2143760 w 2179320"/>
              <a:gd name="connsiteY17" fmla="*/ 401320 h 1429324"/>
              <a:gd name="connsiteX18" fmla="*/ 2138680 w 2179320"/>
              <a:gd name="connsiteY18" fmla="*/ 416560 h 1429324"/>
              <a:gd name="connsiteX19" fmla="*/ 2118360 w 2179320"/>
              <a:gd name="connsiteY19" fmla="*/ 462280 h 1429324"/>
              <a:gd name="connsiteX20" fmla="*/ 2113280 w 2179320"/>
              <a:gd name="connsiteY20" fmla="*/ 477520 h 1429324"/>
              <a:gd name="connsiteX21" fmla="*/ 2103120 w 2179320"/>
              <a:gd name="connsiteY21" fmla="*/ 502920 h 1429324"/>
              <a:gd name="connsiteX22" fmla="*/ 2098040 w 2179320"/>
              <a:gd name="connsiteY22" fmla="*/ 518160 h 1429324"/>
              <a:gd name="connsiteX23" fmla="*/ 2082800 w 2179320"/>
              <a:gd name="connsiteY23" fmla="*/ 533400 h 1429324"/>
              <a:gd name="connsiteX24" fmla="*/ 2057400 w 2179320"/>
              <a:gd name="connsiteY24" fmla="*/ 574040 h 1429324"/>
              <a:gd name="connsiteX25" fmla="*/ 2047240 w 2179320"/>
              <a:gd name="connsiteY25" fmla="*/ 589280 h 1429324"/>
              <a:gd name="connsiteX26" fmla="*/ 2042160 w 2179320"/>
              <a:gd name="connsiteY26" fmla="*/ 604520 h 1429324"/>
              <a:gd name="connsiteX27" fmla="*/ 2026920 w 2179320"/>
              <a:gd name="connsiteY27" fmla="*/ 619760 h 1429324"/>
              <a:gd name="connsiteX28" fmla="*/ 1991360 w 2179320"/>
              <a:gd name="connsiteY28" fmla="*/ 660400 h 1429324"/>
              <a:gd name="connsiteX29" fmla="*/ 1965960 w 2179320"/>
              <a:gd name="connsiteY29" fmla="*/ 685800 h 1429324"/>
              <a:gd name="connsiteX30" fmla="*/ 1955800 w 2179320"/>
              <a:gd name="connsiteY30" fmla="*/ 701040 h 1429324"/>
              <a:gd name="connsiteX31" fmla="*/ 1940560 w 2179320"/>
              <a:gd name="connsiteY31" fmla="*/ 711200 h 1429324"/>
              <a:gd name="connsiteX32" fmla="*/ 1899920 w 2179320"/>
              <a:gd name="connsiteY32" fmla="*/ 736600 h 1429324"/>
              <a:gd name="connsiteX33" fmla="*/ 1864360 w 2179320"/>
              <a:gd name="connsiteY33" fmla="*/ 762000 h 1429324"/>
              <a:gd name="connsiteX34" fmla="*/ 1803400 w 2179320"/>
              <a:gd name="connsiteY34" fmla="*/ 812800 h 1429324"/>
              <a:gd name="connsiteX35" fmla="*/ 1772920 w 2179320"/>
              <a:gd name="connsiteY35" fmla="*/ 828040 h 1429324"/>
              <a:gd name="connsiteX36" fmla="*/ 1747520 w 2179320"/>
              <a:gd name="connsiteY36" fmla="*/ 838200 h 1429324"/>
              <a:gd name="connsiteX37" fmla="*/ 1717040 w 2179320"/>
              <a:gd name="connsiteY37" fmla="*/ 863600 h 1429324"/>
              <a:gd name="connsiteX38" fmla="*/ 1696720 w 2179320"/>
              <a:gd name="connsiteY38" fmla="*/ 868680 h 1429324"/>
              <a:gd name="connsiteX39" fmla="*/ 1671320 w 2179320"/>
              <a:gd name="connsiteY39" fmla="*/ 883920 h 1429324"/>
              <a:gd name="connsiteX40" fmla="*/ 1610360 w 2179320"/>
              <a:gd name="connsiteY40" fmla="*/ 909320 h 1429324"/>
              <a:gd name="connsiteX41" fmla="*/ 1584960 w 2179320"/>
              <a:gd name="connsiteY41" fmla="*/ 914400 h 1429324"/>
              <a:gd name="connsiteX42" fmla="*/ 1539240 w 2179320"/>
              <a:gd name="connsiteY42" fmla="*/ 939800 h 1429324"/>
              <a:gd name="connsiteX43" fmla="*/ 1513840 w 2179320"/>
              <a:gd name="connsiteY43" fmla="*/ 955040 h 1429324"/>
              <a:gd name="connsiteX44" fmla="*/ 1498600 w 2179320"/>
              <a:gd name="connsiteY44" fmla="*/ 960120 h 1429324"/>
              <a:gd name="connsiteX45" fmla="*/ 1483360 w 2179320"/>
              <a:gd name="connsiteY45" fmla="*/ 970280 h 1429324"/>
              <a:gd name="connsiteX46" fmla="*/ 1468120 w 2179320"/>
              <a:gd name="connsiteY46" fmla="*/ 975360 h 1429324"/>
              <a:gd name="connsiteX47" fmla="*/ 1432560 w 2179320"/>
              <a:gd name="connsiteY47" fmla="*/ 985520 h 1429324"/>
              <a:gd name="connsiteX48" fmla="*/ 1386840 w 2179320"/>
              <a:gd name="connsiteY48" fmla="*/ 1000760 h 1429324"/>
              <a:gd name="connsiteX49" fmla="*/ 1330960 w 2179320"/>
              <a:gd name="connsiteY49" fmla="*/ 1036320 h 1429324"/>
              <a:gd name="connsiteX50" fmla="*/ 1285240 w 2179320"/>
              <a:gd name="connsiteY50" fmla="*/ 1056640 h 1429324"/>
              <a:gd name="connsiteX51" fmla="*/ 1270000 w 2179320"/>
              <a:gd name="connsiteY51" fmla="*/ 1071880 h 1429324"/>
              <a:gd name="connsiteX52" fmla="*/ 1254760 w 2179320"/>
              <a:gd name="connsiteY52" fmla="*/ 1076960 h 1429324"/>
              <a:gd name="connsiteX53" fmla="*/ 1224280 w 2179320"/>
              <a:gd name="connsiteY53" fmla="*/ 1097280 h 1429324"/>
              <a:gd name="connsiteX54" fmla="*/ 1203960 w 2179320"/>
              <a:gd name="connsiteY54" fmla="*/ 1107440 h 1429324"/>
              <a:gd name="connsiteX55" fmla="*/ 1148080 w 2179320"/>
              <a:gd name="connsiteY55" fmla="*/ 1158240 h 1429324"/>
              <a:gd name="connsiteX56" fmla="*/ 1122680 w 2179320"/>
              <a:gd name="connsiteY56" fmla="*/ 1178560 h 1429324"/>
              <a:gd name="connsiteX57" fmla="*/ 1092200 w 2179320"/>
              <a:gd name="connsiteY57" fmla="*/ 1209040 h 1429324"/>
              <a:gd name="connsiteX58" fmla="*/ 1026160 w 2179320"/>
              <a:gd name="connsiteY58" fmla="*/ 1224280 h 1429324"/>
              <a:gd name="connsiteX59" fmla="*/ 1010920 w 2179320"/>
              <a:gd name="connsiteY59" fmla="*/ 1239520 h 1429324"/>
              <a:gd name="connsiteX60" fmla="*/ 944880 w 2179320"/>
              <a:gd name="connsiteY60" fmla="*/ 1259840 h 1429324"/>
              <a:gd name="connsiteX61" fmla="*/ 904240 w 2179320"/>
              <a:gd name="connsiteY61" fmla="*/ 1275080 h 1429324"/>
              <a:gd name="connsiteX62" fmla="*/ 889000 w 2179320"/>
              <a:gd name="connsiteY62" fmla="*/ 1290320 h 1429324"/>
              <a:gd name="connsiteX63" fmla="*/ 863600 w 2179320"/>
              <a:gd name="connsiteY63" fmla="*/ 1305560 h 1429324"/>
              <a:gd name="connsiteX64" fmla="*/ 843280 w 2179320"/>
              <a:gd name="connsiteY64" fmla="*/ 1320800 h 1429324"/>
              <a:gd name="connsiteX65" fmla="*/ 822960 w 2179320"/>
              <a:gd name="connsiteY65" fmla="*/ 1325880 h 1429324"/>
              <a:gd name="connsiteX66" fmla="*/ 807720 w 2179320"/>
              <a:gd name="connsiteY66" fmla="*/ 1330960 h 1429324"/>
              <a:gd name="connsiteX67" fmla="*/ 787400 w 2179320"/>
              <a:gd name="connsiteY67" fmla="*/ 1341120 h 1429324"/>
              <a:gd name="connsiteX68" fmla="*/ 767080 w 2179320"/>
              <a:gd name="connsiteY68" fmla="*/ 1346200 h 1429324"/>
              <a:gd name="connsiteX69" fmla="*/ 746760 w 2179320"/>
              <a:gd name="connsiteY69" fmla="*/ 1356360 h 1429324"/>
              <a:gd name="connsiteX70" fmla="*/ 721360 w 2179320"/>
              <a:gd name="connsiteY70" fmla="*/ 1361440 h 1429324"/>
              <a:gd name="connsiteX71" fmla="*/ 665480 w 2179320"/>
              <a:gd name="connsiteY71" fmla="*/ 1371600 h 1429324"/>
              <a:gd name="connsiteX72" fmla="*/ 624840 w 2179320"/>
              <a:gd name="connsiteY72" fmla="*/ 1391920 h 1429324"/>
              <a:gd name="connsiteX73" fmla="*/ 599440 w 2179320"/>
              <a:gd name="connsiteY73" fmla="*/ 1397000 h 1429324"/>
              <a:gd name="connsiteX74" fmla="*/ 574040 w 2179320"/>
              <a:gd name="connsiteY74" fmla="*/ 1407160 h 1429324"/>
              <a:gd name="connsiteX75" fmla="*/ 421640 w 2179320"/>
              <a:gd name="connsiteY75" fmla="*/ 1422400 h 1429324"/>
              <a:gd name="connsiteX76" fmla="*/ 259080 w 2179320"/>
              <a:gd name="connsiteY76" fmla="*/ 1422400 h 1429324"/>
              <a:gd name="connsiteX77" fmla="*/ 218440 w 2179320"/>
              <a:gd name="connsiteY77" fmla="*/ 1412240 h 1429324"/>
              <a:gd name="connsiteX78" fmla="*/ 193040 w 2179320"/>
              <a:gd name="connsiteY78" fmla="*/ 1407160 h 1429324"/>
              <a:gd name="connsiteX79" fmla="*/ 172720 w 2179320"/>
              <a:gd name="connsiteY79" fmla="*/ 1391920 h 1429324"/>
              <a:gd name="connsiteX80" fmla="*/ 157480 w 2179320"/>
              <a:gd name="connsiteY80" fmla="*/ 1386840 h 1429324"/>
              <a:gd name="connsiteX81" fmla="*/ 132080 w 2179320"/>
              <a:gd name="connsiteY81" fmla="*/ 1376680 h 1429324"/>
              <a:gd name="connsiteX82" fmla="*/ 111760 w 2179320"/>
              <a:gd name="connsiteY82" fmla="*/ 1371600 h 1429324"/>
              <a:gd name="connsiteX83" fmla="*/ 96520 w 2179320"/>
              <a:gd name="connsiteY83" fmla="*/ 1366520 h 1429324"/>
              <a:gd name="connsiteX84" fmla="*/ 66040 w 2179320"/>
              <a:gd name="connsiteY84" fmla="*/ 1336040 h 1429324"/>
              <a:gd name="connsiteX85" fmla="*/ 55880 w 2179320"/>
              <a:gd name="connsiteY85" fmla="*/ 1315720 h 1429324"/>
              <a:gd name="connsiteX86" fmla="*/ 40640 w 2179320"/>
              <a:gd name="connsiteY86" fmla="*/ 1305560 h 1429324"/>
              <a:gd name="connsiteX87" fmla="*/ 25400 w 2179320"/>
              <a:gd name="connsiteY87" fmla="*/ 1290320 h 1429324"/>
              <a:gd name="connsiteX88" fmla="*/ 20320 w 2179320"/>
              <a:gd name="connsiteY88" fmla="*/ 1270000 h 1429324"/>
              <a:gd name="connsiteX89" fmla="*/ 15240 w 2179320"/>
              <a:gd name="connsiteY89" fmla="*/ 1254760 h 1429324"/>
              <a:gd name="connsiteX90" fmla="*/ 5080 w 2179320"/>
              <a:gd name="connsiteY90" fmla="*/ 1183640 h 1429324"/>
              <a:gd name="connsiteX91" fmla="*/ 0 w 2179320"/>
              <a:gd name="connsiteY91" fmla="*/ 1158240 h 1429324"/>
              <a:gd name="connsiteX92" fmla="*/ 15240 w 2179320"/>
              <a:gd name="connsiteY92" fmla="*/ 1071880 h 1429324"/>
              <a:gd name="connsiteX93" fmla="*/ 20320 w 2179320"/>
              <a:gd name="connsiteY93" fmla="*/ 1056640 h 1429324"/>
              <a:gd name="connsiteX94" fmla="*/ 30480 w 2179320"/>
              <a:gd name="connsiteY94" fmla="*/ 1041400 h 1429324"/>
              <a:gd name="connsiteX95" fmla="*/ 55880 w 2179320"/>
              <a:gd name="connsiteY95" fmla="*/ 1005840 h 1429324"/>
              <a:gd name="connsiteX96" fmla="*/ 76200 w 2179320"/>
              <a:gd name="connsiteY96" fmla="*/ 975360 h 1429324"/>
              <a:gd name="connsiteX97" fmla="*/ 96520 w 2179320"/>
              <a:gd name="connsiteY97" fmla="*/ 949960 h 1429324"/>
              <a:gd name="connsiteX98" fmla="*/ 106680 w 2179320"/>
              <a:gd name="connsiteY98" fmla="*/ 934720 h 1429324"/>
              <a:gd name="connsiteX99" fmla="*/ 121920 w 2179320"/>
              <a:gd name="connsiteY99" fmla="*/ 929640 h 1429324"/>
              <a:gd name="connsiteX100" fmla="*/ 142240 w 2179320"/>
              <a:gd name="connsiteY100" fmla="*/ 899160 h 1429324"/>
              <a:gd name="connsiteX101" fmla="*/ 152400 w 2179320"/>
              <a:gd name="connsiteY101" fmla="*/ 883920 h 1429324"/>
              <a:gd name="connsiteX102" fmla="*/ 167640 w 2179320"/>
              <a:gd name="connsiteY102" fmla="*/ 868680 h 1429324"/>
              <a:gd name="connsiteX103" fmla="*/ 198120 w 2179320"/>
              <a:gd name="connsiteY103" fmla="*/ 833120 h 1429324"/>
              <a:gd name="connsiteX104" fmla="*/ 238760 w 2179320"/>
              <a:gd name="connsiteY104" fmla="*/ 797560 h 1429324"/>
              <a:gd name="connsiteX105" fmla="*/ 279400 w 2179320"/>
              <a:gd name="connsiteY105" fmla="*/ 777240 h 1429324"/>
              <a:gd name="connsiteX106" fmla="*/ 330200 w 2179320"/>
              <a:gd name="connsiteY106" fmla="*/ 746760 h 1429324"/>
              <a:gd name="connsiteX107" fmla="*/ 370840 w 2179320"/>
              <a:gd name="connsiteY107" fmla="*/ 726440 h 1429324"/>
              <a:gd name="connsiteX108" fmla="*/ 386080 w 2179320"/>
              <a:gd name="connsiteY108" fmla="*/ 711200 h 1429324"/>
              <a:gd name="connsiteX109" fmla="*/ 421640 w 2179320"/>
              <a:gd name="connsiteY109" fmla="*/ 695960 h 1429324"/>
              <a:gd name="connsiteX110" fmla="*/ 457200 w 2179320"/>
              <a:gd name="connsiteY110" fmla="*/ 685800 h 1429324"/>
              <a:gd name="connsiteX111" fmla="*/ 477520 w 2179320"/>
              <a:gd name="connsiteY111" fmla="*/ 670560 h 1429324"/>
              <a:gd name="connsiteX112" fmla="*/ 497840 w 2179320"/>
              <a:gd name="connsiteY112" fmla="*/ 660400 h 1429324"/>
              <a:gd name="connsiteX113" fmla="*/ 513080 w 2179320"/>
              <a:gd name="connsiteY113" fmla="*/ 645160 h 1429324"/>
              <a:gd name="connsiteX114" fmla="*/ 558800 w 2179320"/>
              <a:gd name="connsiteY114" fmla="*/ 624840 h 1429324"/>
              <a:gd name="connsiteX115" fmla="*/ 589280 w 2179320"/>
              <a:gd name="connsiteY115" fmla="*/ 604520 h 1429324"/>
              <a:gd name="connsiteX116" fmla="*/ 604520 w 2179320"/>
              <a:gd name="connsiteY116" fmla="*/ 589280 h 1429324"/>
              <a:gd name="connsiteX117" fmla="*/ 640080 w 2179320"/>
              <a:gd name="connsiteY117" fmla="*/ 563880 h 1429324"/>
              <a:gd name="connsiteX118" fmla="*/ 701040 w 2179320"/>
              <a:gd name="connsiteY118" fmla="*/ 533400 h 1429324"/>
              <a:gd name="connsiteX119" fmla="*/ 746760 w 2179320"/>
              <a:gd name="connsiteY119" fmla="*/ 502920 h 1429324"/>
              <a:gd name="connsiteX120" fmla="*/ 782320 w 2179320"/>
              <a:gd name="connsiteY120" fmla="*/ 482600 h 1429324"/>
              <a:gd name="connsiteX121" fmla="*/ 817880 w 2179320"/>
              <a:gd name="connsiteY121" fmla="*/ 457200 h 1429324"/>
              <a:gd name="connsiteX122" fmla="*/ 848360 w 2179320"/>
              <a:gd name="connsiteY122" fmla="*/ 452120 h 1429324"/>
              <a:gd name="connsiteX123" fmla="*/ 883920 w 2179320"/>
              <a:gd name="connsiteY123" fmla="*/ 426720 h 1429324"/>
              <a:gd name="connsiteX124" fmla="*/ 909320 w 2179320"/>
              <a:gd name="connsiteY124" fmla="*/ 421640 h 1429324"/>
              <a:gd name="connsiteX125" fmla="*/ 970280 w 2179320"/>
              <a:gd name="connsiteY125" fmla="*/ 396240 h 1429324"/>
              <a:gd name="connsiteX126" fmla="*/ 995680 w 2179320"/>
              <a:gd name="connsiteY126" fmla="*/ 381000 h 1429324"/>
              <a:gd name="connsiteX127" fmla="*/ 1026160 w 2179320"/>
              <a:gd name="connsiteY127" fmla="*/ 370840 h 1429324"/>
              <a:gd name="connsiteX128" fmla="*/ 1051560 w 2179320"/>
              <a:gd name="connsiteY128" fmla="*/ 355600 h 1429324"/>
              <a:gd name="connsiteX129" fmla="*/ 1071880 w 2179320"/>
              <a:gd name="connsiteY129" fmla="*/ 345440 h 1429324"/>
              <a:gd name="connsiteX130" fmla="*/ 1087120 w 2179320"/>
              <a:gd name="connsiteY130" fmla="*/ 330200 h 1429324"/>
              <a:gd name="connsiteX131" fmla="*/ 1102360 w 2179320"/>
              <a:gd name="connsiteY131" fmla="*/ 320040 h 1429324"/>
              <a:gd name="connsiteX132" fmla="*/ 1122680 w 2179320"/>
              <a:gd name="connsiteY132" fmla="*/ 304800 h 1429324"/>
              <a:gd name="connsiteX133" fmla="*/ 1168400 w 2179320"/>
              <a:gd name="connsiteY133" fmla="*/ 289560 h 1429324"/>
              <a:gd name="connsiteX134" fmla="*/ 1203960 w 2179320"/>
              <a:gd name="connsiteY134" fmla="*/ 274320 h 1429324"/>
              <a:gd name="connsiteX135" fmla="*/ 1224280 w 2179320"/>
              <a:gd name="connsiteY135" fmla="*/ 254000 h 1429324"/>
              <a:gd name="connsiteX136" fmla="*/ 1249680 w 2179320"/>
              <a:gd name="connsiteY136" fmla="*/ 233680 h 1429324"/>
              <a:gd name="connsiteX137" fmla="*/ 1305560 w 2179320"/>
              <a:gd name="connsiteY137" fmla="*/ 182880 h 1429324"/>
              <a:gd name="connsiteX138" fmla="*/ 1336040 w 2179320"/>
              <a:gd name="connsiteY138" fmla="*/ 157480 h 1429324"/>
              <a:gd name="connsiteX139" fmla="*/ 1386840 w 2179320"/>
              <a:gd name="connsiteY139" fmla="*/ 142240 h 1429324"/>
              <a:gd name="connsiteX140" fmla="*/ 1417320 w 2179320"/>
              <a:gd name="connsiteY140" fmla="*/ 106680 h 1429324"/>
              <a:gd name="connsiteX141" fmla="*/ 1432560 w 2179320"/>
              <a:gd name="connsiteY141" fmla="*/ 101600 h 1429324"/>
              <a:gd name="connsiteX142" fmla="*/ 1442720 w 2179320"/>
              <a:gd name="connsiteY142" fmla="*/ 86360 h 1429324"/>
              <a:gd name="connsiteX143" fmla="*/ 1503680 w 2179320"/>
              <a:gd name="connsiteY143" fmla="*/ 60960 h 1429324"/>
              <a:gd name="connsiteX144" fmla="*/ 1518920 w 2179320"/>
              <a:gd name="connsiteY144" fmla="*/ 50800 h 1429324"/>
              <a:gd name="connsiteX145" fmla="*/ 1534160 w 2179320"/>
              <a:gd name="connsiteY145" fmla="*/ 35560 h 1429324"/>
              <a:gd name="connsiteX146" fmla="*/ 1610360 w 2179320"/>
              <a:gd name="connsiteY146" fmla="*/ 30480 h 142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179320" h="1429324">
                <a:moveTo>
                  <a:pt x="1610360" y="30480"/>
                </a:moveTo>
                <a:lnTo>
                  <a:pt x="1610360" y="30480"/>
                </a:lnTo>
                <a:lnTo>
                  <a:pt x="1798320" y="20320"/>
                </a:lnTo>
                <a:cubicBezTo>
                  <a:pt x="1811942" y="19412"/>
                  <a:pt x="1825671" y="18367"/>
                  <a:pt x="1838960" y="15240"/>
                </a:cubicBezTo>
                <a:cubicBezTo>
                  <a:pt x="1854597" y="11561"/>
                  <a:pt x="1884680" y="0"/>
                  <a:pt x="1884680" y="0"/>
                </a:cubicBezTo>
                <a:cubicBezTo>
                  <a:pt x="1940726" y="5900"/>
                  <a:pt x="1960048" y="3391"/>
                  <a:pt x="2001520" y="15240"/>
                </a:cubicBezTo>
                <a:cubicBezTo>
                  <a:pt x="2006669" y="16711"/>
                  <a:pt x="2012079" y="17719"/>
                  <a:pt x="2016760" y="20320"/>
                </a:cubicBezTo>
                <a:cubicBezTo>
                  <a:pt x="2069163" y="49433"/>
                  <a:pt x="2027996" y="34225"/>
                  <a:pt x="2062480" y="45720"/>
                </a:cubicBezTo>
                <a:cubicBezTo>
                  <a:pt x="2122358" y="105598"/>
                  <a:pt x="2043253" y="34008"/>
                  <a:pt x="2108200" y="71120"/>
                </a:cubicBezTo>
                <a:cubicBezTo>
                  <a:pt x="2122051" y="79035"/>
                  <a:pt x="2115797" y="90900"/>
                  <a:pt x="2123440" y="101600"/>
                </a:cubicBezTo>
                <a:cubicBezTo>
                  <a:pt x="2129008" y="109395"/>
                  <a:pt x="2136987" y="115147"/>
                  <a:pt x="2143760" y="121920"/>
                </a:cubicBezTo>
                <a:cubicBezTo>
                  <a:pt x="2153740" y="151861"/>
                  <a:pt x="2142112" y="122332"/>
                  <a:pt x="2164080" y="157480"/>
                </a:cubicBezTo>
                <a:cubicBezTo>
                  <a:pt x="2173048" y="171828"/>
                  <a:pt x="2174382" y="178225"/>
                  <a:pt x="2179320" y="193040"/>
                </a:cubicBezTo>
                <a:cubicBezTo>
                  <a:pt x="2177627" y="220133"/>
                  <a:pt x="2176592" y="247276"/>
                  <a:pt x="2174240" y="274320"/>
                </a:cubicBezTo>
                <a:cubicBezTo>
                  <a:pt x="2173203" y="286249"/>
                  <a:pt x="2172601" y="298411"/>
                  <a:pt x="2169160" y="309880"/>
                </a:cubicBezTo>
                <a:cubicBezTo>
                  <a:pt x="2167406" y="315728"/>
                  <a:pt x="2162387" y="320040"/>
                  <a:pt x="2159000" y="325120"/>
                </a:cubicBezTo>
                <a:lnTo>
                  <a:pt x="2148840" y="375920"/>
                </a:lnTo>
                <a:cubicBezTo>
                  <a:pt x="2147147" y="384387"/>
                  <a:pt x="2146490" y="393129"/>
                  <a:pt x="2143760" y="401320"/>
                </a:cubicBezTo>
                <a:cubicBezTo>
                  <a:pt x="2142067" y="406400"/>
                  <a:pt x="2140789" y="411638"/>
                  <a:pt x="2138680" y="416560"/>
                </a:cubicBezTo>
                <a:cubicBezTo>
                  <a:pt x="2115590" y="470436"/>
                  <a:pt x="2141991" y="399264"/>
                  <a:pt x="2118360" y="462280"/>
                </a:cubicBezTo>
                <a:cubicBezTo>
                  <a:pt x="2116480" y="467294"/>
                  <a:pt x="2115160" y="472506"/>
                  <a:pt x="2113280" y="477520"/>
                </a:cubicBezTo>
                <a:cubicBezTo>
                  <a:pt x="2110078" y="486058"/>
                  <a:pt x="2106322" y="494382"/>
                  <a:pt x="2103120" y="502920"/>
                </a:cubicBezTo>
                <a:cubicBezTo>
                  <a:pt x="2101240" y="507934"/>
                  <a:pt x="2101010" y="513705"/>
                  <a:pt x="2098040" y="518160"/>
                </a:cubicBezTo>
                <a:cubicBezTo>
                  <a:pt x="2094055" y="524138"/>
                  <a:pt x="2087880" y="528320"/>
                  <a:pt x="2082800" y="533400"/>
                </a:cubicBezTo>
                <a:cubicBezTo>
                  <a:pt x="2070709" y="569672"/>
                  <a:pt x="2081551" y="557939"/>
                  <a:pt x="2057400" y="574040"/>
                </a:cubicBezTo>
                <a:cubicBezTo>
                  <a:pt x="2054013" y="579120"/>
                  <a:pt x="2049970" y="583819"/>
                  <a:pt x="2047240" y="589280"/>
                </a:cubicBezTo>
                <a:cubicBezTo>
                  <a:pt x="2044845" y="594069"/>
                  <a:pt x="2045130" y="600065"/>
                  <a:pt x="2042160" y="604520"/>
                </a:cubicBezTo>
                <a:cubicBezTo>
                  <a:pt x="2038175" y="610498"/>
                  <a:pt x="2031331" y="614089"/>
                  <a:pt x="2026920" y="619760"/>
                </a:cubicBezTo>
                <a:cubicBezTo>
                  <a:pt x="1995007" y="660791"/>
                  <a:pt x="2020863" y="640731"/>
                  <a:pt x="1991360" y="660400"/>
                </a:cubicBezTo>
                <a:cubicBezTo>
                  <a:pt x="1964267" y="701040"/>
                  <a:pt x="1999827" y="651933"/>
                  <a:pt x="1965960" y="685800"/>
                </a:cubicBezTo>
                <a:cubicBezTo>
                  <a:pt x="1961643" y="690117"/>
                  <a:pt x="1960117" y="696723"/>
                  <a:pt x="1955800" y="701040"/>
                </a:cubicBezTo>
                <a:cubicBezTo>
                  <a:pt x="1951483" y="705357"/>
                  <a:pt x="1945444" y="707537"/>
                  <a:pt x="1940560" y="711200"/>
                </a:cubicBezTo>
                <a:cubicBezTo>
                  <a:pt x="1907429" y="736048"/>
                  <a:pt x="1927199" y="727507"/>
                  <a:pt x="1899920" y="736600"/>
                </a:cubicBezTo>
                <a:cubicBezTo>
                  <a:pt x="1876385" y="783669"/>
                  <a:pt x="1908033" y="733741"/>
                  <a:pt x="1864360" y="762000"/>
                </a:cubicBezTo>
                <a:cubicBezTo>
                  <a:pt x="1842153" y="776369"/>
                  <a:pt x="1828493" y="804436"/>
                  <a:pt x="1803400" y="812800"/>
                </a:cubicBezTo>
                <a:cubicBezTo>
                  <a:pt x="1765094" y="825569"/>
                  <a:pt x="1812311" y="808345"/>
                  <a:pt x="1772920" y="828040"/>
                </a:cubicBezTo>
                <a:cubicBezTo>
                  <a:pt x="1764764" y="832118"/>
                  <a:pt x="1755987" y="834813"/>
                  <a:pt x="1747520" y="838200"/>
                </a:cubicBezTo>
                <a:cubicBezTo>
                  <a:pt x="1738366" y="847354"/>
                  <a:pt x="1729417" y="858296"/>
                  <a:pt x="1717040" y="863600"/>
                </a:cubicBezTo>
                <a:cubicBezTo>
                  <a:pt x="1710623" y="866350"/>
                  <a:pt x="1703493" y="866987"/>
                  <a:pt x="1696720" y="868680"/>
                </a:cubicBezTo>
                <a:cubicBezTo>
                  <a:pt x="1688253" y="873760"/>
                  <a:pt x="1679951" y="879125"/>
                  <a:pt x="1671320" y="883920"/>
                </a:cubicBezTo>
                <a:cubicBezTo>
                  <a:pt x="1652299" y="894487"/>
                  <a:pt x="1630887" y="903004"/>
                  <a:pt x="1610360" y="909320"/>
                </a:cubicBezTo>
                <a:cubicBezTo>
                  <a:pt x="1602107" y="911859"/>
                  <a:pt x="1593427" y="912707"/>
                  <a:pt x="1584960" y="914400"/>
                </a:cubicBezTo>
                <a:cubicBezTo>
                  <a:pt x="1544992" y="944376"/>
                  <a:pt x="1585806" y="916517"/>
                  <a:pt x="1539240" y="939800"/>
                </a:cubicBezTo>
                <a:cubicBezTo>
                  <a:pt x="1530409" y="944216"/>
                  <a:pt x="1522671" y="950624"/>
                  <a:pt x="1513840" y="955040"/>
                </a:cubicBezTo>
                <a:cubicBezTo>
                  <a:pt x="1509051" y="957435"/>
                  <a:pt x="1503389" y="957725"/>
                  <a:pt x="1498600" y="960120"/>
                </a:cubicBezTo>
                <a:cubicBezTo>
                  <a:pt x="1493139" y="962850"/>
                  <a:pt x="1488821" y="967550"/>
                  <a:pt x="1483360" y="970280"/>
                </a:cubicBezTo>
                <a:cubicBezTo>
                  <a:pt x="1478571" y="972675"/>
                  <a:pt x="1473249" y="973821"/>
                  <a:pt x="1468120" y="975360"/>
                </a:cubicBezTo>
                <a:cubicBezTo>
                  <a:pt x="1456312" y="978902"/>
                  <a:pt x="1444326" y="981843"/>
                  <a:pt x="1432560" y="985520"/>
                </a:cubicBezTo>
                <a:cubicBezTo>
                  <a:pt x="1417227" y="990312"/>
                  <a:pt x="1401605" y="994432"/>
                  <a:pt x="1386840" y="1000760"/>
                </a:cubicBezTo>
                <a:cubicBezTo>
                  <a:pt x="1372016" y="1007113"/>
                  <a:pt x="1343627" y="1029283"/>
                  <a:pt x="1330960" y="1036320"/>
                </a:cubicBezTo>
                <a:cubicBezTo>
                  <a:pt x="1277850" y="1065825"/>
                  <a:pt x="1377983" y="994811"/>
                  <a:pt x="1285240" y="1056640"/>
                </a:cubicBezTo>
                <a:cubicBezTo>
                  <a:pt x="1279262" y="1060625"/>
                  <a:pt x="1275978" y="1067895"/>
                  <a:pt x="1270000" y="1071880"/>
                </a:cubicBezTo>
                <a:cubicBezTo>
                  <a:pt x="1265545" y="1074850"/>
                  <a:pt x="1259441" y="1074359"/>
                  <a:pt x="1254760" y="1076960"/>
                </a:cubicBezTo>
                <a:cubicBezTo>
                  <a:pt x="1244086" y="1082890"/>
                  <a:pt x="1235202" y="1091819"/>
                  <a:pt x="1224280" y="1097280"/>
                </a:cubicBezTo>
                <a:cubicBezTo>
                  <a:pt x="1217507" y="1100667"/>
                  <a:pt x="1210084" y="1102986"/>
                  <a:pt x="1203960" y="1107440"/>
                </a:cubicBezTo>
                <a:cubicBezTo>
                  <a:pt x="1160409" y="1139114"/>
                  <a:pt x="1179880" y="1129973"/>
                  <a:pt x="1148080" y="1158240"/>
                </a:cubicBezTo>
                <a:cubicBezTo>
                  <a:pt x="1139976" y="1165443"/>
                  <a:pt x="1130347" y="1170893"/>
                  <a:pt x="1122680" y="1178560"/>
                </a:cubicBezTo>
                <a:cubicBezTo>
                  <a:pt x="1101476" y="1199764"/>
                  <a:pt x="1116144" y="1197068"/>
                  <a:pt x="1092200" y="1209040"/>
                </a:cubicBezTo>
                <a:cubicBezTo>
                  <a:pt x="1064278" y="1223001"/>
                  <a:pt x="1060647" y="1219969"/>
                  <a:pt x="1026160" y="1224280"/>
                </a:cubicBezTo>
                <a:cubicBezTo>
                  <a:pt x="1021080" y="1229360"/>
                  <a:pt x="1016898" y="1235535"/>
                  <a:pt x="1010920" y="1239520"/>
                </a:cubicBezTo>
                <a:cubicBezTo>
                  <a:pt x="982836" y="1258243"/>
                  <a:pt x="977870" y="1255127"/>
                  <a:pt x="944880" y="1259840"/>
                </a:cubicBezTo>
                <a:cubicBezTo>
                  <a:pt x="934747" y="1263218"/>
                  <a:pt x="911182" y="1270741"/>
                  <a:pt x="904240" y="1275080"/>
                </a:cubicBezTo>
                <a:cubicBezTo>
                  <a:pt x="898148" y="1278888"/>
                  <a:pt x="894747" y="1286009"/>
                  <a:pt x="889000" y="1290320"/>
                </a:cubicBezTo>
                <a:cubicBezTo>
                  <a:pt x="881101" y="1296244"/>
                  <a:pt x="871815" y="1300083"/>
                  <a:pt x="863600" y="1305560"/>
                </a:cubicBezTo>
                <a:cubicBezTo>
                  <a:pt x="856555" y="1310256"/>
                  <a:pt x="850853" y="1317014"/>
                  <a:pt x="843280" y="1320800"/>
                </a:cubicBezTo>
                <a:cubicBezTo>
                  <a:pt x="837035" y="1323922"/>
                  <a:pt x="829673" y="1323962"/>
                  <a:pt x="822960" y="1325880"/>
                </a:cubicBezTo>
                <a:cubicBezTo>
                  <a:pt x="817811" y="1327351"/>
                  <a:pt x="812642" y="1328851"/>
                  <a:pt x="807720" y="1330960"/>
                </a:cubicBezTo>
                <a:cubicBezTo>
                  <a:pt x="800759" y="1333943"/>
                  <a:pt x="794491" y="1338461"/>
                  <a:pt x="787400" y="1341120"/>
                </a:cubicBezTo>
                <a:cubicBezTo>
                  <a:pt x="780863" y="1343571"/>
                  <a:pt x="773617" y="1343749"/>
                  <a:pt x="767080" y="1346200"/>
                </a:cubicBezTo>
                <a:cubicBezTo>
                  <a:pt x="759989" y="1348859"/>
                  <a:pt x="753944" y="1353965"/>
                  <a:pt x="746760" y="1356360"/>
                </a:cubicBezTo>
                <a:cubicBezTo>
                  <a:pt x="738569" y="1359090"/>
                  <a:pt x="729737" y="1359346"/>
                  <a:pt x="721360" y="1361440"/>
                </a:cubicBezTo>
                <a:cubicBezTo>
                  <a:pt x="674374" y="1373186"/>
                  <a:pt x="759350" y="1359866"/>
                  <a:pt x="665480" y="1371600"/>
                </a:cubicBezTo>
                <a:cubicBezTo>
                  <a:pt x="648326" y="1383036"/>
                  <a:pt x="647435" y="1385141"/>
                  <a:pt x="624840" y="1391920"/>
                </a:cubicBezTo>
                <a:cubicBezTo>
                  <a:pt x="616570" y="1394401"/>
                  <a:pt x="607710" y="1394519"/>
                  <a:pt x="599440" y="1397000"/>
                </a:cubicBezTo>
                <a:cubicBezTo>
                  <a:pt x="590706" y="1399620"/>
                  <a:pt x="582756" y="1404478"/>
                  <a:pt x="574040" y="1407160"/>
                </a:cubicBezTo>
                <a:cubicBezTo>
                  <a:pt x="514122" y="1425596"/>
                  <a:pt x="502215" y="1418737"/>
                  <a:pt x="421640" y="1422400"/>
                </a:cubicBezTo>
                <a:cubicBezTo>
                  <a:pt x="351472" y="1431171"/>
                  <a:pt x="362364" y="1432083"/>
                  <a:pt x="259080" y="1422400"/>
                </a:cubicBezTo>
                <a:cubicBezTo>
                  <a:pt x="245177" y="1421097"/>
                  <a:pt x="232132" y="1414978"/>
                  <a:pt x="218440" y="1412240"/>
                </a:cubicBezTo>
                <a:lnTo>
                  <a:pt x="193040" y="1407160"/>
                </a:lnTo>
                <a:cubicBezTo>
                  <a:pt x="186267" y="1402080"/>
                  <a:pt x="180071" y="1396121"/>
                  <a:pt x="172720" y="1391920"/>
                </a:cubicBezTo>
                <a:cubicBezTo>
                  <a:pt x="168071" y="1389263"/>
                  <a:pt x="162494" y="1388720"/>
                  <a:pt x="157480" y="1386840"/>
                </a:cubicBezTo>
                <a:cubicBezTo>
                  <a:pt x="148942" y="1383638"/>
                  <a:pt x="140731" y="1379564"/>
                  <a:pt x="132080" y="1376680"/>
                </a:cubicBezTo>
                <a:cubicBezTo>
                  <a:pt x="125456" y="1374472"/>
                  <a:pt x="118473" y="1373518"/>
                  <a:pt x="111760" y="1371600"/>
                </a:cubicBezTo>
                <a:cubicBezTo>
                  <a:pt x="106611" y="1370129"/>
                  <a:pt x="101600" y="1368213"/>
                  <a:pt x="96520" y="1366520"/>
                </a:cubicBezTo>
                <a:cubicBezTo>
                  <a:pt x="86360" y="1356360"/>
                  <a:pt x="72466" y="1348891"/>
                  <a:pt x="66040" y="1336040"/>
                </a:cubicBezTo>
                <a:cubicBezTo>
                  <a:pt x="62653" y="1329267"/>
                  <a:pt x="60728" y="1321538"/>
                  <a:pt x="55880" y="1315720"/>
                </a:cubicBezTo>
                <a:cubicBezTo>
                  <a:pt x="51971" y="1311030"/>
                  <a:pt x="45330" y="1309469"/>
                  <a:pt x="40640" y="1305560"/>
                </a:cubicBezTo>
                <a:cubicBezTo>
                  <a:pt x="35121" y="1300961"/>
                  <a:pt x="30480" y="1295400"/>
                  <a:pt x="25400" y="1290320"/>
                </a:cubicBezTo>
                <a:cubicBezTo>
                  <a:pt x="23707" y="1283547"/>
                  <a:pt x="22238" y="1276713"/>
                  <a:pt x="20320" y="1270000"/>
                </a:cubicBezTo>
                <a:cubicBezTo>
                  <a:pt x="18849" y="1264851"/>
                  <a:pt x="16171" y="1260033"/>
                  <a:pt x="15240" y="1254760"/>
                </a:cubicBezTo>
                <a:cubicBezTo>
                  <a:pt x="11078" y="1231177"/>
                  <a:pt x="8815" y="1207294"/>
                  <a:pt x="5080" y="1183640"/>
                </a:cubicBezTo>
                <a:cubicBezTo>
                  <a:pt x="3733" y="1175111"/>
                  <a:pt x="1693" y="1166707"/>
                  <a:pt x="0" y="1158240"/>
                </a:cubicBezTo>
                <a:cubicBezTo>
                  <a:pt x="5649" y="1121524"/>
                  <a:pt x="6505" y="1102452"/>
                  <a:pt x="15240" y="1071880"/>
                </a:cubicBezTo>
                <a:cubicBezTo>
                  <a:pt x="16711" y="1066731"/>
                  <a:pt x="17925" y="1061429"/>
                  <a:pt x="20320" y="1056640"/>
                </a:cubicBezTo>
                <a:cubicBezTo>
                  <a:pt x="23050" y="1051179"/>
                  <a:pt x="27093" y="1046480"/>
                  <a:pt x="30480" y="1041400"/>
                </a:cubicBezTo>
                <a:cubicBezTo>
                  <a:pt x="40400" y="1001721"/>
                  <a:pt x="26596" y="1038785"/>
                  <a:pt x="55880" y="1005840"/>
                </a:cubicBezTo>
                <a:cubicBezTo>
                  <a:pt x="63992" y="996714"/>
                  <a:pt x="68572" y="984895"/>
                  <a:pt x="76200" y="975360"/>
                </a:cubicBezTo>
                <a:cubicBezTo>
                  <a:pt x="82973" y="966893"/>
                  <a:pt x="90014" y="958634"/>
                  <a:pt x="96520" y="949960"/>
                </a:cubicBezTo>
                <a:cubicBezTo>
                  <a:pt x="100183" y="945076"/>
                  <a:pt x="101912" y="938534"/>
                  <a:pt x="106680" y="934720"/>
                </a:cubicBezTo>
                <a:cubicBezTo>
                  <a:pt x="110861" y="931375"/>
                  <a:pt x="116840" y="931333"/>
                  <a:pt x="121920" y="929640"/>
                </a:cubicBezTo>
                <a:lnTo>
                  <a:pt x="142240" y="899160"/>
                </a:lnTo>
                <a:cubicBezTo>
                  <a:pt x="145627" y="894080"/>
                  <a:pt x="148083" y="888237"/>
                  <a:pt x="152400" y="883920"/>
                </a:cubicBezTo>
                <a:cubicBezTo>
                  <a:pt x="157480" y="878840"/>
                  <a:pt x="163655" y="874658"/>
                  <a:pt x="167640" y="868680"/>
                </a:cubicBezTo>
                <a:cubicBezTo>
                  <a:pt x="192832" y="830891"/>
                  <a:pt x="168541" y="842980"/>
                  <a:pt x="198120" y="833120"/>
                </a:cubicBezTo>
                <a:cubicBezTo>
                  <a:pt x="208399" y="802284"/>
                  <a:pt x="196303" y="827280"/>
                  <a:pt x="238760" y="797560"/>
                </a:cubicBezTo>
                <a:cubicBezTo>
                  <a:pt x="272913" y="773653"/>
                  <a:pt x="231563" y="786807"/>
                  <a:pt x="279400" y="777240"/>
                </a:cubicBezTo>
                <a:cubicBezTo>
                  <a:pt x="315110" y="750457"/>
                  <a:pt x="283691" y="772129"/>
                  <a:pt x="330200" y="746760"/>
                </a:cubicBezTo>
                <a:cubicBezTo>
                  <a:pt x="367904" y="726194"/>
                  <a:pt x="342050" y="736037"/>
                  <a:pt x="370840" y="726440"/>
                </a:cubicBezTo>
                <a:cubicBezTo>
                  <a:pt x="375920" y="721360"/>
                  <a:pt x="379920" y="714896"/>
                  <a:pt x="386080" y="711200"/>
                </a:cubicBezTo>
                <a:cubicBezTo>
                  <a:pt x="397138" y="704565"/>
                  <a:pt x="409666" y="700749"/>
                  <a:pt x="421640" y="695960"/>
                </a:cubicBezTo>
                <a:cubicBezTo>
                  <a:pt x="433786" y="691101"/>
                  <a:pt x="444355" y="689011"/>
                  <a:pt x="457200" y="685800"/>
                </a:cubicBezTo>
                <a:cubicBezTo>
                  <a:pt x="463973" y="680720"/>
                  <a:pt x="470340" y="675047"/>
                  <a:pt x="477520" y="670560"/>
                </a:cubicBezTo>
                <a:cubicBezTo>
                  <a:pt x="483942" y="666546"/>
                  <a:pt x="491678" y="664802"/>
                  <a:pt x="497840" y="660400"/>
                </a:cubicBezTo>
                <a:cubicBezTo>
                  <a:pt x="503686" y="656224"/>
                  <a:pt x="507561" y="649759"/>
                  <a:pt x="513080" y="645160"/>
                </a:cubicBezTo>
                <a:cubicBezTo>
                  <a:pt x="529181" y="631743"/>
                  <a:pt x="536649" y="632224"/>
                  <a:pt x="558800" y="624840"/>
                </a:cubicBezTo>
                <a:cubicBezTo>
                  <a:pt x="607417" y="576223"/>
                  <a:pt x="545169" y="633927"/>
                  <a:pt x="589280" y="604520"/>
                </a:cubicBezTo>
                <a:cubicBezTo>
                  <a:pt x="595258" y="600535"/>
                  <a:pt x="598910" y="593768"/>
                  <a:pt x="604520" y="589280"/>
                </a:cubicBezTo>
                <a:cubicBezTo>
                  <a:pt x="615895" y="580180"/>
                  <a:pt x="627960" y="571960"/>
                  <a:pt x="640080" y="563880"/>
                </a:cubicBezTo>
                <a:cubicBezTo>
                  <a:pt x="697144" y="525837"/>
                  <a:pt x="629492" y="573646"/>
                  <a:pt x="701040" y="533400"/>
                </a:cubicBezTo>
                <a:cubicBezTo>
                  <a:pt x="717004" y="524420"/>
                  <a:pt x="731228" y="512628"/>
                  <a:pt x="746760" y="502920"/>
                </a:cubicBezTo>
                <a:cubicBezTo>
                  <a:pt x="758337" y="495684"/>
                  <a:pt x="770836" y="489982"/>
                  <a:pt x="782320" y="482600"/>
                </a:cubicBezTo>
                <a:cubicBezTo>
                  <a:pt x="794573" y="474723"/>
                  <a:pt x="804654" y="463304"/>
                  <a:pt x="817880" y="457200"/>
                </a:cubicBezTo>
                <a:cubicBezTo>
                  <a:pt x="827232" y="452884"/>
                  <a:pt x="838200" y="453813"/>
                  <a:pt x="848360" y="452120"/>
                </a:cubicBezTo>
                <a:cubicBezTo>
                  <a:pt x="860213" y="443653"/>
                  <a:pt x="870891" y="433234"/>
                  <a:pt x="883920" y="426720"/>
                </a:cubicBezTo>
                <a:cubicBezTo>
                  <a:pt x="891643" y="422859"/>
                  <a:pt x="901178" y="424514"/>
                  <a:pt x="909320" y="421640"/>
                </a:cubicBezTo>
                <a:cubicBezTo>
                  <a:pt x="930078" y="414314"/>
                  <a:pt x="950362" y="405613"/>
                  <a:pt x="970280" y="396240"/>
                </a:cubicBezTo>
                <a:cubicBezTo>
                  <a:pt x="979214" y="392036"/>
                  <a:pt x="986691" y="385086"/>
                  <a:pt x="995680" y="381000"/>
                </a:cubicBezTo>
                <a:cubicBezTo>
                  <a:pt x="1005430" y="376568"/>
                  <a:pt x="1016977" y="376350"/>
                  <a:pt x="1026160" y="370840"/>
                </a:cubicBezTo>
                <a:cubicBezTo>
                  <a:pt x="1034627" y="365760"/>
                  <a:pt x="1042929" y="360395"/>
                  <a:pt x="1051560" y="355600"/>
                </a:cubicBezTo>
                <a:cubicBezTo>
                  <a:pt x="1058180" y="351922"/>
                  <a:pt x="1065718" y="349842"/>
                  <a:pt x="1071880" y="345440"/>
                </a:cubicBezTo>
                <a:cubicBezTo>
                  <a:pt x="1077726" y="341264"/>
                  <a:pt x="1081601" y="334799"/>
                  <a:pt x="1087120" y="330200"/>
                </a:cubicBezTo>
                <a:cubicBezTo>
                  <a:pt x="1091810" y="326291"/>
                  <a:pt x="1097392" y="323589"/>
                  <a:pt x="1102360" y="320040"/>
                </a:cubicBezTo>
                <a:cubicBezTo>
                  <a:pt x="1109250" y="315119"/>
                  <a:pt x="1114993" y="308348"/>
                  <a:pt x="1122680" y="304800"/>
                </a:cubicBezTo>
                <a:cubicBezTo>
                  <a:pt x="1137266" y="298068"/>
                  <a:pt x="1153406" y="295327"/>
                  <a:pt x="1168400" y="289560"/>
                </a:cubicBezTo>
                <a:cubicBezTo>
                  <a:pt x="1250006" y="258173"/>
                  <a:pt x="1141587" y="295111"/>
                  <a:pt x="1203960" y="274320"/>
                </a:cubicBezTo>
                <a:cubicBezTo>
                  <a:pt x="1210733" y="267547"/>
                  <a:pt x="1217121" y="260364"/>
                  <a:pt x="1224280" y="254000"/>
                </a:cubicBezTo>
                <a:cubicBezTo>
                  <a:pt x="1232384" y="246797"/>
                  <a:pt x="1242013" y="241347"/>
                  <a:pt x="1249680" y="233680"/>
                </a:cubicBezTo>
                <a:cubicBezTo>
                  <a:pt x="1302165" y="181195"/>
                  <a:pt x="1268800" y="195133"/>
                  <a:pt x="1305560" y="182880"/>
                </a:cubicBezTo>
                <a:cubicBezTo>
                  <a:pt x="1315720" y="174413"/>
                  <a:pt x="1324616" y="164144"/>
                  <a:pt x="1336040" y="157480"/>
                </a:cubicBezTo>
                <a:cubicBezTo>
                  <a:pt x="1345316" y="152069"/>
                  <a:pt x="1374272" y="145382"/>
                  <a:pt x="1386840" y="142240"/>
                </a:cubicBezTo>
                <a:cubicBezTo>
                  <a:pt x="1396603" y="127595"/>
                  <a:pt x="1401642" y="117879"/>
                  <a:pt x="1417320" y="106680"/>
                </a:cubicBezTo>
                <a:cubicBezTo>
                  <a:pt x="1421677" y="103568"/>
                  <a:pt x="1427480" y="103293"/>
                  <a:pt x="1432560" y="101600"/>
                </a:cubicBezTo>
                <a:cubicBezTo>
                  <a:pt x="1435947" y="96520"/>
                  <a:pt x="1438030" y="90269"/>
                  <a:pt x="1442720" y="86360"/>
                </a:cubicBezTo>
                <a:cubicBezTo>
                  <a:pt x="1451958" y="78662"/>
                  <a:pt x="1501845" y="61794"/>
                  <a:pt x="1503680" y="60960"/>
                </a:cubicBezTo>
                <a:cubicBezTo>
                  <a:pt x="1509238" y="58434"/>
                  <a:pt x="1514230" y="54709"/>
                  <a:pt x="1518920" y="50800"/>
                </a:cubicBezTo>
                <a:cubicBezTo>
                  <a:pt x="1524439" y="46201"/>
                  <a:pt x="1527385" y="37951"/>
                  <a:pt x="1534160" y="35560"/>
                </a:cubicBezTo>
                <a:cubicBezTo>
                  <a:pt x="1584377" y="17836"/>
                  <a:pt x="1596921" y="20320"/>
                  <a:pt x="1610360" y="30480"/>
                </a:cubicBezTo>
                <a:close/>
              </a:path>
            </a:pathLst>
          </a:cu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95A4B08-0002-4698-BA07-ACC814E88BBE}"/>
              </a:ext>
            </a:extLst>
          </p:cNvPr>
          <p:cNvSpPr/>
          <p:nvPr/>
        </p:nvSpPr>
        <p:spPr>
          <a:xfrm>
            <a:off x="7467494" y="3036639"/>
            <a:ext cx="2204720" cy="1615591"/>
          </a:xfrm>
          <a:custGeom>
            <a:avLst/>
            <a:gdLst>
              <a:gd name="connsiteX0" fmla="*/ 1229360 w 2204720"/>
              <a:gd name="connsiteY0" fmla="*/ 284480 h 1615591"/>
              <a:gd name="connsiteX1" fmla="*/ 1229360 w 2204720"/>
              <a:gd name="connsiteY1" fmla="*/ 284480 h 1615591"/>
              <a:gd name="connsiteX2" fmla="*/ 1524000 w 2204720"/>
              <a:gd name="connsiteY2" fmla="*/ 152400 h 1615591"/>
              <a:gd name="connsiteX3" fmla="*/ 1569720 w 2204720"/>
              <a:gd name="connsiteY3" fmla="*/ 116840 h 1615591"/>
              <a:gd name="connsiteX4" fmla="*/ 1630680 w 2204720"/>
              <a:gd name="connsiteY4" fmla="*/ 91440 h 1615591"/>
              <a:gd name="connsiteX5" fmla="*/ 1645920 w 2204720"/>
              <a:gd name="connsiteY5" fmla="*/ 81280 h 1615591"/>
              <a:gd name="connsiteX6" fmla="*/ 1661160 w 2204720"/>
              <a:gd name="connsiteY6" fmla="*/ 76200 h 1615591"/>
              <a:gd name="connsiteX7" fmla="*/ 1737360 w 2204720"/>
              <a:gd name="connsiteY7" fmla="*/ 60960 h 1615591"/>
              <a:gd name="connsiteX8" fmla="*/ 1808480 w 2204720"/>
              <a:gd name="connsiteY8" fmla="*/ 50800 h 1615591"/>
              <a:gd name="connsiteX9" fmla="*/ 1823720 w 2204720"/>
              <a:gd name="connsiteY9" fmla="*/ 40640 h 1615591"/>
              <a:gd name="connsiteX10" fmla="*/ 1849120 w 2204720"/>
              <a:gd name="connsiteY10" fmla="*/ 35560 h 1615591"/>
              <a:gd name="connsiteX11" fmla="*/ 1869440 w 2204720"/>
              <a:gd name="connsiteY11" fmla="*/ 30480 h 1615591"/>
              <a:gd name="connsiteX12" fmla="*/ 1899920 w 2204720"/>
              <a:gd name="connsiteY12" fmla="*/ 20320 h 1615591"/>
              <a:gd name="connsiteX13" fmla="*/ 1930400 w 2204720"/>
              <a:gd name="connsiteY13" fmla="*/ 15240 h 1615591"/>
              <a:gd name="connsiteX14" fmla="*/ 1960880 w 2204720"/>
              <a:gd name="connsiteY14" fmla="*/ 5080 h 1615591"/>
              <a:gd name="connsiteX15" fmla="*/ 1986280 w 2204720"/>
              <a:gd name="connsiteY15" fmla="*/ 0 h 1615591"/>
              <a:gd name="connsiteX16" fmla="*/ 2179320 w 2204720"/>
              <a:gd name="connsiteY16" fmla="*/ 10160 h 1615591"/>
              <a:gd name="connsiteX17" fmla="*/ 2189480 w 2204720"/>
              <a:gd name="connsiteY17" fmla="*/ 25400 h 1615591"/>
              <a:gd name="connsiteX18" fmla="*/ 2204720 w 2204720"/>
              <a:gd name="connsiteY18" fmla="*/ 30480 h 1615591"/>
              <a:gd name="connsiteX19" fmla="*/ 2199640 w 2204720"/>
              <a:gd name="connsiteY19" fmla="*/ 101600 h 1615591"/>
              <a:gd name="connsiteX20" fmla="*/ 2194560 w 2204720"/>
              <a:gd name="connsiteY20" fmla="*/ 116840 h 1615591"/>
              <a:gd name="connsiteX21" fmla="*/ 2189480 w 2204720"/>
              <a:gd name="connsiteY21" fmla="*/ 193040 h 1615591"/>
              <a:gd name="connsiteX22" fmla="*/ 2184400 w 2204720"/>
              <a:gd name="connsiteY22" fmla="*/ 213360 h 1615591"/>
              <a:gd name="connsiteX23" fmla="*/ 2179320 w 2204720"/>
              <a:gd name="connsiteY23" fmla="*/ 248920 h 1615591"/>
              <a:gd name="connsiteX24" fmla="*/ 2169160 w 2204720"/>
              <a:gd name="connsiteY24" fmla="*/ 264160 h 1615591"/>
              <a:gd name="connsiteX25" fmla="*/ 2143760 w 2204720"/>
              <a:gd name="connsiteY25" fmla="*/ 299720 h 1615591"/>
              <a:gd name="connsiteX26" fmla="*/ 2133600 w 2204720"/>
              <a:gd name="connsiteY26" fmla="*/ 314960 h 1615591"/>
              <a:gd name="connsiteX27" fmla="*/ 2113280 w 2204720"/>
              <a:gd name="connsiteY27" fmla="*/ 330200 h 1615591"/>
              <a:gd name="connsiteX28" fmla="*/ 2092960 w 2204720"/>
              <a:gd name="connsiteY28" fmla="*/ 375920 h 1615591"/>
              <a:gd name="connsiteX29" fmla="*/ 2087880 w 2204720"/>
              <a:gd name="connsiteY29" fmla="*/ 391160 h 1615591"/>
              <a:gd name="connsiteX30" fmla="*/ 2072640 w 2204720"/>
              <a:gd name="connsiteY30" fmla="*/ 401320 h 1615591"/>
              <a:gd name="connsiteX31" fmla="*/ 2062480 w 2204720"/>
              <a:gd name="connsiteY31" fmla="*/ 431800 h 1615591"/>
              <a:gd name="connsiteX32" fmla="*/ 2052320 w 2204720"/>
              <a:gd name="connsiteY32" fmla="*/ 467360 h 1615591"/>
              <a:gd name="connsiteX33" fmla="*/ 2042160 w 2204720"/>
              <a:gd name="connsiteY33" fmla="*/ 482600 h 1615591"/>
              <a:gd name="connsiteX34" fmla="*/ 2026920 w 2204720"/>
              <a:gd name="connsiteY34" fmla="*/ 487680 h 1615591"/>
              <a:gd name="connsiteX35" fmla="*/ 2021840 w 2204720"/>
              <a:gd name="connsiteY35" fmla="*/ 502920 h 1615591"/>
              <a:gd name="connsiteX36" fmla="*/ 1991360 w 2204720"/>
              <a:gd name="connsiteY36" fmla="*/ 513080 h 1615591"/>
              <a:gd name="connsiteX37" fmla="*/ 1976120 w 2204720"/>
              <a:gd name="connsiteY37" fmla="*/ 518160 h 1615591"/>
              <a:gd name="connsiteX38" fmla="*/ 1960880 w 2204720"/>
              <a:gd name="connsiteY38" fmla="*/ 523240 h 1615591"/>
              <a:gd name="connsiteX39" fmla="*/ 1935480 w 2204720"/>
              <a:gd name="connsiteY39" fmla="*/ 528320 h 1615591"/>
              <a:gd name="connsiteX40" fmla="*/ 1884680 w 2204720"/>
              <a:gd name="connsiteY40" fmla="*/ 543560 h 1615591"/>
              <a:gd name="connsiteX41" fmla="*/ 1869440 w 2204720"/>
              <a:gd name="connsiteY41" fmla="*/ 548640 h 1615591"/>
              <a:gd name="connsiteX42" fmla="*/ 1838960 w 2204720"/>
              <a:gd name="connsiteY42" fmla="*/ 553720 h 1615591"/>
              <a:gd name="connsiteX43" fmla="*/ 1813560 w 2204720"/>
              <a:gd name="connsiteY43" fmla="*/ 558800 h 1615591"/>
              <a:gd name="connsiteX44" fmla="*/ 1783080 w 2204720"/>
              <a:gd name="connsiteY44" fmla="*/ 563880 h 1615591"/>
              <a:gd name="connsiteX45" fmla="*/ 1742440 w 2204720"/>
              <a:gd name="connsiteY45" fmla="*/ 579120 h 1615591"/>
              <a:gd name="connsiteX46" fmla="*/ 1711960 w 2204720"/>
              <a:gd name="connsiteY46" fmla="*/ 589280 h 1615591"/>
              <a:gd name="connsiteX47" fmla="*/ 1696720 w 2204720"/>
              <a:gd name="connsiteY47" fmla="*/ 594360 h 1615591"/>
              <a:gd name="connsiteX48" fmla="*/ 1661160 w 2204720"/>
              <a:gd name="connsiteY48" fmla="*/ 619760 h 1615591"/>
              <a:gd name="connsiteX49" fmla="*/ 1630680 w 2204720"/>
              <a:gd name="connsiteY49" fmla="*/ 640080 h 1615591"/>
              <a:gd name="connsiteX50" fmla="*/ 1615440 w 2204720"/>
              <a:gd name="connsiteY50" fmla="*/ 650240 h 1615591"/>
              <a:gd name="connsiteX51" fmla="*/ 1600200 w 2204720"/>
              <a:gd name="connsiteY51" fmla="*/ 665480 h 1615591"/>
              <a:gd name="connsiteX52" fmla="*/ 1584960 w 2204720"/>
              <a:gd name="connsiteY52" fmla="*/ 675640 h 1615591"/>
              <a:gd name="connsiteX53" fmla="*/ 1569720 w 2204720"/>
              <a:gd name="connsiteY53" fmla="*/ 690880 h 1615591"/>
              <a:gd name="connsiteX54" fmla="*/ 1559560 w 2204720"/>
              <a:gd name="connsiteY54" fmla="*/ 706120 h 1615591"/>
              <a:gd name="connsiteX55" fmla="*/ 1529080 w 2204720"/>
              <a:gd name="connsiteY55" fmla="*/ 726440 h 1615591"/>
              <a:gd name="connsiteX56" fmla="*/ 1503680 w 2204720"/>
              <a:gd name="connsiteY56" fmla="*/ 762000 h 1615591"/>
              <a:gd name="connsiteX57" fmla="*/ 1488440 w 2204720"/>
              <a:gd name="connsiteY57" fmla="*/ 767080 h 1615591"/>
              <a:gd name="connsiteX58" fmla="*/ 1447800 w 2204720"/>
              <a:gd name="connsiteY58" fmla="*/ 797560 h 1615591"/>
              <a:gd name="connsiteX59" fmla="*/ 1422400 w 2204720"/>
              <a:gd name="connsiteY59" fmla="*/ 812800 h 1615591"/>
              <a:gd name="connsiteX60" fmla="*/ 1386840 w 2204720"/>
              <a:gd name="connsiteY60" fmla="*/ 833120 h 1615591"/>
              <a:gd name="connsiteX61" fmla="*/ 1361440 w 2204720"/>
              <a:gd name="connsiteY61" fmla="*/ 838200 h 1615591"/>
              <a:gd name="connsiteX62" fmla="*/ 1346200 w 2204720"/>
              <a:gd name="connsiteY62" fmla="*/ 843280 h 1615591"/>
              <a:gd name="connsiteX63" fmla="*/ 1295400 w 2204720"/>
              <a:gd name="connsiteY63" fmla="*/ 868680 h 1615591"/>
              <a:gd name="connsiteX64" fmla="*/ 1280160 w 2204720"/>
              <a:gd name="connsiteY64" fmla="*/ 883920 h 1615591"/>
              <a:gd name="connsiteX65" fmla="*/ 1259840 w 2204720"/>
              <a:gd name="connsiteY65" fmla="*/ 889000 h 1615591"/>
              <a:gd name="connsiteX66" fmla="*/ 1244600 w 2204720"/>
              <a:gd name="connsiteY66" fmla="*/ 894080 h 1615591"/>
              <a:gd name="connsiteX67" fmla="*/ 1224280 w 2204720"/>
              <a:gd name="connsiteY67" fmla="*/ 899160 h 1615591"/>
              <a:gd name="connsiteX68" fmla="*/ 1193800 w 2204720"/>
              <a:gd name="connsiteY68" fmla="*/ 909320 h 1615591"/>
              <a:gd name="connsiteX69" fmla="*/ 1168400 w 2204720"/>
              <a:gd name="connsiteY69" fmla="*/ 914400 h 1615591"/>
              <a:gd name="connsiteX70" fmla="*/ 1143000 w 2204720"/>
              <a:gd name="connsiteY70" fmla="*/ 934720 h 1615591"/>
              <a:gd name="connsiteX71" fmla="*/ 1112520 w 2204720"/>
              <a:gd name="connsiteY71" fmla="*/ 960120 h 1615591"/>
              <a:gd name="connsiteX72" fmla="*/ 1097280 w 2204720"/>
              <a:gd name="connsiteY72" fmla="*/ 965200 h 1615591"/>
              <a:gd name="connsiteX73" fmla="*/ 1082040 w 2204720"/>
              <a:gd name="connsiteY73" fmla="*/ 975360 h 1615591"/>
              <a:gd name="connsiteX74" fmla="*/ 1061720 w 2204720"/>
              <a:gd name="connsiteY74" fmla="*/ 990600 h 1615591"/>
              <a:gd name="connsiteX75" fmla="*/ 1016000 w 2204720"/>
              <a:gd name="connsiteY75" fmla="*/ 1031240 h 1615591"/>
              <a:gd name="connsiteX76" fmla="*/ 1005840 w 2204720"/>
              <a:gd name="connsiteY76" fmla="*/ 1046480 h 1615591"/>
              <a:gd name="connsiteX77" fmla="*/ 985520 w 2204720"/>
              <a:gd name="connsiteY77" fmla="*/ 1056640 h 1615591"/>
              <a:gd name="connsiteX78" fmla="*/ 970280 w 2204720"/>
              <a:gd name="connsiteY78" fmla="*/ 1066800 h 1615591"/>
              <a:gd name="connsiteX79" fmla="*/ 960120 w 2204720"/>
              <a:gd name="connsiteY79" fmla="*/ 1082040 h 1615591"/>
              <a:gd name="connsiteX80" fmla="*/ 939800 w 2204720"/>
              <a:gd name="connsiteY80" fmla="*/ 1092200 h 1615591"/>
              <a:gd name="connsiteX81" fmla="*/ 894080 w 2204720"/>
              <a:gd name="connsiteY81" fmla="*/ 1107440 h 1615591"/>
              <a:gd name="connsiteX82" fmla="*/ 878840 w 2204720"/>
              <a:gd name="connsiteY82" fmla="*/ 1112520 h 1615591"/>
              <a:gd name="connsiteX83" fmla="*/ 863600 w 2204720"/>
              <a:gd name="connsiteY83" fmla="*/ 1122680 h 1615591"/>
              <a:gd name="connsiteX84" fmla="*/ 848360 w 2204720"/>
              <a:gd name="connsiteY84" fmla="*/ 1127760 h 1615591"/>
              <a:gd name="connsiteX85" fmla="*/ 828040 w 2204720"/>
              <a:gd name="connsiteY85" fmla="*/ 1137920 h 1615591"/>
              <a:gd name="connsiteX86" fmla="*/ 792480 w 2204720"/>
              <a:gd name="connsiteY86" fmla="*/ 1158240 h 1615591"/>
              <a:gd name="connsiteX87" fmla="*/ 756920 w 2204720"/>
              <a:gd name="connsiteY87" fmla="*/ 1168400 h 1615591"/>
              <a:gd name="connsiteX88" fmla="*/ 726440 w 2204720"/>
              <a:gd name="connsiteY88" fmla="*/ 1183640 h 1615591"/>
              <a:gd name="connsiteX89" fmla="*/ 695960 w 2204720"/>
              <a:gd name="connsiteY89" fmla="*/ 1209040 h 1615591"/>
              <a:gd name="connsiteX90" fmla="*/ 655320 w 2204720"/>
              <a:gd name="connsiteY90" fmla="*/ 1229360 h 1615591"/>
              <a:gd name="connsiteX91" fmla="*/ 624840 w 2204720"/>
              <a:gd name="connsiteY91" fmla="*/ 1254760 h 1615591"/>
              <a:gd name="connsiteX92" fmla="*/ 604520 w 2204720"/>
              <a:gd name="connsiteY92" fmla="*/ 1275080 h 1615591"/>
              <a:gd name="connsiteX93" fmla="*/ 584200 w 2204720"/>
              <a:gd name="connsiteY93" fmla="*/ 1305560 h 1615591"/>
              <a:gd name="connsiteX94" fmla="*/ 538480 w 2204720"/>
              <a:gd name="connsiteY94" fmla="*/ 1346200 h 1615591"/>
              <a:gd name="connsiteX95" fmla="*/ 523240 w 2204720"/>
              <a:gd name="connsiteY95" fmla="*/ 1361440 h 1615591"/>
              <a:gd name="connsiteX96" fmla="*/ 492760 w 2204720"/>
              <a:gd name="connsiteY96" fmla="*/ 1376680 h 1615591"/>
              <a:gd name="connsiteX97" fmla="*/ 477520 w 2204720"/>
              <a:gd name="connsiteY97" fmla="*/ 1391920 h 1615591"/>
              <a:gd name="connsiteX98" fmla="*/ 441960 w 2204720"/>
              <a:gd name="connsiteY98" fmla="*/ 1402080 h 1615591"/>
              <a:gd name="connsiteX99" fmla="*/ 381000 w 2204720"/>
              <a:gd name="connsiteY99" fmla="*/ 1442720 h 1615591"/>
              <a:gd name="connsiteX100" fmla="*/ 365760 w 2204720"/>
              <a:gd name="connsiteY100" fmla="*/ 1452880 h 1615591"/>
              <a:gd name="connsiteX101" fmla="*/ 350520 w 2204720"/>
              <a:gd name="connsiteY101" fmla="*/ 1463040 h 1615591"/>
              <a:gd name="connsiteX102" fmla="*/ 340360 w 2204720"/>
              <a:gd name="connsiteY102" fmla="*/ 1478280 h 1615591"/>
              <a:gd name="connsiteX103" fmla="*/ 304800 w 2204720"/>
              <a:gd name="connsiteY103" fmla="*/ 1498600 h 1615591"/>
              <a:gd name="connsiteX104" fmla="*/ 274320 w 2204720"/>
              <a:gd name="connsiteY104" fmla="*/ 1518920 h 1615591"/>
              <a:gd name="connsiteX105" fmla="*/ 259080 w 2204720"/>
              <a:gd name="connsiteY105" fmla="*/ 1529080 h 1615591"/>
              <a:gd name="connsiteX106" fmla="*/ 243840 w 2204720"/>
              <a:gd name="connsiteY106" fmla="*/ 1544320 h 1615591"/>
              <a:gd name="connsiteX107" fmla="*/ 223520 w 2204720"/>
              <a:gd name="connsiteY107" fmla="*/ 1554480 h 1615591"/>
              <a:gd name="connsiteX108" fmla="*/ 208280 w 2204720"/>
              <a:gd name="connsiteY108" fmla="*/ 1564640 h 1615591"/>
              <a:gd name="connsiteX109" fmla="*/ 193040 w 2204720"/>
              <a:gd name="connsiteY109" fmla="*/ 1569720 h 1615591"/>
              <a:gd name="connsiteX110" fmla="*/ 142240 w 2204720"/>
              <a:gd name="connsiteY110" fmla="*/ 1590040 h 1615591"/>
              <a:gd name="connsiteX111" fmla="*/ 116840 w 2204720"/>
              <a:gd name="connsiteY111" fmla="*/ 1605280 h 1615591"/>
              <a:gd name="connsiteX112" fmla="*/ 101600 w 2204720"/>
              <a:gd name="connsiteY112" fmla="*/ 1615440 h 1615591"/>
              <a:gd name="connsiteX113" fmla="*/ 50800 w 2204720"/>
              <a:gd name="connsiteY113" fmla="*/ 1590040 h 1615591"/>
              <a:gd name="connsiteX114" fmla="*/ 40640 w 2204720"/>
              <a:gd name="connsiteY114" fmla="*/ 1574800 h 1615591"/>
              <a:gd name="connsiteX115" fmla="*/ 25400 w 2204720"/>
              <a:gd name="connsiteY115" fmla="*/ 1559560 h 1615591"/>
              <a:gd name="connsiteX116" fmla="*/ 20320 w 2204720"/>
              <a:gd name="connsiteY116" fmla="*/ 1539240 h 1615591"/>
              <a:gd name="connsiteX117" fmla="*/ 0 w 2204720"/>
              <a:gd name="connsiteY117" fmla="*/ 1498600 h 1615591"/>
              <a:gd name="connsiteX118" fmla="*/ 5080 w 2204720"/>
              <a:gd name="connsiteY118" fmla="*/ 1381760 h 1615591"/>
              <a:gd name="connsiteX119" fmla="*/ 20320 w 2204720"/>
              <a:gd name="connsiteY119" fmla="*/ 1330960 h 1615591"/>
              <a:gd name="connsiteX120" fmla="*/ 30480 w 2204720"/>
              <a:gd name="connsiteY120" fmla="*/ 1315720 h 1615591"/>
              <a:gd name="connsiteX121" fmla="*/ 35560 w 2204720"/>
              <a:gd name="connsiteY121" fmla="*/ 1295400 h 1615591"/>
              <a:gd name="connsiteX122" fmla="*/ 66040 w 2204720"/>
              <a:gd name="connsiteY122" fmla="*/ 1270000 h 1615591"/>
              <a:gd name="connsiteX123" fmla="*/ 81280 w 2204720"/>
              <a:gd name="connsiteY123" fmla="*/ 1254760 h 1615591"/>
              <a:gd name="connsiteX124" fmla="*/ 111760 w 2204720"/>
              <a:gd name="connsiteY124" fmla="*/ 1214120 h 1615591"/>
              <a:gd name="connsiteX125" fmla="*/ 132080 w 2204720"/>
              <a:gd name="connsiteY125" fmla="*/ 1168400 h 1615591"/>
              <a:gd name="connsiteX126" fmla="*/ 147320 w 2204720"/>
              <a:gd name="connsiteY126" fmla="*/ 1153160 h 1615591"/>
              <a:gd name="connsiteX127" fmla="*/ 193040 w 2204720"/>
              <a:gd name="connsiteY127" fmla="*/ 1102360 h 1615591"/>
              <a:gd name="connsiteX128" fmla="*/ 213360 w 2204720"/>
              <a:gd name="connsiteY128" fmla="*/ 1082040 h 1615591"/>
              <a:gd name="connsiteX129" fmla="*/ 228600 w 2204720"/>
              <a:gd name="connsiteY129" fmla="*/ 1066800 h 1615591"/>
              <a:gd name="connsiteX130" fmla="*/ 243840 w 2204720"/>
              <a:gd name="connsiteY130" fmla="*/ 1061720 h 1615591"/>
              <a:gd name="connsiteX131" fmla="*/ 264160 w 2204720"/>
              <a:gd name="connsiteY131" fmla="*/ 1036320 h 1615591"/>
              <a:gd name="connsiteX132" fmla="*/ 279400 w 2204720"/>
              <a:gd name="connsiteY132" fmla="*/ 1031240 h 1615591"/>
              <a:gd name="connsiteX133" fmla="*/ 299720 w 2204720"/>
              <a:gd name="connsiteY133" fmla="*/ 1016000 h 1615591"/>
              <a:gd name="connsiteX134" fmla="*/ 325120 w 2204720"/>
              <a:gd name="connsiteY134" fmla="*/ 1000760 h 1615591"/>
              <a:gd name="connsiteX135" fmla="*/ 345440 w 2204720"/>
              <a:gd name="connsiteY135" fmla="*/ 985520 h 1615591"/>
              <a:gd name="connsiteX136" fmla="*/ 391160 w 2204720"/>
              <a:gd name="connsiteY136" fmla="*/ 955040 h 1615591"/>
              <a:gd name="connsiteX137" fmla="*/ 421640 w 2204720"/>
              <a:gd name="connsiteY137" fmla="*/ 924560 h 1615591"/>
              <a:gd name="connsiteX138" fmla="*/ 467360 w 2204720"/>
              <a:gd name="connsiteY138" fmla="*/ 873760 h 1615591"/>
              <a:gd name="connsiteX139" fmla="*/ 482600 w 2204720"/>
              <a:gd name="connsiteY139" fmla="*/ 868680 h 1615591"/>
              <a:gd name="connsiteX140" fmla="*/ 533400 w 2204720"/>
              <a:gd name="connsiteY140" fmla="*/ 822960 h 1615591"/>
              <a:gd name="connsiteX141" fmla="*/ 568960 w 2204720"/>
              <a:gd name="connsiteY141" fmla="*/ 792480 h 1615591"/>
              <a:gd name="connsiteX142" fmla="*/ 589280 w 2204720"/>
              <a:gd name="connsiteY142" fmla="*/ 777240 h 1615591"/>
              <a:gd name="connsiteX143" fmla="*/ 690880 w 2204720"/>
              <a:gd name="connsiteY143" fmla="*/ 721360 h 1615591"/>
              <a:gd name="connsiteX144" fmla="*/ 736600 w 2204720"/>
              <a:gd name="connsiteY144" fmla="*/ 701040 h 1615591"/>
              <a:gd name="connsiteX145" fmla="*/ 767080 w 2204720"/>
              <a:gd name="connsiteY145" fmla="*/ 670560 h 1615591"/>
              <a:gd name="connsiteX146" fmla="*/ 797560 w 2204720"/>
              <a:gd name="connsiteY146" fmla="*/ 660400 h 1615591"/>
              <a:gd name="connsiteX147" fmla="*/ 802640 w 2204720"/>
              <a:gd name="connsiteY147" fmla="*/ 645160 h 1615591"/>
              <a:gd name="connsiteX148" fmla="*/ 817880 w 2204720"/>
              <a:gd name="connsiteY148" fmla="*/ 635000 h 1615591"/>
              <a:gd name="connsiteX149" fmla="*/ 838200 w 2204720"/>
              <a:gd name="connsiteY149" fmla="*/ 619760 h 1615591"/>
              <a:gd name="connsiteX150" fmla="*/ 883920 w 2204720"/>
              <a:gd name="connsiteY150" fmla="*/ 574040 h 1615591"/>
              <a:gd name="connsiteX151" fmla="*/ 909320 w 2204720"/>
              <a:gd name="connsiteY151" fmla="*/ 548640 h 1615591"/>
              <a:gd name="connsiteX152" fmla="*/ 939800 w 2204720"/>
              <a:gd name="connsiteY152" fmla="*/ 523240 h 1615591"/>
              <a:gd name="connsiteX153" fmla="*/ 960120 w 2204720"/>
              <a:gd name="connsiteY153" fmla="*/ 492760 h 1615591"/>
              <a:gd name="connsiteX154" fmla="*/ 975360 w 2204720"/>
              <a:gd name="connsiteY154" fmla="*/ 472440 h 1615591"/>
              <a:gd name="connsiteX155" fmla="*/ 1005840 w 2204720"/>
              <a:gd name="connsiteY155" fmla="*/ 441960 h 1615591"/>
              <a:gd name="connsiteX156" fmla="*/ 1026160 w 2204720"/>
              <a:gd name="connsiteY156" fmla="*/ 411480 h 1615591"/>
              <a:gd name="connsiteX157" fmla="*/ 1031240 w 2204720"/>
              <a:gd name="connsiteY157" fmla="*/ 396240 h 1615591"/>
              <a:gd name="connsiteX158" fmla="*/ 1061720 w 2204720"/>
              <a:gd name="connsiteY158" fmla="*/ 375920 h 1615591"/>
              <a:gd name="connsiteX159" fmla="*/ 1082040 w 2204720"/>
              <a:gd name="connsiteY159" fmla="*/ 360680 h 1615591"/>
              <a:gd name="connsiteX160" fmla="*/ 1097280 w 2204720"/>
              <a:gd name="connsiteY160" fmla="*/ 345440 h 1615591"/>
              <a:gd name="connsiteX161" fmla="*/ 1117600 w 2204720"/>
              <a:gd name="connsiteY161" fmla="*/ 335280 h 1615591"/>
              <a:gd name="connsiteX162" fmla="*/ 1143000 w 2204720"/>
              <a:gd name="connsiteY162" fmla="*/ 314960 h 1615591"/>
              <a:gd name="connsiteX163" fmla="*/ 1173480 w 2204720"/>
              <a:gd name="connsiteY163" fmla="*/ 279400 h 1615591"/>
              <a:gd name="connsiteX164" fmla="*/ 1234440 w 2204720"/>
              <a:gd name="connsiteY164" fmla="*/ 228600 h 1615591"/>
              <a:gd name="connsiteX165" fmla="*/ 1254760 w 2204720"/>
              <a:gd name="connsiteY165" fmla="*/ 208280 h 1615591"/>
              <a:gd name="connsiteX166" fmla="*/ 1270000 w 2204720"/>
              <a:gd name="connsiteY166" fmla="*/ 203200 h 1615591"/>
              <a:gd name="connsiteX167" fmla="*/ 1229360 w 2204720"/>
              <a:gd name="connsiteY167" fmla="*/ 284480 h 161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2204720" h="1615591">
                <a:moveTo>
                  <a:pt x="1229360" y="284480"/>
                </a:moveTo>
                <a:lnTo>
                  <a:pt x="1229360" y="284480"/>
                </a:lnTo>
                <a:cubicBezTo>
                  <a:pt x="1362869" y="239977"/>
                  <a:pt x="1340716" y="251091"/>
                  <a:pt x="1524000" y="152400"/>
                </a:cubicBezTo>
                <a:cubicBezTo>
                  <a:pt x="1540999" y="143247"/>
                  <a:pt x="1553246" y="126908"/>
                  <a:pt x="1569720" y="116840"/>
                </a:cubicBezTo>
                <a:cubicBezTo>
                  <a:pt x="1689524" y="43626"/>
                  <a:pt x="1577402" y="118079"/>
                  <a:pt x="1630680" y="91440"/>
                </a:cubicBezTo>
                <a:cubicBezTo>
                  <a:pt x="1636141" y="88710"/>
                  <a:pt x="1640459" y="84010"/>
                  <a:pt x="1645920" y="81280"/>
                </a:cubicBezTo>
                <a:cubicBezTo>
                  <a:pt x="1650709" y="78885"/>
                  <a:pt x="1655933" y="77362"/>
                  <a:pt x="1661160" y="76200"/>
                </a:cubicBezTo>
                <a:cubicBezTo>
                  <a:pt x="1686446" y="70581"/>
                  <a:pt x="1712786" y="69151"/>
                  <a:pt x="1737360" y="60960"/>
                </a:cubicBezTo>
                <a:cubicBezTo>
                  <a:pt x="1770344" y="49965"/>
                  <a:pt x="1747267" y="56365"/>
                  <a:pt x="1808480" y="50800"/>
                </a:cubicBezTo>
                <a:cubicBezTo>
                  <a:pt x="1813560" y="47413"/>
                  <a:pt x="1818003" y="42784"/>
                  <a:pt x="1823720" y="40640"/>
                </a:cubicBezTo>
                <a:cubicBezTo>
                  <a:pt x="1831805" y="37608"/>
                  <a:pt x="1840691" y="37433"/>
                  <a:pt x="1849120" y="35560"/>
                </a:cubicBezTo>
                <a:cubicBezTo>
                  <a:pt x="1855936" y="34045"/>
                  <a:pt x="1862753" y="32486"/>
                  <a:pt x="1869440" y="30480"/>
                </a:cubicBezTo>
                <a:cubicBezTo>
                  <a:pt x="1879698" y="27403"/>
                  <a:pt x="1889530" y="22917"/>
                  <a:pt x="1899920" y="20320"/>
                </a:cubicBezTo>
                <a:cubicBezTo>
                  <a:pt x="1909913" y="17822"/>
                  <a:pt x="1920407" y="17738"/>
                  <a:pt x="1930400" y="15240"/>
                </a:cubicBezTo>
                <a:cubicBezTo>
                  <a:pt x="1940790" y="12643"/>
                  <a:pt x="1950548" y="7898"/>
                  <a:pt x="1960880" y="5080"/>
                </a:cubicBezTo>
                <a:cubicBezTo>
                  <a:pt x="1969210" y="2808"/>
                  <a:pt x="1977813" y="1693"/>
                  <a:pt x="1986280" y="0"/>
                </a:cubicBezTo>
                <a:cubicBezTo>
                  <a:pt x="2050627" y="3387"/>
                  <a:pt x="2115382" y="2168"/>
                  <a:pt x="2179320" y="10160"/>
                </a:cubicBezTo>
                <a:cubicBezTo>
                  <a:pt x="2185378" y="10917"/>
                  <a:pt x="2184712" y="21586"/>
                  <a:pt x="2189480" y="25400"/>
                </a:cubicBezTo>
                <a:cubicBezTo>
                  <a:pt x="2193661" y="28745"/>
                  <a:pt x="2199640" y="28787"/>
                  <a:pt x="2204720" y="30480"/>
                </a:cubicBezTo>
                <a:cubicBezTo>
                  <a:pt x="2203027" y="54187"/>
                  <a:pt x="2202417" y="77996"/>
                  <a:pt x="2199640" y="101600"/>
                </a:cubicBezTo>
                <a:cubicBezTo>
                  <a:pt x="2199014" y="106918"/>
                  <a:pt x="2195151" y="111518"/>
                  <a:pt x="2194560" y="116840"/>
                </a:cubicBezTo>
                <a:cubicBezTo>
                  <a:pt x="2191749" y="142141"/>
                  <a:pt x="2192145" y="167723"/>
                  <a:pt x="2189480" y="193040"/>
                </a:cubicBezTo>
                <a:cubicBezTo>
                  <a:pt x="2188749" y="199983"/>
                  <a:pt x="2185649" y="206491"/>
                  <a:pt x="2184400" y="213360"/>
                </a:cubicBezTo>
                <a:cubicBezTo>
                  <a:pt x="2182258" y="225141"/>
                  <a:pt x="2182761" y="237451"/>
                  <a:pt x="2179320" y="248920"/>
                </a:cubicBezTo>
                <a:cubicBezTo>
                  <a:pt x="2177566" y="254768"/>
                  <a:pt x="2172189" y="258859"/>
                  <a:pt x="2169160" y="264160"/>
                </a:cubicBezTo>
                <a:cubicBezTo>
                  <a:pt x="2141814" y="312015"/>
                  <a:pt x="2177610" y="259099"/>
                  <a:pt x="2143760" y="299720"/>
                </a:cubicBezTo>
                <a:cubicBezTo>
                  <a:pt x="2139851" y="304410"/>
                  <a:pt x="2137917" y="310643"/>
                  <a:pt x="2133600" y="314960"/>
                </a:cubicBezTo>
                <a:cubicBezTo>
                  <a:pt x="2127613" y="320947"/>
                  <a:pt x="2119267" y="324213"/>
                  <a:pt x="2113280" y="330200"/>
                </a:cubicBezTo>
                <a:cubicBezTo>
                  <a:pt x="2101205" y="342275"/>
                  <a:pt x="2097990" y="360830"/>
                  <a:pt x="2092960" y="375920"/>
                </a:cubicBezTo>
                <a:cubicBezTo>
                  <a:pt x="2091267" y="381000"/>
                  <a:pt x="2092335" y="388190"/>
                  <a:pt x="2087880" y="391160"/>
                </a:cubicBezTo>
                <a:lnTo>
                  <a:pt x="2072640" y="401320"/>
                </a:lnTo>
                <a:cubicBezTo>
                  <a:pt x="2069253" y="411480"/>
                  <a:pt x="2065077" y="421410"/>
                  <a:pt x="2062480" y="431800"/>
                </a:cubicBezTo>
                <a:cubicBezTo>
                  <a:pt x="2060852" y="438311"/>
                  <a:pt x="2055964" y="460072"/>
                  <a:pt x="2052320" y="467360"/>
                </a:cubicBezTo>
                <a:cubicBezTo>
                  <a:pt x="2049590" y="472821"/>
                  <a:pt x="2046928" y="478786"/>
                  <a:pt x="2042160" y="482600"/>
                </a:cubicBezTo>
                <a:cubicBezTo>
                  <a:pt x="2037979" y="485945"/>
                  <a:pt x="2032000" y="485987"/>
                  <a:pt x="2026920" y="487680"/>
                </a:cubicBezTo>
                <a:cubicBezTo>
                  <a:pt x="2025227" y="492760"/>
                  <a:pt x="2026197" y="499808"/>
                  <a:pt x="2021840" y="502920"/>
                </a:cubicBezTo>
                <a:cubicBezTo>
                  <a:pt x="2013125" y="509145"/>
                  <a:pt x="2001520" y="509693"/>
                  <a:pt x="1991360" y="513080"/>
                </a:cubicBezTo>
                <a:lnTo>
                  <a:pt x="1976120" y="518160"/>
                </a:lnTo>
                <a:cubicBezTo>
                  <a:pt x="1971040" y="519853"/>
                  <a:pt x="1966131" y="522190"/>
                  <a:pt x="1960880" y="523240"/>
                </a:cubicBezTo>
                <a:lnTo>
                  <a:pt x="1935480" y="528320"/>
                </a:lnTo>
                <a:cubicBezTo>
                  <a:pt x="1907680" y="546854"/>
                  <a:pt x="1931378" y="534220"/>
                  <a:pt x="1884680" y="543560"/>
                </a:cubicBezTo>
                <a:cubicBezTo>
                  <a:pt x="1879429" y="544610"/>
                  <a:pt x="1874667" y="547478"/>
                  <a:pt x="1869440" y="548640"/>
                </a:cubicBezTo>
                <a:cubicBezTo>
                  <a:pt x="1859385" y="550874"/>
                  <a:pt x="1849094" y="551877"/>
                  <a:pt x="1838960" y="553720"/>
                </a:cubicBezTo>
                <a:cubicBezTo>
                  <a:pt x="1830465" y="555265"/>
                  <a:pt x="1822055" y="557255"/>
                  <a:pt x="1813560" y="558800"/>
                </a:cubicBezTo>
                <a:cubicBezTo>
                  <a:pt x="1803426" y="560643"/>
                  <a:pt x="1793135" y="561646"/>
                  <a:pt x="1783080" y="563880"/>
                </a:cubicBezTo>
                <a:cubicBezTo>
                  <a:pt x="1773374" y="566037"/>
                  <a:pt x="1748655" y="576860"/>
                  <a:pt x="1742440" y="579120"/>
                </a:cubicBezTo>
                <a:cubicBezTo>
                  <a:pt x="1732375" y="582780"/>
                  <a:pt x="1722120" y="585893"/>
                  <a:pt x="1711960" y="589280"/>
                </a:cubicBezTo>
                <a:lnTo>
                  <a:pt x="1696720" y="594360"/>
                </a:lnTo>
                <a:cubicBezTo>
                  <a:pt x="1669782" y="621298"/>
                  <a:pt x="1694592" y="599701"/>
                  <a:pt x="1661160" y="619760"/>
                </a:cubicBezTo>
                <a:cubicBezTo>
                  <a:pt x="1650689" y="626042"/>
                  <a:pt x="1640840" y="633307"/>
                  <a:pt x="1630680" y="640080"/>
                </a:cubicBezTo>
                <a:cubicBezTo>
                  <a:pt x="1625600" y="643467"/>
                  <a:pt x="1619757" y="645923"/>
                  <a:pt x="1615440" y="650240"/>
                </a:cubicBezTo>
                <a:cubicBezTo>
                  <a:pt x="1610360" y="655320"/>
                  <a:pt x="1605719" y="660881"/>
                  <a:pt x="1600200" y="665480"/>
                </a:cubicBezTo>
                <a:cubicBezTo>
                  <a:pt x="1595510" y="669389"/>
                  <a:pt x="1589650" y="671731"/>
                  <a:pt x="1584960" y="675640"/>
                </a:cubicBezTo>
                <a:cubicBezTo>
                  <a:pt x="1579441" y="680239"/>
                  <a:pt x="1574319" y="685361"/>
                  <a:pt x="1569720" y="690880"/>
                </a:cubicBezTo>
                <a:cubicBezTo>
                  <a:pt x="1565811" y="695570"/>
                  <a:pt x="1564155" y="702100"/>
                  <a:pt x="1559560" y="706120"/>
                </a:cubicBezTo>
                <a:cubicBezTo>
                  <a:pt x="1550370" y="714161"/>
                  <a:pt x="1529080" y="726440"/>
                  <a:pt x="1529080" y="726440"/>
                </a:cubicBezTo>
                <a:cubicBezTo>
                  <a:pt x="1521134" y="742331"/>
                  <a:pt x="1519126" y="751703"/>
                  <a:pt x="1503680" y="762000"/>
                </a:cubicBezTo>
                <a:cubicBezTo>
                  <a:pt x="1499225" y="764970"/>
                  <a:pt x="1493520" y="765387"/>
                  <a:pt x="1488440" y="767080"/>
                </a:cubicBezTo>
                <a:cubicBezTo>
                  <a:pt x="1464023" y="799636"/>
                  <a:pt x="1485052" y="778934"/>
                  <a:pt x="1447800" y="797560"/>
                </a:cubicBezTo>
                <a:cubicBezTo>
                  <a:pt x="1438969" y="801976"/>
                  <a:pt x="1430773" y="807567"/>
                  <a:pt x="1422400" y="812800"/>
                </a:cubicBezTo>
                <a:cubicBezTo>
                  <a:pt x="1409659" y="820763"/>
                  <a:pt x="1401706" y="828165"/>
                  <a:pt x="1386840" y="833120"/>
                </a:cubicBezTo>
                <a:cubicBezTo>
                  <a:pt x="1378649" y="835850"/>
                  <a:pt x="1369817" y="836106"/>
                  <a:pt x="1361440" y="838200"/>
                </a:cubicBezTo>
                <a:cubicBezTo>
                  <a:pt x="1356245" y="839499"/>
                  <a:pt x="1351280" y="841587"/>
                  <a:pt x="1346200" y="843280"/>
                </a:cubicBezTo>
                <a:cubicBezTo>
                  <a:pt x="1282516" y="891043"/>
                  <a:pt x="1377926" y="822832"/>
                  <a:pt x="1295400" y="868680"/>
                </a:cubicBezTo>
                <a:cubicBezTo>
                  <a:pt x="1289120" y="872169"/>
                  <a:pt x="1286398" y="880356"/>
                  <a:pt x="1280160" y="883920"/>
                </a:cubicBezTo>
                <a:cubicBezTo>
                  <a:pt x="1274098" y="887384"/>
                  <a:pt x="1266553" y="887082"/>
                  <a:pt x="1259840" y="889000"/>
                </a:cubicBezTo>
                <a:cubicBezTo>
                  <a:pt x="1254691" y="890471"/>
                  <a:pt x="1249749" y="892609"/>
                  <a:pt x="1244600" y="894080"/>
                </a:cubicBezTo>
                <a:cubicBezTo>
                  <a:pt x="1237887" y="895998"/>
                  <a:pt x="1230967" y="897154"/>
                  <a:pt x="1224280" y="899160"/>
                </a:cubicBezTo>
                <a:cubicBezTo>
                  <a:pt x="1214022" y="902237"/>
                  <a:pt x="1204302" y="907220"/>
                  <a:pt x="1193800" y="909320"/>
                </a:cubicBezTo>
                <a:lnTo>
                  <a:pt x="1168400" y="914400"/>
                </a:lnTo>
                <a:cubicBezTo>
                  <a:pt x="1151273" y="940091"/>
                  <a:pt x="1167537" y="922451"/>
                  <a:pt x="1143000" y="934720"/>
                </a:cubicBezTo>
                <a:cubicBezTo>
                  <a:pt x="1109759" y="951340"/>
                  <a:pt x="1146225" y="937650"/>
                  <a:pt x="1112520" y="960120"/>
                </a:cubicBezTo>
                <a:cubicBezTo>
                  <a:pt x="1108065" y="963090"/>
                  <a:pt x="1102069" y="962805"/>
                  <a:pt x="1097280" y="965200"/>
                </a:cubicBezTo>
                <a:cubicBezTo>
                  <a:pt x="1091819" y="967930"/>
                  <a:pt x="1087008" y="971811"/>
                  <a:pt x="1082040" y="975360"/>
                </a:cubicBezTo>
                <a:cubicBezTo>
                  <a:pt x="1075150" y="980281"/>
                  <a:pt x="1068013" y="984936"/>
                  <a:pt x="1061720" y="990600"/>
                </a:cubicBezTo>
                <a:cubicBezTo>
                  <a:pt x="1012010" y="1035339"/>
                  <a:pt x="1049532" y="1008885"/>
                  <a:pt x="1016000" y="1031240"/>
                </a:cubicBezTo>
                <a:cubicBezTo>
                  <a:pt x="1012613" y="1036320"/>
                  <a:pt x="1010530" y="1042571"/>
                  <a:pt x="1005840" y="1046480"/>
                </a:cubicBezTo>
                <a:cubicBezTo>
                  <a:pt x="1000022" y="1051328"/>
                  <a:pt x="992095" y="1052883"/>
                  <a:pt x="985520" y="1056640"/>
                </a:cubicBezTo>
                <a:cubicBezTo>
                  <a:pt x="980219" y="1059669"/>
                  <a:pt x="975360" y="1063413"/>
                  <a:pt x="970280" y="1066800"/>
                </a:cubicBezTo>
                <a:cubicBezTo>
                  <a:pt x="966893" y="1071880"/>
                  <a:pt x="964810" y="1078131"/>
                  <a:pt x="960120" y="1082040"/>
                </a:cubicBezTo>
                <a:cubicBezTo>
                  <a:pt x="954302" y="1086888"/>
                  <a:pt x="946831" y="1089388"/>
                  <a:pt x="939800" y="1092200"/>
                </a:cubicBezTo>
                <a:lnTo>
                  <a:pt x="894080" y="1107440"/>
                </a:lnTo>
                <a:cubicBezTo>
                  <a:pt x="889000" y="1109133"/>
                  <a:pt x="883295" y="1109550"/>
                  <a:pt x="878840" y="1112520"/>
                </a:cubicBezTo>
                <a:cubicBezTo>
                  <a:pt x="873760" y="1115907"/>
                  <a:pt x="869061" y="1119950"/>
                  <a:pt x="863600" y="1122680"/>
                </a:cubicBezTo>
                <a:cubicBezTo>
                  <a:pt x="858811" y="1125075"/>
                  <a:pt x="853282" y="1125651"/>
                  <a:pt x="848360" y="1127760"/>
                </a:cubicBezTo>
                <a:cubicBezTo>
                  <a:pt x="841399" y="1130743"/>
                  <a:pt x="834615" y="1134163"/>
                  <a:pt x="828040" y="1137920"/>
                </a:cubicBezTo>
                <a:cubicBezTo>
                  <a:pt x="809282" y="1148639"/>
                  <a:pt x="814809" y="1149867"/>
                  <a:pt x="792480" y="1158240"/>
                </a:cubicBezTo>
                <a:cubicBezTo>
                  <a:pt x="779459" y="1163123"/>
                  <a:pt x="769201" y="1162259"/>
                  <a:pt x="756920" y="1168400"/>
                </a:cubicBezTo>
                <a:cubicBezTo>
                  <a:pt x="717529" y="1188095"/>
                  <a:pt x="764746" y="1170871"/>
                  <a:pt x="726440" y="1183640"/>
                </a:cubicBezTo>
                <a:cubicBezTo>
                  <a:pt x="713541" y="1196539"/>
                  <a:pt x="711520" y="1200553"/>
                  <a:pt x="695960" y="1209040"/>
                </a:cubicBezTo>
                <a:cubicBezTo>
                  <a:pt x="682664" y="1216293"/>
                  <a:pt x="666030" y="1218650"/>
                  <a:pt x="655320" y="1229360"/>
                </a:cubicBezTo>
                <a:cubicBezTo>
                  <a:pt x="602474" y="1282206"/>
                  <a:pt x="674348" y="1212325"/>
                  <a:pt x="624840" y="1254760"/>
                </a:cubicBezTo>
                <a:cubicBezTo>
                  <a:pt x="617567" y="1260994"/>
                  <a:pt x="610504" y="1267600"/>
                  <a:pt x="604520" y="1275080"/>
                </a:cubicBezTo>
                <a:cubicBezTo>
                  <a:pt x="596892" y="1284615"/>
                  <a:pt x="594360" y="1298787"/>
                  <a:pt x="584200" y="1305560"/>
                </a:cubicBezTo>
                <a:cubicBezTo>
                  <a:pt x="557005" y="1323690"/>
                  <a:pt x="573277" y="1311403"/>
                  <a:pt x="538480" y="1346200"/>
                </a:cubicBezTo>
                <a:cubicBezTo>
                  <a:pt x="533400" y="1351280"/>
                  <a:pt x="530056" y="1359168"/>
                  <a:pt x="523240" y="1361440"/>
                </a:cubicBezTo>
                <a:cubicBezTo>
                  <a:pt x="507966" y="1366531"/>
                  <a:pt x="505890" y="1365738"/>
                  <a:pt x="492760" y="1376680"/>
                </a:cubicBezTo>
                <a:cubicBezTo>
                  <a:pt x="487241" y="1381279"/>
                  <a:pt x="483498" y="1387935"/>
                  <a:pt x="477520" y="1391920"/>
                </a:cubicBezTo>
                <a:cubicBezTo>
                  <a:pt x="473147" y="1394835"/>
                  <a:pt x="444670" y="1401403"/>
                  <a:pt x="441960" y="1402080"/>
                </a:cubicBezTo>
                <a:lnTo>
                  <a:pt x="381000" y="1442720"/>
                </a:lnTo>
                <a:lnTo>
                  <a:pt x="365760" y="1452880"/>
                </a:lnTo>
                <a:lnTo>
                  <a:pt x="350520" y="1463040"/>
                </a:lnTo>
                <a:cubicBezTo>
                  <a:pt x="347133" y="1468120"/>
                  <a:pt x="344677" y="1473963"/>
                  <a:pt x="340360" y="1478280"/>
                </a:cubicBezTo>
                <a:cubicBezTo>
                  <a:pt x="331574" y="1487066"/>
                  <a:pt x="314761" y="1492624"/>
                  <a:pt x="304800" y="1498600"/>
                </a:cubicBezTo>
                <a:cubicBezTo>
                  <a:pt x="294329" y="1504882"/>
                  <a:pt x="284480" y="1512147"/>
                  <a:pt x="274320" y="1518920"/>
                </a:cubicBezTo>
                <a:cubicBezTo>
                  <a:pt x="269240" y="1522307"/>
                  <a:pt x="263397" y="1524763"/>
                  <a:pt x="259080" y="1529080"/>
                </a:cubicBezTo>
                <a:cubicBezTo>
                  <a:pt x="254000" y="1534160"/>
                  <a:pt x="249686" y="1540144"/>
                  <a:pt x="243840" y="1544320"/>
                </a:cubicBezTo>
                <a:cubicBezTo>
                  <a:pt x="237678" y="1548722"/>
                  <a:pt x="230095" y="1550723"/>
                  <a:pt x="223520" y="1554480"/>
                </a:cubicBezTo>
                <a:cubicBezTo>
                  <a:pt x="218219" y="1557509"/>
                  <a:pt x="213741" y="1561910"/>
                  <a:pt x="208280" y="1564640"/>
                </a:cubicBezTo>
                <a:cubicBezTo>
                  <a:pt x="203491" y="1567035"/>
                  <a:pt x="197829" y="1567325"/>
                  <a:pt x="193040" y="1569720"/>
                </a:cubicBezTo>
                <a:cubicBezTo>
                  <a:pt x="149301" y="1591589"/>
                  <a:pt x="186884" y="1581111"/>
                  <a:pt x="142240" y="1590040"/>
                </a:cubicBezTo>
                <a:cubicBezTo>
                  <a:pt x="133773" y="1595120"/>
                  <a:pt x="125213" y="1600047"/>
                  <a:pt x="116840" y="1605280"/>
                </a:cubicBezTo>
                <a:cubicBezTo>
                  <a:pt x="111663" y="1608516"/>
                  <a:pt x="107549" y="1616813"/>
                  <a:pt x="101600" y="1615440"/>
                </a:cubicBezTo>
                <a:cubicBezTo>
                  <a:pt x="83153" y="1611183"/>
                  <a:pt x="67733" y="1598507"/>
                  <a:pt x="50800" y="1590040"/>
                </a:cubicBezTo>
                <a:cubicBezTo>
                  <a:pt x="47413" y="1584960"/>
                  <a:pt x="44549" y="1579490"/>
                  <a:pt x="40640" y="1574800"/>
                </a:cubicBezTo>
                <a:cubicBezTo>
                  <a:pt x="36041" y="1569281"/>
                  <a:pt x="28964" y="1565798"/>
                  <a:pt x="25400" y="1559560"/>
                </a:cubicBezTo>
                <a:cubicBezTo>
                  <a:pt x="21936" y="1553498"/>
                  <a:pt x="22528" y="1545864"/>
                  <a:pt x="20320" y="1539240"/>
                </a:cubicBezTo>
                <a:cubicBezTo>
                  <a:pt x="12035" y="1514385"/>
                  <a:pt x="12445" y="1517267"/>
                  <a:pt x="0" y="1498600"/>
                </a:cubicBezTo>
                <a:cubicBezTo>
                  <a:pt x="1693" y="1459653"/>
                  <a:pt x="2200" y="1420637"/>
                  <a:pt x="5080" y="1381760"/>
                </a:cubicBezTo>
                <a:cubicBezTo>
                  <a:pt x="5737" y="1372894"/>
                  <a:pt x="18721" y="1334557"/>
                  <a:pt x="20320" y="1330960"/>
                </a:cubicBezTo>
                <a:cubicBezTo>
                  <a:pt x="22800" y="1325381"/>
                  <a:pt x="27093" y="1320800"/>
                  <a:pt x="30480" y="1315720"/>
                </a:cubicBezTo>
                <a:cubicBezTo>
                  <a:pt x="32173" y="1308947"/>
                  <a:pt x="32096" y="1301462"/>
                  <a:pt x="35560" y="1295400"/>
                </a:cubicBezTo>
                <a:cubicBezTo>
                  <a:pt x="43655" y="1281233"/>
                  <a:pt x="54563" y="1279564"/>
                  <a:pt x="66040" y="1270000"/>
                </a:cubicBezTo>
                <a:cubicBezTo>
                  <a:pt x="71559" y="1265401"/>
                  <a:pt x="76969" y="1260507"/>
                  <a:pt x="81280" y="1254760"/>
                </a:cubicBezTo>
                <a:cubicBezTo>
                  <a:pt x="119152" y="1204263"/>
                  <a:pt x="75760" y="1250120"/>
                  <a:pt x="111760" y="1214120"/>
                </a:cubicBezTo>
                <a:cubicBezTo>
                  <a:pt x="118533" y="1198880"/>
                  <a:pt x="123677" y="1182806"/>
                  <a:pt x="132080" y="1168400"/>
                </a:cubicBezTo>
                <a:cubicBezTo>
                  <a:pt x="135700" y="1162194"/>
                  <a:pt x="142645" y="1158615"/>
                  <a:pt x="147320" y="1153160"/>
                </a:cubicBezTo>
                <a:cubicBezTo>
                  <a:pt x="195042" y="1097484"/>
                  <a:pt x="116080" y="1179320"/>
                  <a:pt x="193040" y="1102360"/>
                </a:cubicBezTo>
                <a:lnTo>
                  <a:pt x="213360" y="1082040"/>
                </a:lnTo>
                <a:cubicBezTo>
                  <a:pt x="218440" y="1076960"/>
                  <a:pt x="221784" y="1069072"/>
                  <a:pt x="228600" y="1066800"/>
                </a:cubicBezTo>
                <a:lnTo>
                  <a:pt x="243840" y="1061720"/>
                </a:lnTo>
                <a:cubicBezTo>
                  <a:pt x="250613" y="1053253"/>
                  <a:pt x="255928" y="1043376"/>
                  <a:pt x="264160" y="1036320"/>
                </a:cubicBezTo>
                <a:cubicBezTo>
                  <a:pt x="268226" y="1032835"/>
                  <a:pt x="274751" y="1033897"/>
                  <a:pt x="279400" y="1031240"/>
                </a:cubicBezTo>
                <a:cubicBezTo>
                  <a:pt x="286751" y="1027039"/>
                  <a:pt x="292675" y="1020696"/>
                  <a:pt x="299720" y="1016000"/>
                </a:cubicBezTo>
                <a:cubicBezTo>
                  <a:pt x="307935" y="1010523"/>
                  <a:pt x="316905" y="1006237"/>
                  <a:pt x="325120" y="1000760"/>
                </a:cubicBezTo>
                <a:cubicBezTo>
                  <a:pt x="332165" y="996064"/>
                  <a:pt x="338395" y="990216"/>
                  <a:pt x="345440" y="985520"/>
                </a:cubicBezTo>
                <a:cubicBezTo>
                  <a:pt x="366276" y="971629"/>
                  <a:pt x="373080" y="971312"/>
                  <a:pt x="391160" y="955040"/>
                </a:cubicBezTo>
                <a:cubicBezTo>
                  <a:pt x="401840" y="945428"/>
                  <a:pt x="413289" y="936252"/>
                  <a:pt x="421640" y="924560"/>
                </a:cubicBezTo>
                <a:cubicBezTo>
                  <a:pt x="440106" y="898708"/>
                  <a:pt x="442278" y="888093"/>
                  <a:pt x="467360" y="873760"/>
                </a:cubicBezTo>
                <a:cubicBezTo>
                  <a:pt x="472009" y="871103"/>
                  <a:pt x="477520" y="870373"/>
                  <a:pt x="482600" y="868680"/>
                </a:cubicBezTo>
                <a:cubicBezTo>
                  <a:pt x="522477" y="828803"/>
                  <a:pt x="504212" y="842419"/>
                  <a:pt x="533400" y="822960"/>
                </a:cubicBezTo>
                <a:cubicBezTo>
                  <a:pt x="550552" y="797231"/>
                  <a:pt x="535874" y="814537"/>
                  <a:pt x="568960" y="792480"/>
                </a:cubicBezTo>
                <a:cubicBezTo>
                  <a:pt x="576005" y="787784"/>
                  <a:pt x="582056" y="781655"/>
                  <a:pt x="589280" y="777240"/>
                </a:cubicBezTo>
                <a:cubicBezTo>
                  <a:pt x="712679" y="701830"/>
                  <a:pt x="618332" y="760932"/>
                  <a:pt x="690880" y="721360"/>
                </a:cubicBezTo>
                <a:cubicBezTo>
                  <a:pt x="728061" y="701079"/>
                  <a:pt x="702604" y="709539"/>
                  <a:pt x="736600" y="701040"/>
                </a:cubicBezTo>
                <a:cubicBezTo>
                  <a:pt x="746760" y="690880"/>
                  <a:pt x="753449" y="675104"/>
                  <a:pt x="767080" y="670560"/>
                </a:cubicBezTo>
                <a:lnTo>
                  <a:pt x="797560" y="660400"/>
                </a:lnTo>
                <a:cubicBezTo>
                  <a:pt x="799253" y="655320"/>
                  <a:pt x="799295" y="649341"/>
                  <a:pt x="802640" y="645160"/>
                </a:cubicBezTo>
                <a:cubicBezTo>
                  <a:pt x="806454" y="640392"/>
                  <a:pt x="812912" y="638549"/>
                  <a:pt x="817880" y="635000"/>
                </a:cubicBezTo>
                <a:cubicBezTo>
                  <a:pt x="824770" y="630079"/>
                  <a:pt x="831907" y="625424"/>
                  <a:pt x="838200" y="619760"/>
                </a:cubicBezTo>
                <a:lnTo>
                  <a:pt x="883920" y="574040"/>
                </a:lnTo>
                <a:cubicBezTo>
                  <a:pt x="892387" y="565573"/>
                  <a:pt x="902678" y="558603"/>
                  <a:pt x="909320" y="548640"/>
                </a:cubicBezTo>
                <a:cubicBezTo>
                  <a:pt x="923681" y="527099"/>
                  <a:pt x="914019" y="536130"/>
                  <a:pt x="939800" y="523240"/>
                </a:cubicBezTo>
                <a:cubicBezTo>
                  <a:pt x="948441" y="497317"/>
                  <a:pt x="939364" y="516975"/>
                  <a:pt x="960120" y="492760"/>
                </a:cubicBezTo>
                <a:cubicBezTo>
                  <a:pt x="965630" y="486332"/>
                  <a:pt x="969696" y="478733"/>
                  <a:pt x="975360" y="472440"/>
                </a:cubicBezTo>
                <a:cubicBezTo>
                  <a:pt x="984972" y="461760"/>
                  <a:pt x="1005840" y="441960"/>
                  <a:pt x="1005840" y="441960"/>
                </a:cubicBezTo>
                <a:cubicBezTo>
                  <a:pt x="1017919" y="405723"/>
                  <a:pt x="1000791" y="449533"/>
                  <a:pt x="1026160" y="411480"/>
                </a:cubicBezTo>
                <a:cubicBezTo>
                  <a:pt x="1029130" y="407025"/>
                  <a:pt x="1028270" y="400695"/>
                  <a:pt x="1031240" y="396240"/>
                </a:cubicBezTo>
                <a:cubicBezTo>
                  <a:pt x="1042112" y="379932"/>
                  <a:pt x="1045742" y="381246"/>
                  <a:pt x="1061720" y="375920"/>
                </a:cubicBezTo>
                <a:cubicBezTo>
                  <a:pt x="1068493" y="370840"/>
                  <a:pt x="1075612" y="366190"/>
                  <a:pt x="1082040" y="360680"/>
                </a:cubicBezTo>
                <a:cubicBezTo>
                  <a:pt x="1087495" y="356005"/>
                  <a:pt x="1091434" y="349616"/>
                  <a:pt x="1097280" y="345440"/>
                </a:cubicBezTo>
                <a:cubicBezTo>
                  <a:pt x="1103442" y="341038"/>
                  <a:pt x="1110827" y="338667"/>
                  <a:pt x="1117600" y="335280"/>
                </a:cubicBezTo>
                <a:cubicBezTo>
                  <a:pt x="1140322" y="301196"/>
                  <a:pt x="1113555" y="334590"/>
                  <a:pt x="1143000" y="314960"/>
                </a:cubicBezTo>
                <a:cubicBezTo>
                  <a:pt x="1162577" y="301909"/>
                  <a:pt x="1155874" y="295832"/>
                  <a:pt x="1173480" y="279400"/>
                </a:cubicBezTo>
                <a:cubicBezTo>
                  <a:pt x="1192817" y="261352"/>
                  <a:pt x="1214534" y="246018"/>
                  <a:pt x="1234440" y="228600"/>
                </a:cubicBezTo>
                <a:cubicBezTo>
                  <a:pt x="1241649" y="222292"/>
                  <a:pt x="1247487" y="214514"/>
                  <a:pt x="1254760" y="208280"/>
                </a:cubicBezTo>
                <a:cubicBezTo>
                  <a:pt x="1271409" y="194009"/>
                  <a:pt x="1270000" y="192894"/>
                  <a:pt x="1270000" y="203200"/>
                </a:cubicBezTo>
                <a:lnTo>
                  <a:pt x="1229360" y="28448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2C55C39-5619-45C1-8A54-14F761621238}"/>
              </a:ext>
            </a:extLst>
          </p:cNvPr>
          <p:cNvSpPr txBox="1"/>
          <p:nvPr/>
        </p:nvSpPr>
        <p:spPr>
          <a:xfrm>
            <a:off x="7873997" y="3087573"/>
            <a:ext cx="965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Good</a:t>
            </a:r>
          </a:p>
          <a:p>
            <a:r>
              <a:rPr lang="en-US"/>
              <a:t>weather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15FD95D-607B-4F79-B416-2ABDE576F8E3}"/>
              </a:ext>
            </a:extLst>
          </p:cNvPr>
          <p:cNvSpPr txBox="1"/>
          <p:nvPr/>
        </p:nvSpPr>
        <p:spPr>
          <a:xfrm>
            <a:off x="9082798" y="4353704"/>
            <a:ext cx="965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Bad</a:t>
            </a:r>
          </a:p>
          <a:p>
            <a:r>
              <a:rPr lang="en-US"/>
              <a:t>weather</a:t>
            </a:r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1F626F2E-7BB5-476B-834A-BC111FFF4722}"/>
              </a:ext>
            </a:extLst>
          </p:cNvPr>
          <p:cNvSpPr/>
          <p:nvPr/>
        </p:nvSpPr>
        <p:spPr>
          <a:xfrm>
            <a:off x="9082798" y="5105400"/>
            <a:ext cx="160936" cy="1962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ultiplication Sign 54">
            <a:extLst>
              <a:ext uri="{FF2B5EF4-FFF2-40B4-BE49-F238E27FC236}">
                <a16:creationId xmlns:a16="http://schemas.microsoft.com/office/drawing/2014/main" id="{CE456EFE-DD12-4628-890A-7EC079F9CA02}"/>
              </a:ext>
            </a:extLst>
          </p:cNvPr>
          <p:cNvSpPr/>
          <p:nvPr/>
        </p:nvSpPr>
        <p:spPr>
          <a:xfrm>
            <a:off x="7276059" y="4255601"/>
            <a:ext cx="160936" cy="1962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ultiplication Sign 55">
            <a:extLst>
              <a:ext uri="{FF2B5EF4-FFF2-40B4-BE49-F238E27FC236}">
                <a16:creationId xmlns:a16="http://schemas.microsoft.com/office/drawing/2014/main" id="{F91E75C5-9FFA-4A20-A391-FF88EB3AA879}"/>
              </a:ext>
            </a:extLst>
          </p:cNvPr>
          <p:cNvSpPr/>
          <p:nvPr/>
        </p:nvSpPr>
        <p:spPr>
          <a:xfrm>
            <a:off x="9020652" y="4200128"/>
            <a:ext cx="160936" cy="1962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ication Sign 56">
            <a:extLst>
              <a:ext uri="{FF2B5EF4-FFF2-40B4-BE49-F238E27FC236}">
                <a16:creationId xmlns:a16="http://schemas.microsoft.com/office/drawing/2014/main" id="{C06028CF-0F85-441E-9868-1E0199080491}"/>
              </a:ext>
            </a:extLst>
          </p:cNvPr>
          <p:cNvSpPr/>
          <p:nvPr/>
        </p:nvSpPr>
        <p:spPr>
          <a:xfrm>
            <a:off x="8489386" y="5108566"/>
            <a:ext cx="160936" cy="19620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ication Sign 57">
            <a:extLst>
              <a:ext uri="{FF2B5EF4-FFF2-40B4-BE49-F238E27FC236}">
                <a16:creationId xmlns:a16="http://schemas.microsoft.com/office/drawing/2014/main" id="{47838AE8-36FA-40F2-BDDA-8D72DEBA32A7}"/>
              </a:ext>
            </a:extLst>
          </p:cNvPr>
          <p:cNvSpPr/>
          <p:nvPr/>
        </p:nvSpPr>
        <p:spPr>
          <a:xfrm>
            <a:off x="8474040" y="3726500"/>
            <a:ext cx="160936" cy="19620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ultiplication Sign 60">
            <a:extLst>
              <a:ext uri="{FF2B5EF4-FFF2-40B4-BE49-F238E27FC236}">
                <a16:creationId xmlns:a16="http://schemas.microsoft.com/office/drawing/2014/main" id="{E5B69A1C-0FA4-4EDF-92EC-609D9593B871}"/>
              </a:ext>
            </a:extLst>
          </p:cNvPr>
          <p:cNvSpPr/>
          <p:nvPr/>
        </p:nvSpPr>
        <p:spPr>
          <a:xfrm>
            <a:off x="7281893" y="3733904"/>
            <a:ext cx="160936" cy="19620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0CFC768-7C47-47DD-89B5-643C84920FE3}"/>
              </a:ext>
            </a:extLst>
          </p:cNvPr>
          <p:cNvSpPr txBox="1"/>
          <p:nvPr/>
        </p:nvSpPr>
        <p:spPr>
          <a:xfrm>
            <a:off x="8839967" y="5445415"/>
            <a:ext cx="112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Avg price in bad weather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64BB0B5-8A62-40F9-98B3-57F7EEB48505}"/>
              </a:ext>
            </a:extLst>
          </p:cNvPr>
          <p:cNvSpPr txBox="1"/>
          <p:nvPr/>
        </p:nvSpPr>
        <p:spPr>
          <a:xfrm>
            <a:off x="6262976" y="4012388"/>
            <a:ext cx="10935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Avg demand in bad weather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69C8EB-F537-4FF4-82FD-972C8FD55E60}"/>
              </a:ext>
            </a:extLst>
          </p:cNvPr>
          <p:cNvCxnSpPr>
            <a:cxnSpLocks/>
          </p:cNvCxnSpPr>
          <p:nvPr/>
        </p:nvCxnSpPr>
        <p:spPr>
          <a:xfrm>
            <a:off x="7634626" y="2865120"/>
            <a:ext cx="2976520" cy="2956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15B1B08-4830-4E9B-9487-A186A428249A}"/>
              </a:ext>
            </a:extLst>
          </p:cNvPr>
          <p:cNvSpPr txBox="1">
            <a:spLocks/>
          </p:cNvSpPr>
          <p:nvPr/>
        </p:nvSpPr>
        <p:spPr>
          <a:xfrm>
            <a:off x="838200" y="6162295"/>
            <a:ext cx="10515600" cy="650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/>
              <a:t>Requires the demand function (counterfactual function) to be linear in price (treatment)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31B506-CA00-40C5-B8FD-E18EAF08C529}"/>
              </a:ext>
            </a:extLst>
          </p:cNvPr>
          <p:cNvSpPr txBox="1"/>
          <p:nvPr/>
        </p:nvSpPr>
        <p:spPr>
          <a:xfrm>
            <a:off x="5899736" y="1667962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24F8648-11D0-4671-A7FE-BF7EC0E861CB}"/>
              </a:ext>
            </a:extLst>
          </p:cNvPr>
          <p:cNvSpPr txBox="1"/>
          <p:nvPr/>
        </p:nvSpPr>
        <p:spPr>
          <a:xfrm>
            <a:off x="7192717" y="2155373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106579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9" grpId="0"/>
      <p:bldP spid="6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4393-D4FB-47A5-BCAB-4A46E467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More generally: 2SLS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BC45E9-00C7-4154-B3B9-881428908D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340565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>
                    <a:solidFill>
                      <a:schemeClr val="tx1"/>
                    </a:solidFill>
                  </a:rPr>
                  <a:t>Regress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to learn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[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Linear regression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∼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to learn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BC45E9-00C7-4154-B3B9-881428908D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340565"/>
              </a:xfrm>
              <a:blipFill>
                <a:blip r:embed="rId2"/>
                <a:stretch>
                  <a:fillRect l="-1217" t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482B36-7C94-4807-A1DB-7B955D22973F}"/>
              </a:ext>
            </a:extLst>
          </p:cNvPr>
          <p:cNvCxnSpPr>
            <a:cxnSpLocks/>
          </p:cNvCxnSpPr>
          <p:nvPr/>
        </p:nvCxnSpPr>
        <p:spPr>
          <a:xfrm>
            <a:off x="2330392" y="5227714"/>
            <a:ext cx="29075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19A447-9D52-4B17-BEB4-BB7F36F98F1B}"/>
              </a:ext>
            </a:extLst>
          </p:cNvPr>
          <p:cNvCxnSpPr>
            <a:cxnSpLocks/>
          </p:cNvCxnSpPr>
          <p:nvPr/>
        </p:nvCxnSpPr>
        <p:spPr>
          <a:xfrm flipV="1">
            <a:off x="2314980" y="3291035"/>
            <a:ext cx="0" cy="194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EEBAE3D-E9CB-405E-9C45-FD5C0BAACD62}"/>
              </a:ext>
            </a:extLst>
          </p:cNvPr>
          <p:cNvSpPr/>
          <p:nvPr/>
        </p:nvSpPr>
        <p:spPr>
          <a:xfrm>
            <a:off x="4519591" y="3623573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09D381A-BCC4-47FD-8906-B90B4C8232B4}"/>
              </a:ext>
            </a:extLst>
          </p:cNvPr>
          <p:cNvSpPr/>
          <p:nvPr/>
        </p:nvSpPr>
        <p:spPr>
          <a:xfrm>
            <a:off x="4754291" y="3846750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359BD0B-3733-44DC-9632-64AE2FDDB454}"/>
              </a:ext>
            </a:extLst>
          </p:cNvPr>
          <p:cNvSpPr/>
          <p:nvPr/>
        </p:nvSpPr>
        <p:spPr>
          <a:xfrm>
            <a:off x="4327395" y="3419476"/>
            <a:ext cx="77055" cy="821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86458E-0F11-4D1A-9A99-619EA1E9D11F}"/>
              </a:ext>
            </a:extLst>
          </p:cNvPr>
          <p:cNvSpPr txBox="1"/>
          <p:nvPr/>
        </p:nvSpPr>
        <p:spPr>
          <a:xfrm>
            <a:off x="5352961" y="5227714"/>
            <a:ext cx="109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log(price)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6A972A-BACD-44AF-B52C-1A43574E6C9B}"/>
              </a:ext>
            </a:extLst>
          </p:cNvPr>
          <p:cNvSpPr txBox="1"/>
          <p:nvPr/>
        </p:nvSpPr>
        <p:spPr>
          <a:xfrm>
            <a:off x="970290" y="3001337"/>
            <a:ext cx="141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log(demand)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5345A6A-963E-4302-AD3F-EE99B3642DE9}"/>
              </a:ext>
            </a:extLst>
          </p:cNvPr>
          <p:cNvSpPr/>
          <p:nvPr/>
        </p:nvSpPr>
        <p:spPr>
          <a:xfrm>
            <a:off x="2970905" y="4591030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A7AF29-AE2E-4989-A186-9C668E9A4804}"/>
              </a:ext>
            </a:extLst>
          </p:cNvPr>
          <p:cNvSpPr/>
          <p:nvPr/>
        </p:nvSpPr>
        <p:spPr>
          <a:xfrm>
            <a:off x="3205605" y="4814207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27DC4F4-FA81-4032-A01D-6D6AB2100EC7}"/>
              </a:ext>
            </a:extLst>
          </p:cNvPr>
          <p:cNvSpPr/>
          <p:nvPr/>
        </p:nvSpPr>
        <p:spPr>
          <a:xfrm>
            <a:off x="2778709" y="4386933"/>
            <a:ext cx="77055" cy="821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A331DC2-FB62-49FA-A803-858A1BF95D22}"/>
              </a:ext>
            </a:extLst>
          </p:cNvPr>
          <p:cNvSpPr txBox="1">
            <a:spLocks/>
          </p:cNvSpPr>
          <p:nvPr/>
        </p:nvSpPr>
        <p:spPr>
          <a:xfrm>
            <a:off x="745400" y="5769844"/>
            <a:ext cx="10515600" cy="105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F3E27CA-39C6-4196-A5DE-A79CB33564E0}"/>
              </a:ext>
            </a:extLst>
          </p:cNvPr>
          <p:cNvSpPr/>
          <p:nvPr/>
        </p:nvSpPr>
        <p:spPr>
          <a:xfrm>
            <a:off x="2854960" y="3550920"/>
            <a:ext cx="2179320" cy="1429324"/>
          </a:xfrm>
          <a:custGeom>
            <a:avLst/>
            <a:gdLst>
              <a:gd name="connsiteX0" fmla="*/ 1610360 w 2179320"/>
              <a:gd name="connsiteY0" fmla="*/ 30480 h 1429324"/>
              <a:gd name="connsiteX1" fmla="*/ 1610360 w 2179320"/>
              <a:gd name="connsiteY1" fmla="*/ 30480 h 1429324"/>
              <a:gd name="connsiteX2" fmla="*/ 1798320 w 2179320"/>
              <a:gd name="connsiteY2" fmla="*/ 20320 h 1429324"/>
              <a:gd name="connsiteX3" fmla="*/ 1838960 w 2179320"/>
              <a:gd name="connsiteY3" fmla="*/ 15240 h 1429324"/>
              <a:gd name="connsiteX4" fmla="*/ 1884680 w 2179320"/>
              <a:gd name="connsiteY4" fmla="*/ 0 h 1429324"/>
              <a:gd name="connsiteX5" fmla="*/ 2001520 w 2179320"/>
              <a:gd name="connsiteY5" fmla="*/ 15240 h 1429324"/>
              <a:gd name="connsiteX6" fmla="*/ 2016760 w 2179320"/>
              <a:gd name="connsiteY6" fmla="*/ 20320 h 1429324"/>
              <a:gd name="connsiteX7" fmla="*/ 2062480 w 2179320"/>
              <a:gd name="connsiteY7" fmla="*/ 45720 h 1429324"/>
              <a:gd name="connsiteX8" fmla="*/ 2108200 w 2179320"/>
              <a:gd name="connsiteY8" fmla="*/ 71120 h 1429324"/>
              <a:gd name="connsiteX9" fmla="*/ 2123440 w 2179320"/>
              <a:gd name="connsiteY9" fmla="*/ 101600 h 1429324"/>
              <a:gd name="connsiteX10" fmla="*/ 2143760 w 2179320"/>
              <a:gd name="connsiteY10" fmla="*/ 121920 h 1429324"/>
              <a:gd name="connsiteX11" fmla="*/ 2164080 w 2179320"/>
              <a:gd name="connsiteY11" fmla="*/ 157480 h 1429324"/>
              <a:gd name="connsiteX12" fmla="*/ 2179320 w 2179320"/>
              <a:gd name="connsiteY12" fmla="*/ 193040 h 1429324"/>
              <a:gd name="connsiteX13" fmla="*/ 2174240 w 2179320"/>
              <a:gd name="connsiteY13" fmla="*/ 274320 h 1429324"/>
              <a:gd name="connsiteX14" fmla="*/ 2169160 w 2179320"/>
              <a:gd name="connsiteY14" fmla="*/ 309880 h 1429324"/>
              <a:gd name="connsiteX15" fmla="*/ 2159000 w 2179320"/>
              <a:gd name="connsiteY15" fmla="*/ 325120 h 1429324"/>
              <a:gd name="connsiteX16" fmla="*/ 2148840 w 2179320"/>
              <a:gd name="connsiteY16" fmla="*/ 375920 h 1429324"/>
              <a:gd name="connsiteX17" fmla="*/ 2143760 w 2179320"/>
              <a:gd name="connsiteY17" fmla="*/ 401320 h 1429324"/>
              <a:gd name="connsiteX18" fmla="*/ 2138680 w 2179320"/>
              <a:gd name="connsiteY18" fmla="*/ 416560 h 1429324"/>
              <a:gd name="connsiteX19" fmla="*/ 2118360 w 2179320"/>
              <a:gd name="connsiteY19" fmla="*/ 462280 h 1429324"/>
              <a:gd name="connsiteX20" fmla="*/ 2113280 w 2179320"/>
              <a:gd name="connsiteY20" fmla="*/ 477520 h 1429324"/>
              <a:gd name="connsiteX21" fmla="*/ 2103120 w 2179320"/>
              <a:gd name="connsiteY21" fmla="*/ 502920 h 1429324"/>
              <a:gd name="connsiteX22" fmla="*/ 2098040 w 2179320"/>
              <a:gd name="connsiteY22" fmla="*/ 518160 h 1429324"/>
              <a:gd name="connsiteX23" fmla="*/ 2082800 w 2179320"/>
              <a:gd name="connsiteY23" fmla="*/ 533400 h 1429324"/>
              <a:gd name="connsiteX24" fmla="*/ 2057400 w 2179320"/>
              <a:gd name="connsiteY24" fmla="*/ 574040 h 1429324"/>
              <a:gd name="connsiteX25" fmla="*/ 2047240 w 2179320"/>
              <a:gd name="connsiteY25" fmla="*/ 589280 h 1429324"/>
              <a:gd name="connsiteX26" fmla="*/ 2042160 w 2179320"/>
              <a:gd name="connsiteY26" fmla="*/ 604520 h 1429324"/>
              <a:gd name="connsiteX27" fmla="*/ 2026920 w 2179320"/>
              <a:gd name="connsiteY27" fmla="*/ 619760 h 1429324"/>
              <a:gd name="connsiteX28" fmla="*/ 1991360 w 2179320"/>
              <a:gd name="connsiteY28" fmla="*/ 660400 h 1429324"/>
              <a:gd name="connsiteX29" fmla="*/ 1965960 w 2179320"/>
              <a:gd name="connsiteY29" fmla="*/ 685800 h 1429324"/>
              <a:gd name="connsiteX30" fmla="*/ 1955800 w 2179320"/>
              <a:gd name="connsiteY30" fmla="*/ 701040 h 1429324"/>
              <a:gd name="connsiteX31" fmla="*/ 1940560 w 2179320"/>
              <a:gd name="connsiteY31" fmla="*/ 711200 h 1429324"/>
              <a:gd name="connsiteX32" fmla="*/ 1899920 w 2179320"/>
              <a:gd name="connsiteY32" fmla="*/ 736600 h 1429324"/>
              <a:gd name="connsiteX33" fmla="*/ 1864360 w 2179320"/>
              <a:gd name="connsiteY33" fmla="*/ 762000 h 1429324"/>
              <a:gd name="connsiteX34" fmla="*/ 1803400 w 2179320"/>
              <a:gd name="connsiteY34" fmla="*/ 812800 h 1429324"/>
              <a:gd name="connsiteX35" fmla="*/ 1772920 w 2179320"/>
              <a:gd name="connsiteY35" fmla="*/ 828040 h 1429324"/>
              <a:gd name="connsiteX36" fmla="*/ 1747520 w 2179320"/>
              <a:gd name="connsiteY36" fmla="*/ 838200 h 1429324"/>
              <a:gd name="connsiteX37" fmla="*/ 1717040 w 2179320"/>
              <a:gd name="connsiteY37" fmla="*/ 863600 h 1429324"/>
              <a:gd name="connsiteX38" fmla="*/ 1696720 w 2179320"/>
              <a:gd name="connsiteY38" fmla="*/ 868680 h 1429324"/>
              <a:gd name="connsiteX39" fmla="*/ 1671320 w 2179320"/>
              <a:gd name="connsiteY39" fmla="*/ 883920 h 1429324"/>
              <a:gd name="connsiteX40" fmla="*/ 1610360 w 2179320"/>
              <a:gd name="connsiteY40" fmla="*/ 909320 h 1429324"/>
              <a:gd name="connsiteX41" fmla="*/ 1584960 w 2179320"/>
              <a:gd name="connsiteY41" fmla="*/ 914400 h 1429324"/>
              <a:gd name="connsiteX42" fmla="*/ 1539240 w 2179320"/>
              <a:gd name="connsiteY42" fmla="*/ 939800 h 1429324"/>
              <a:gd name="connsiteX43" fmla="*/ 1513840 w 2179320"/>
              <a:gd name="connsiteY43" fmla="*/ 955040 h 1429324"/>
              <a:gd name="connsiteX44" fmla="*/ 1498600 w 2179320"/>
              <a:gd name="connsiteY44" fmla="*/ 960120 h 1429324"/>
              <a:gd name="connsiteX45" fmla="*/ 1483360 w 2179320"/>
              <a:gd name="connsiteY45" fmla="*/ 970280 h 1429324"/>
              <a:gd name="connsiteX46" fmla="*/ 1468120 w 2179320"/>
              <a:gd name="connsiteY46" fmla="*/ 975360 h 1429324"/>
              <a:gd name="connsiteX47" fmla="*/ 1432560 w 2179320"/>
              <a:gd name="connsiteY47" fmla="*/ 985520 h 1429324"/>
              <a:gd name="connsiteX48" fmla="*/ 1386840 w 2179320"/>
              <a:gd name="connsiteY48" fmla="*/ 1000760 h 1429324"/>
              <a:gd name="connsiteX49" fmla="*/ 1330960 w 2179320"/>
              <a:gd name="connsiteY49" fmla="*/ 1036320 h 1429324"/>
              <a:gd name="connsiteX50" fmla="*/ 1285240 w 2179320"/>
              <a:gd name="connsiteY50" fmla="*/ 1056640 h 1429324"/>
              <a:gd name="connsiteX51" fmla="*/ 1270000 w 2179320"/>
              <a:gd name="connsiteY51" fmla="*/ 1071880 h 1429324"/>
              <a:gd name="connsiteX52" fmla="*/ 1254760 w 2179320"/>
              <a:gd name="connsiteY52" fmla="*/ 1076960 h 1429324"/>
              <a:gd name="connsiteX53" fmla="*/ 1224280 w 2179320"/>
              <a:gd name="connsiteY53" fmla="*/ 1097280 h 1429324"/>
              <a:gd name="connsiteX54" fmla="*/ 1203960 w 2179320"/>
              <a:gd name="connsiteY54" fmla="*/ 1107440 h 1429324"/>
              <a:gd name="connsiteX55" fmla="*/ 1148080 w 2179320"/>
              <a:gd name="connsiteY55" fmla="*/ 1158240 h 1429324"/>
              <a:gd name="connsiteX56" fmla="*/ 1122680 w 2179320"/>
              <a:gd name="connsiteY56" fmla="*/ 1178560 h 1429324"/>
              <a:gd name="connsiteX57" fmla="*/ 1092200 w 2179320"/>
              <a:gd name="connsiteY57" fmla="*/ 1209040 h 1429324"/>
              <a:gd name="connsiteX58" fmla="*/ 1026160 w 2179320"/>
              <a:gd name="connsiteY58" fmla="*/ 1224280 h 1429324"/>
              <a:gd name="connsiteX59" fmla="*/ 1010920 w 2179320"/>
              <a:gd name="connsiteY59" fmla="*/ 1239520 h 1429324"/>
              <a:gd name="connsiteX60" fmla="*/ 944880 w 2179320"/>
              <a:gd name="connsiteY60" fmla="*/ 1259840 h 1429324"/>
              <a:gd name="connsiteX61" fmla="*/ 904240 w 2179320"/>
              <a:gd name="connsiteY61" fmla="*/ 1275080 h 1429324"/>
              <a:gd name="connsiteX62" fmla="*/ 889000 w 2179320"/>
              <a:gd name="connsiteY62" fmla="*/ 1290320 h 1429324"/>
              <a:gd name="connsiteX63" fmla="*/ 863600 w 2179320"/>
              <a:gd name="connsiteY63" fmla="*/ 1305560 h 1429324"/>
              <a:gd name="connsiteX64" fmla="*/ 843280 w 2179320"/>
              <a:gd name="connsiteY64" fmla="*/ 1320800 h 1429324"/>
              <a:gd name="connsiteX65" fmla="*/ 822960 w 2179320"/>
              <a:gd name="connsiteY65" fmla="*/ 1325880 h 1429324"/>
              <a:gd name="connsiteX66" fmla="*/ 807720 w 2179320"/>
              <a:gd name="connsiteY66" fmla="*/ 1330960 h 1429324"/>
              <a:gd name="connsiteX67" fmla="*/ 787400 w 2179320"/>
              <a:gd name="connsiteY67" fmla="*/ 1341120 h 1429324"/>
              <a:gd name="connsiteX68" fmla="*/ 767080 w 2179320"/>
              <a:gd name="connsiteY68" fmla="*/ 1346200 h 1429324"/>
              <a:gd name="connsiteX69" fmla="*/ 746760 w 2179320"/>
              <a:gd name="connsiteY69" fmla="*/ 1356360 h 1429324"/>
              <a:gd name="connsiteX70" fmla="*/ 721360 w 2179320"/>
              <a:gd name="connsiteY70" fmla="*/ 1361440 h 1429324"/>
              <a:gd name="connsiteX71" fmla="*/ 665480 w 2179320"/>
              <a:gd name="connsiteY71" fmla="*/ 1371600 h 1429324"/>
              <a:gd name="connsiteX72" fmla="*/ 624840 w 2179320"/>
              <a:gd name="connsiteY72" fmla="*/ 1391920 h 1429324"/>
              <a:gd name="connsiteX73" fmla="*/ 599440 w 2179320"/>
              <a:gd name="connsiteY73" fmla="*/ 1397000 h 1429324"/>
              <a:gd name="connsiteX74" fmla="*/ 574040 w 2179320"/>
              <a:gd name="connsiteY74" fmla="*/ 1407160 h 1429324"/>
              <a:gd name="connsiteX75" fmla="*/ 421640 w 2179320"/>
              <a:gd name="connsiteY75" fmla="*/ 1422400 h 1429324"/>
              <a:gd name="connsiteX76" fmla="*/ 259080 w 2179320"/>
              <a:gd name="connsiteY76" fmla="*/ 1422400 h 1429324"/>
              <a:gd name="connsiteX77" fmla="*/ 218440 w 2179320"/>
              <a:gd name="connsiteY77" fmla="*/ 1412240 h 1429324"/>
              <a:gd name="connsiteX78" fmla="*/ 193040 w 2179320"/>
              <a:gd name="connsiteY78" fmla="*/ 1407160 h 1429324"/>
              <a:gd name="connsiteX79" fmla="*/ 172720 w 2179320"/>
              <a:gd name="connsiteY79" fmla="*/ 1391920 h 1429324"/>
              <a:gd name="connsiteX80" fmla="*/ 157480 w 2179320"/>
              <a:gd name="connsiteY80" fmla="*/ 1386840 h 1429324"/>
              <a:gd name="connsiteX81" fmla="*/ 132080 w 2179320"/>
              <a:gd name="connsiteY81" fmla="*/ 1376680 h 1429324"/>
              <a:gd name="connsiteX82" fmla="*/ 111760 w 2179320"/>
              <a:gd name="connsiteY82" fmla="*/ 1371600 h 1429324"/>
              <a:gd name="connsiteX83" fmla="*/ 96520 w 2179320"/>
              <a:gd name="connsiteY83" fmla="*/ 1366520 h 1429324"/>
              <a:gd name="connsiteX84" fmla="*/ 66040 w 2179320"/>
              <a:gd name="connsiteY84" fmla="*/ 1336040 h 1429324"/>
              <a:gd name="connsiteX85" fmla="*/ 55880 w 2179320"/>
              <a:gd name="connsiteY85" fmla="*/ 1315720 h 1429324"/>
              <a:gd name="connsiteX86" fmla="*/ 40640 w 2179320"/>
              <a:gd name="connsiteY86" fmla="*/ 1305560 h 1429324"/>
              <a:gd name="connsiteX87" fmla="*/ 25400 w 2179320"/>
              <a:gd name="connsiteY87" fmla="*/ 1290320 h 1429324"/>
              <a:gd name="connsiteX88" fmla="*/ 20320 w 2179320"/>
              <a:gd name="connsiteY88" fmla="*/ 1270000 h 1429324"/>
              <a:gd name="connsiteX89" fmla="*/ 15240 w 2179320"/>
              <a:gd name="connsiteY89" fmla="*/ 1254760 h 1429324"/>
              <a:gd name="connsiteX90" fmla="*/ 5080 w 2179320"/>
              <a:gd name="connsiteY90" fmla="*/ 1183640 h 1429324"/>
              <a:gd name="connsiteX91" fmla="*/ 0 w 2179320"/>
              <a:gd name="connsiteY91" fmla="*/ 1158240 h 1429324"/>
              <a:gd name="connsiteX92" fmla="*/ 15240 w 2179320"/>
              <a:gd name="connsiteY92" fmla="*/ 1071880 h 1429324"/>
              <a:gd name="connsiteX93" fmla="*/ 20320 w 2179320"/>
              <a:gd name="connsiteY93" fmla="*/ 1056640 h 1429324"/>
              <a:gd name="connsiteX94" fmla="*/ 30480 w 2179320"/>
              <a:gd name="connsiteY94" fmla="*/ 1041400 h 1429324"/>
              <a:gd name="connsiteX95" fmla="*/ 55880 w 2179320"/>
              <a:gd name="connsiteY95" fmla="*/ 1005840 h 1429324"/>
              <a:gd name="connsiteX96" fmla="*/ 76200 w 2179320"/>
              <a:gd name="connsiteY96" fmla="*/ 975360 h 1429324"/>
              <a:gd name="connsiteX97" fmla="*/ 96520 w 2179320"/>
              <a:gd name="connsiteY97" fmla="*/ 949960 h 1429324"/>
              <a:gd name="connsiteX98" fmla="*/ 106680 w 2179320"/>
              <a:gd name="connsiteY98" fmla="*/ 934720 h 1429324"/>
              <a:gd name="connsiteX99" fmla="*/ 121920 w 2179320"/>
              <a:gd name="connsiteY99" fmla="*/ 929640 h 1429324"/>
              <a:gd name="connsiteX100" fmla="*/ 142240 w 2179320"/>
              <a:gd name="connsiteY100" fmla="*/ 899160 h 1429324"/>
              <a:gd name="connsiteX101" fmla="*/ 152400 w 2179320"/>
              <a:gd name="connsiteY101" fmla="*/ 883920 h 1429324"/>
              <a:gd name="connsiteX102" fmla="*/ 167640 w 2179320"/>
              <a:gd name="connsiteY102" fmla="*/ 868680 h 1429324"/>
              <a:gd name="connsiteX103" fmla="*/ 198120 w 2179320"/>
              <a:gd name="connsiteY103" fmla="*/ 833120 h 1429324"/>
              <a:gd name="connsiteX104" fmla="*/ 238760 w 2179320"/>
              <a:gd name="connsiteY104" fmla="*/ 797560 h 1429324"/>
              <a:gd name="connsiteX105" fmla="*/ 279400 w 2179320"/>
              <a:gd name="connsiteY105" fmla="*/ 777240 h 1429324"/>
              <a:gd name="connsiteX106" fmla="*/ 330200 w 2179320"/>
              <a:gd name="connsiteY106" fmla="*/ 746760 h 1429324"/>
              <a:gd name="connsiteX107" fmla="*/ 370840 w 2179320"/>
              <a:gd name="connsiteY107" fmla="*/ 726440 h 1429324"/>
              <a:gd name="connsiteX108" fmla="*/ 386080 w 2179320"/>
              <a:gd name="connsiteY108" fmla="*/ 711200 h 1429324"/>
              <a:gd name="connsiteX109" fmla="*/ 421640 w 2179320"/>
              <a:gd name="connsiteY109" fmla="*/ 695960 h 1429324"/>
              <a:gd name="connsiteX110" fmla="*/ 457200 w 2179320"/>
              <a:gd name="connsiteY110" fmla="*/ 685800 h 1429324"/>
              <a:gd name="connsiteX111" fmla="*/ 477520 w 2179320"/>
              <a:gd name="connsiteY111" fmla="*/ 670560 h 1429324"/>
              <a:gd name="connsiteX112" fmla="*/ 497840 w 2179320"/>
              <a:gd name="connsiteY112" fmla="*/ 660400 h 1429324"/>
              <a:gd name="connsiteX113" fmla="*/ 513080 w 2179320"/>
              <a:gd name="connsiteY113" fmla="*/ 645160 h 1429324"/>
              <a:gd name="connsiteX114" fmla="*/ 558800 w 2179320"/>
              <a:gd name="connsiteY114" fmla="*/ 624840 h 1429324"/>
              <a:gd name="connsiteX115" fmla="*/ 589280 w 2179320"/>
              <a:gd name="connsiteY115" fmla="*/ 604520 h 1429324"/>
              <a:gd name="connsiteX116" fmla="*/ 604520 w 2179320"/>
              <a:gd name="connsiteY116" fmla="*/ 589280 h 1429324"/>
              <a:gd name="connsiteX117" fmla="*/ 640080 w 2179320"/>
              <a:gd name="connsiteY117" fmla="*/ 563880 h 1429324"/>
              <a:gd name="connsiteX118" fmla="*/ 701040 w 2179320"/>
              <a:gd name="connsiteY118" fmla="*/ 533400 h 1429324"/>
              <a:gd name="connsiteX119" fmla="*/ 746760 w 2179320"/>
              <a:gd name="connsiteY119" fmla="*/ 502920 h 1429324"/>
              <a:gd name="connsiteX120" fmla="*/ 782320 w 2179320"/>
              <a:gd name="connsiteY120" fmla="*/ 482600 h 1429324"/>
              <a:gd name="connsiteX121" fmla="*/ 817880 w 2179320"/>
              <a:gd name="connsiteY121" fmla="*/ 457200 h 1429324"/>
              <a:gd name="connsiteX122" fmla="*/ 848360 w 2179320"/>
              <a:gd name="connsiteY122" fmla="*/ 452120 h 1429324"/>
              <a:gd name="connsiteX123" fmla="*/ 883920 w 2179320"/>
              <a:gd name="connsiteY123" fmla="*/ 426720 h 1429324"/>
              <a:gd name="connsiteX124" fmla="*/ 909320 w 2179320"/>
              <a:gd name="connsiteY124" fmla="*/ 421640 h 1429324"/>
              <a:gd name="connsiteX125" fmla="*/ 970280 w 2179320"/>
              <a:gd name="connsiteY125" fmla="*/ 396240 h 1429324"/>
              <a:gd name="connsiteX126" fmla="*/ 995680 w 2179320"/>
              <a:gd name="connsiteY126" fmla="*/ 381000 h 1429324"/>
              <a:gd name="connsiteX127" fmla="*/ 1026160 w 2179320"/>
              <a:gd name="connsiteY127" fmla="*/ 370840 h 1429324"/>
              <a:gd name="connsiteX128" fmla="*/ 1051560 w 2179320"/>
              <a:gd name="connsiteY128" fmla="*/ 355600 h 1429324"/>
              <a:gd name="connsiteX129" fmla="*/ 1071880 w 2179320"/>
              <a:gd name="connsiteY129" fmla="*/ 345440 h 1429324"/>
              <a:gd name="connsiteX130" fmla="*/ 1087120 w 2179320"/>
              <a:gd name="connsiteY130" fmla="*/ 330200 h 1429324"/>
              <a:gd name="connsiteX131" fmla="*/ 1102360 w 2179320"/>
              <a:gd name="connsiteY131" fmla="*/ 320040 h 1429324"/>
              <a:gd name="connsiteX132" fmla="*/ 1122680 w 2179320"/>
              <a:gd name="connsiteY132" fmla="*/ 304800 h 1429324"/>
              <a:gd name="connsiteX133" fmla="*/ 1168400 w 2179320"/>
              <a:gd name="connsiteY133" fmla="*/ 289560 h 1429324"/>
              <a:gd name="connsiteX134" fmla="*/ 1203960 w 2179320"/>
              <a:gd name="connsiteY134" fmla="*/ 274320 h 1429324"/>
              <a:gd name="connsiteX135" fmla="*/ 1224280 w 2179320"/>
              <a:gd name="connsiteY135" fmla="*/ 254000 h 1429324"/>
              <a:gd name="connsiteX136" fmla="*/ 1249680 w 2179320"/>
              <a:gd name="connsiteY136" fmla="*/ 233680 h 1429324"/>
              <a:gd name="connsiteX137" fmla="*/ 1305560 w 2179320"/>
              <a:gd name="connsiteY137" fmla="*/ 182880 h 1429324"/>
              <a:gd name="connsiteX138" fmla="*/ 1336040 w 2179320"/>
              <a:gd name="connsiteY138" fmla="*/ 157480 h 1429324"/>
              <a:gd name="connsiteX139" fmla="*/ 1386840 w 2179320"/>
              <a:gd name="connsiteY139" fmla="*/ 142240 h 1429324"/>
              <a:gd name="connsiteX140" fmla="*/ 1417320 w 2179320"/>
              <a:gd name="connsiteY140" fmla="*/ 106680 h 1429324"/>
              <a:gd name="connsiteX141" fmla="*/ 1432560 w 2179320"/>
              <a:gd name="connsiteY141" fmla="*/ 101600 h 1429324"/>
              <a:gd name="connsiteX142" fmla="*/ 1442720 w 2179320"/>
              <a:gd name="connsiteY142" fmla="*/ 86360 h 1429324"/>
              <a:gd name="connsiteX143" fmla="*/ 1503680 w 2179320"/>
              <a:gd name="connsiteY143" fmla="*/ 60960 h 1429324"/>
              <a:gd name="connsiteX144" fmla="*/ 1518920 w 2179320"/>
              <a:gd name="connsiteY144" fmla="*/ 50800 h 1429324"/>
              <a:gd name="connsiteX145" fmla="*/ 1534160 w 2179320"/>
              <a:gd name="connsiteY145" fmla="*/ 35560 h 1429324"/>
              <a:gd name="connsiteX146" fmla="*/ 1610360 w 2179320"/>
              <a:gd name="connsiteY146" fmla="*/ 30480 h 142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179320" h="1429324">
                <a:moveTo>
                  <a:pt x="1610360" y="30480"/>
                </a:moveTo>
                <a:lnTo>
                  <a:pt x="1610360" y="30480"/>
                </a:lnTo>
                <a:lnTo>
                  <a:pt x="1798320" y="20320"/>
                </a:lnTo>
                <a:cubicBezTo>
                  <a:pt x="1811942" y="19412"/>
                  <a:pt x="1825671" y="18367"/>
                  <a:pt x="1838960" y="15240"/>
                </a:cubicBezTo>
                <a:cubicBezTo>
                  <a:pt x="1854597" y="11561"/>
                  <a:pt x="1884680" y="0"/>
                  <a:pt x="1884680" y="0"/>
                </a:cubicBezTo>
                <a:cubicBezTo>
                  <a:pt x="1940726" y="5900"/>
                  <a:pt x="1960048" y="3391"/>
                  <a:pt x="2001520" y="15240"/>
                </a:cubicBezTo>
                <a:cubicBezTo>
                  <a:pt x="2006669" y="16711"/>
                  <a:pt x="2012079" y="17719"/>
                  <a:pt x="2016760" y="20320"/>
                </a:cubicBezTo>
                <a:cubicBezTo>
                  <a:pt x="2069163" y="49433"/>
                  <a:pt x="2027996" y="34225"/>
                  <a:pt x="2062480" y="45720"/>
                </a:cubicBezTo>
                <a:cubicBezTo>
                  <a:pt x="2122358" y="105598"/>
                  <a:pt x="2043253" y="34008"/>
                  <a:pt x="2108200" y="71120"/>
                </a:cubicBezTo>
                <a:cubicBezTo>
                  <a:pt x="2122051" y="79035"/>
                  <a:pt x="2115797" y="90900"/>
                  <a:pt x="2123440" y="101600"/>
                </a:cubicBezTo>
                <a:cubicBezTo>
                  <a:pt x="2129008" y="109395"/>
                  <a:pt x="2136987" y="115147"/>
                  <a:pt x="2143760" y="121920"/>
                </a:cubicBezTo>
                <a:cubicBezTo>
                  <a:pt x="2153740" y="151861"/>
                  <a:pt x="2142112" y="122332"/>
                  <a:pt x="2164080" y="157480"/>
                </a:cubicBezTo>
                <a:cubicBezTo>
                  <a:pt x="2173048" y="171828"/>
                  <a:pt x="2174382" y="178225"/>
                  <a:pt x="2179320" y="193040"/>
                </a:cubicBezTo>
                <a:cubicBezTo>
                  <a:pt x="2177627" y="220133"/>
                  <a:pt x="2176592" y="247276"/>
                  <a:pt x="2174240" y="274320"/>
                </a:cubicBezTo>
                <a:cubicBezTo>
                  <a:pt x="2173203" y="286249"/>
                  <a:pt x="2172601" y="298411"/>
                  <a:pt x="2169160" y="309880"/>
                </a:cubicBezTo>
                <a:cubicBezTo>
                  <a:pt x="2167406" y="315728"/>
                  <a:pt x="2162387" y="320040"/>
                  <a:pt x="2159000" y="325120"/>
                </a:cubicBezTo>
                <a:lnTo>
                  <a:pt x="2148840" y="375920"/>
                </a:lnTo>
                <a:cubicBezTo>
                  <a:pt x="2147147" y="384387"/>
                  <a:pt x="2146490" y="393129"/>
                  <a:pt x="2143760" y="401320"/>
                </a:cubicBezTo>
                <a:cubicBezTo>
                  <a:pt x="2142067" y="406400"/>
                  <a:pt x="2140789" y="411638"/>
                  <a:pt x="2138680" y="416560"/>
                </a:cubicBezTo>
                <a:cubicBezTo>
                  <a:pt x="2115590" y="470436"/>
                  <a:pt x="2141991" y="399264"/>
                  <a:pt x="2118360" y="462280"/>
                </a:cubicBezTo>
                <a:cubicBezTo>
                  <a:pt x="2116480" y="467294"/>
                  <a:pt x="2115160" y="472506"/>
                  <a:pt x="2113280" y="477520"/>
                </a:cubicBezTo>
                <a:cubicBezTo>
                  <a:pt x="2110078" y="486058"/>
                  <a:pt x="2106322" y="494382"/>
                  <a:pt x="2103120" y="502920"/>
                </a:cubicBezTo>
                <a:cubicBezTo>
                  <a:pt x="2101240" y="507934"/>
                  <a:pt x="2101010" y="513705"/>
                  <a:pt x="2098040" y="518160"/>
                </a:cubicBezTo>
                <a:cubicBezTo>
                  <a:pt x="2094055" y="524138"/>
                  <a:pt x="2087880" y="528320"/>
                  <a:pt x="2082800" y="533400"/>
                </a:cubicBezTo>
                <a:cubicBezTo>
                  <a:pt x="2070709" y="569672"/>
                  <a:pt x="2081551" y="557939"/>
                  <a:pt x="2057400" y="574040"/>
                </a:cubicBezTo>
                <a:cubicBezTo>
                  <a:pt x="2054013" y="579120"/>
                  <a:pt x="2049970" y="583819"/>
                  <a:pt x="2047240" y="589280"/>
                </a:cubicBezTo>
                <a:cubicBezTo>
                  <a:pt x="2044845" y="594069"/>
                  <a:pt x="2045130" y="600065"/>
                  <a:pt x="2042160" y="604520"/>
                </a:cubicBezTo>
                <a:cubicBezTo>
                  <a:pt x="2038175" y="610498"/>
                  <a:pt x="2031331" y="614089"/>
                  <a:pt x="2026920" y="619760"/>
                </a:cubicBezTo>
                <a:cubicBezTo>
                  <a:pt x="1995007" y="660791"/>
                  <a:pt x="2020863" y="640731"/>
                  <a:pt x="1991360" y="660400"/>
                </a:cubicBezTo>
                <a:cubicBezTo>
                  <a:pt x="1964267" y="701040"/>
                  <a:pt x="1999827" y="651933"/>
                  <a:pt x="1965960" y="685800"/>
                </a:cubicBezTo>
                <a:cubicBezTo>
                  <a:pt x="1961643" y="690117"/>
                  <a:pt x="1960117" y="696723"/>
                  <a:pt x="1955800" y="701040"/>
                </a:cubicBezTo>
                <a:cubicBezTo>
                  <a:pt x="1951483" y="705357"/>
                  <a:pt x="1945444" y="707537"/>
                  <a:pt x="1940560" y="711200"/>
                </a:cubicBezTo>
                <a:cubicBezTo>
                  <a:pt x="1907429" y="736048"/>
                  <a:pt x="1927199" y="727507"/>
                  <a:pt x="1899920" y="736600"/>
                </a:cubicBezTo>
                <a:cubicBezTo>
                  <a:pt x="1876385" y="783669"/>
                  <a:pt x="1908033" y="733741"/>
                  <a:pt x="1864360" y="762000"/>
                </a:cubicBezTo>
                <a:cubicBezTo>
                  <a:pt x="1842153" y="776369"/>
                  <a:pt x="1828493" y="804436"/>
                  <a:pt x="1803400" y="812800"/>
                </a:cubicBezTo>
                <a:cubicBezTo>
                  <a:pt x="1765094" y="825569"/>
                  <a:pt x="1812311" y="808345"/>
                  <a:pt x="1772920" y="828040"/>
                </a:cubicBezTo>
                <a:cubicBezTo>
                  <a:pt x="1764764" y="832118"/>
                  <a:pt x="1755987" y="834813"/>
                  <a:pt x="1747520" y="838200"/>
                </a:cubicBezTo>
                <a:cubicBezTo>
                  <a:pt x="1738366" y="847354"/>
                  <a:pt x="1729417" y="858296"/>
                  <a:pt x="1717040" y="863600"/>
                </a:cubicBezTo>
                <a:cubicBezTo>
                  <a:pt x="1710623" y="866350"/>
                  <a:pt x="1703493" y="866987"/>
                  <a:pt x="1696720" y="868680"/>
                </a:cubicBezTo>
                <a:cubicBezTo>
                  <a:pt x="1688253" y="873760"/>
                  <a:pt x="1679951" y="879125"/>
                  <a:pt x="1671320" y="883920"/>
                </a:cubicBezTo>
                <a:cubicBezTo>
                  <a:pt x="1652299" y="894487"/>
                  <a:pt x="1630887" y="903004"/>
                  <a:pt x="1610360" y="909320"/>
                </a:cubicBezTo>
                <a:cubicBezTo>
                  <a:pt x="1602107" y="911859"/>
                  <a:pt x="1593427" y="912707"/>
                  <a:pt x="1584960" y="914400"/>
                </a:cubicBezTo>
                <a:cubicBezTo>
                  <a:pt x="1544992" y="944376"/>
                  <a:pt x="1585806" y="916517"/>
                  <a:pt x="1539240" y="939800"/>
                </a:cubicBezTo>
                <a:cubicBezTo>
                  <a:pt x="1530409" y="944216"/>
                  <a:pt x="1522671" y="950624"/>
                  <a:pt x="1513840" y="955040"/>
                </a:cubicBezTo>
                <a:cubicBezTo>
                  <a:pt x="1509051" y="957435"/>
                  <a:pt x="1503389" y="957725"/>
                  <a:pt x="1498600" y="960120"/>
                </a:cubicBezTo>
                <a:cubicBezTo>
                  <a:pt x="1493139" y="962850"/>
                  <a:pt x="1488821" y="967550"/>
                  <a:pt x="1483360" y="970280"/>
                </a:cubicBezTo>
                <a:cubicBezTo>
                  <a:pt x="1478571" y="972675"/>
                  <a:pt x="1473249" y="973821"/>
                  <a:pt x="1468120" y="975360"/>
                </a:cubicBezTo>
                <a:cubicBezTo>
                  <a:pt x="1456312" y="978902"/>
                  <a:pt x="1444326" y="981843"/>
                  <a:pt x="1432560" y="985520"/>
                </a:cubicBezTo>
                <a:cubicBezTo>
                  <a:pt x="1417227" y="990312"/>
                  <a:pt x="1401605" y="994432"/>
                  <a:pt x="1386840" y="1000760"/>
                </a:cubicBezTo>
                <a:cubicBezTo>
                  <a:pt x="1372016" y="1007113"/>
                  <a:pt x="1343627" y="1029283"/>
                  <a:pt x="1330960" y="1036320"/>
                </a:cubicBezTo>
                <a:cubicBezTo>
                  <a:pt x="1277850" y="1065825"/>
                  <a:pt x="1377983" y="994811"/>
                  <a:pt x="1285240" y="1056640"/>
                </a:cubicBezTo>
                <a:cubicBezTo>
                  <a:pt x="1279262" y="1060625"/>
                  <a:pt x="1275978" y="1067895"/>
                  <a:pt x="1270000" y="1071880"/>
                </a:cubicBezTo>
                <a:cubicBezTo>
                  <a:pt x="1265545" y="1074850"/>
                  <a:pt x="1259441" y="1074359"/>
                  <a:pt x="1254760" y="1076960"/>
                </a:cubicBezTo>
                <a:cubicBezTo>
                  <a:pt x="1244086" y="1082890"/>
                  <a:pt x="1235202" y="1091819"/>
                  <a:pt x="1224280" y="1097280"/>
                </a:cubicBezTo>
                <a:cubicBezTo>
                  <a:pt x="1217507" y="1100667"/>
                  <a:pt x="1210084" y="1102986"/>
                  <a:pt x="1203960" y="1107440"/>
                </a:cubicBezTo>
                <a:cubicBezTo>
                  <a:pt x="1160409" y="1139114"/>
                  <a:pt x="1179880" y="1129973"/>
                  <a:pt x="1148080" y="1158240"/>
                </a:cubicBezTo>
                <a:cubicBezTo>
                  <a:pt x="1139976" y="1165443"/>
                  <a:pt x="1130347" y="1170893"/>
                  <a:pt x="1122680" y="1178560"/>
                </a:cubicBezTo>
                <a:cubicBezTo>
                  <a:pt x="1101476" y="1199764"/>
                  <a:pt x="1116144" y="1197068"/>
                  <a:pt x="1092200" y="1209040"/>
                </a:cubicBezTo>
                <a:cubicBezTo>
                  <a:pt x="1064278" y="1223001"/>
                  <a:pt x="1060647" y="1219969"/>
                  <a:pt x="1026160" y="1224280"/>
                </a:cubicBezTo>
                <a:cubicBezTo>
                  <a:pt x="1021080" y="1229360"/>
                  <a:pt x="1016898" y="1235535"/>
                  <a:pt x="1010920" y="1239520"/>
                </a:cubicBezTo>
                <a:cubicBezTo>
                  <a:pt x="982836" y="1258243"/>
                  <a:pt x="977870" y="1255127"/>
                  <a:pt x="944880" y="1259840"/>
                </a:cubicBezTo>
                <a:cubicBezTo>
                  <a:pt x="934747" y="1263218"/>
                  <a:pt x="911182" y="1270741"/>
                  <a:pt x="904240" y="1275080"/>
                </a:cubicBezTo>
                <a:cubicBezTo>
                  <a:pt x="898148" y="1278888"/>
                  <a:pt x="894747" y="1286009"/>
                  <a:pt x="889000" y="1290320"/>
                </a:cubicBezTo>
                <a:cubicBezTo>
                  <a:pt x="881101" y="1296244"/>
                  <a:pt x="871815" y="1300083"/>
                  <a:pt x="863600" y="1305560"/>
                </a:cubicBezTo>
                <a:cubicBezTo>
                  <a:pt x="856555" y="1310256"/>
                  <a:pt x="850853" y="1317014"/>
                  <a:pt x="843280" y="1320800"/>
                </a:cubicBezTo>
                <a:cubicBezTo>
                  <a:pt x="837035" y="1323922"/>
                  <a:pt x="829673" y="1323962"/>
                  <a:pt x="822960" y="1325880"/>
                </a:cubicBezTo>
                <a:cubicBezTo>
                  <a:pt x="817811" y="1327351"/>
                  <a:pt x="812642" y="1328851"/>
                  <a:pt x="807720" y="1330960"/>
                </a:cubicBezTo>
                <a:cubicBezTo>
                  <a:pt x="800759" y="1333943"/>
                  <a:pt x="794491" y="1338461"/>
                  <a:pt x="787400" y="1341120"/>
                </a:cubicBezTo>
                <a:cubicBezTo>
                  <a:pt x="780863" y="1343571"/>
                  <a:pt x="773617" y="1343749"/>
                  <a:pt x="767080" y="1346200"/>
                </a:cubicBezTo>
                <a:cubicBezTo>
                  <a:pt x="759989" y="1348859"/>
                  <a:pt x="753944" y="1353965"/>
                  <a:pt x="746760" y="1356360"/>
                </a:cubicBezTo>
                <a:cubicBezTo>
                  <a:pt x="738569" y="1359090"/>
                  <a:pt x="729737" y="1359346"/>
                  <a:pt x="721360" y="1361440"/>
                </a:cubicBezTo>
                <a:cubicBezTo>
                  <a:pt x="674374" y="1373186"/>
                  <a:pt x="759350" y="1359866"/>
                  <a:pt x="665480" y="1371600"/>
                </a:cubicBezTo>
                <a:cubicBezTo>
                  <a:pt x="648326" y="1383036"/>
                  <a:pt x="647435" y="1385141"/>
                  <a:pt x="624840" y="1391920"/>
                </a:cubicBezTo>
                <a:cubicBezTo>
                  <a:pt x="616570" y="1394401"/>
                  <a:pt x="607710" y="1394519"/>
                  <a:pt x="599440" y="1397000"/>
                </a:cubicBezTo>
                <a:cubicBezTo>
                  <a:pt x="590706" y="1399620"/>
                  <a:pt x="582756" y="1404478"/>
                  <a:pt x="574040" y="1407160"/>
                </a:cubicBezTo>
                <a:cubicBezTo>
                  <a:pt x="514122" y="1425596"/>
                  <a:pt x="502215" y="1418737"/>
                  <a:pt x="421640" y="1422400"/>
                </a:cubicBezTo>
                <a:cubicBezTo>
                  <a:pt x="351472" y="1431171"/>
                  <a:pt x="362364" y="1432083"/>
                  <a:pt x="259080" y="1422400"/>
                </a:cubicBezTo>
                <a:cubicBezTo>
                  <a:pt x="245177" y="1421097"/>
                  <a:pt x="232132" y="1414978"/>
                  <a:pt x="218440" y="1412240"/>
                </a:cubicBezTo>
                <a:lnTo>
                  <a:pt x="193040" y="1407160"/>
                </a:lnTo>
                <a:cubicBezTo>
                  <a:pt x="186267" y="1402080"/>
                  <a:pt x="180071" y="1396121"/>
                  <a:pt x="172720" y="1391920"/>
                </a:cubicBezTo>
                <a:cubicBezTo>
                  <a:pt x="168071" y="1389263"/>
                  <a:pt x="162494" y="1388720"/>
                  <a:pt x="157480" y="1386840"/>
                </a:cubicBezTo>
                <a:cubicBezTo>
                  <a:pt x="148942" y="1383638"/>
                  <a:pt x="140731" y="1379564"/>
                  <a:pt x="132080" y="1376680"/>
                </a:cubicBezTo>
                <a:cubicBezTo>
                  <a:pt x="125456" y="1374472"/>
                  <a:pt x="118473" y="1373518"/>
                  <a:pt x="111760" y="1371600"/>
                </a:cubicBezTo>
                <a:cubicBezTo>
                  <a:pt x="106611" y="1370129"/>
                  <a:pt x="101600" y="1368213"/>
                  <a:pt x="96520" y="1366520"/>
                </a:cubicBezTo>
                <a:cubicBezTo>
                  <a:pt x="86360" y="1356360"/>
                  <a:pt x="72466" y="1348891"/>
                  <a:pt x="66040" y="1336040"/>
                </a:cubicBezTo>
                <a:cubicBezTo>
                  <a:pt x="62653" y="1329267"/>
                  <a:pt x="60728" y="1321538"/>
                  <a:pt x="55880" y="1315720"/>
                </a:cubicBezTo>
                <a:cubicBezTo>
                  <a:pt x="51971" y="1311030"/>
                  <a:pt x="45330" y="1309469"/>
                  <a:pt x="40640" y="1305560"/>
                </a:cubicBezTo>
                <a:cubicBezTo>
                  <a:pt x="35121" y="1300961"/>
                  <a:pt x="30480" y="1295400"/>
                  <a:pt x="25400" y="1290320"/>
                </a:cubicBezTo>
                <a:cubicBezTo>
                  <a:pt x="23707" y="1283547"/>
                  <a:pt x="22238" y="1276713"/>
                  <a:pt x="20320" y="1270000"/>
                </a:cubicBezTo>
                <a:cubicBezTo>
                  <a:pt x="18849" y="1264851"/>
                  <a:pt x="16171" y="1260033"/>
                  <a:pt x="15240" y="1254760"/>
                </a:cubicBezTo>
                <a:cubicBezTo>
                  <a:pt x="11078" y="1231177"/>
                  <a:pt x="8815" y="1207294"/>
                  <a:pt x="5080" y="1183640"/>
                </a:cubicBezTo>
                <a:cubicBezTo>
                  <a:pt x="3733" y="1175111"/>
                  <a:pt x="1693" y="1166707"/>
                  <a:pt x="0" y="1158240"/>
                </a:cubicBezTo>
                <a:cubicBezTo>
                  <a:pt x="5649" y="1121524"/>
                  <a:pt x="6505" y="1102452"/>
                  <a:pt x="15240" y="1071880"/>
                </a:cubicBezTo>
                <a:cubicBezTo>
                  <a:pt x="16711" y="1066731"/>
                  <a:pt x="17925" y="1061429"/>
                  <a:pt x="20320" y="1056640"/>
                </a:cubicBezTo>
                <a:cubicBezTo>
                  <a:pt x="23050" y="1051179"/>
                  <a:pt x="27093" y="1046480"/>
                  <a:pt x="30480" y="1041400"/>
                </a:cubicBezTo>
                <a:cubicBezTo>
                  <a:pt x="40400" y="1001721"/>
                  <a:pt x="26596" y="1038785"/>
                  <a:pt x="55880" y="1005840"/>
                </a:cubicBezTo>
                <a:cubicBezTo>
                  <a:pt x="63992" y="996714"/>
                  <a:pt x="68572" y="984895"/>
                  <a:pt x="76200" y="975360"/>
                </a:cubicBezTo>
                <a:cubicBezTo>
                  <a:pt x="82973" y="966893"/>
                  <a:pt x="90014" y="958634"/>
                  <a:pt x="96520" y="949960"/>
                </a:cubicBezTo>
                <a:cubicBezTo>
                  <a:pt x="100183" y="945076"/>
                  <a:pt x="101912" y="938534"/>
                  <a:pt x="106680" y="934720"/>
                </a:cubicBezTo>
                <a:cubicBezTo>
                  <a:pt x="110861" y="931375"/>
                  <a:pt x="116840" y="931333"/>
                  <a:pt x="121920" y="929640"/>
                </a:cubicBezTo>
                <a:lnTo>
                  <a:pt x="142240" y="899160"/>
                </a:lnTo>
                <a:cubicBezTo>
                  <a:pt x="145627" y="894080"/>
                  <a:pt x="148083" y="888237"/>
                  <a:pt x="152400" y="883920"/>
                </a:cubicBezTo>
                <a:cubicBezTo>
                  <a:pt x="157480" y="878840"/>
                  <a:pt x="163655" y="874658"/>
                  <a:pt x="167640" y="868680"/>
                </a:cubicBezTo>
                <a:cubicBezTo>
                  <a:pt x="192832" y="830891"/>
                  <a:pt x="168541" y="842980"/>
                  <a:pt x="198120" y="833120"/>
                </a:cubicBezTo>
                <a:cubicBezTo>
                  <a:pt x="208399" y="802284"/>
                  <a:pt x="196303" y="827280"/>
                  <a:pt x="238760" y="797560"/>
                </a:cubicBezTo>
                <a:cubicBezTo>
                  <a:pt x="272913" y="773653"/>
                  <a:pt x="231563" y="786807"/>
                  <a:pt x="279400" y="777240"/>
                </a:cubicBezTo>
                <a:cubicBezTo>
                  <a:pt x="315110" y="750457"/>
                  <a:pt x="283691" y="772129"/>
                  <a:pt x="330200" y="746760"/>
                </a:cubicBezTo>
                <a:cubicBezTo>
                  <a:pt x="367904" y="726194"/>
                  <a:pt x="342050" y="736037"/>
                  <a:pt x="370840" y="726440"/>
                </a:cubicBezTo>
                <a:cubicBezTo>
                  <a:pt x="375920" y="721360"/>
                  <a:pt x="379920" y="714896"/>
                  <a:pt x="386080" y="711200"/>
                </a:cubicBezTo>
                <a:cubicBezTo>
                  <a:pt x="397138" y="704565"/>
                  <a:pt x="409666" y="700749"/>
                  <a:pt x="421640" y="695960"/>
                </a:cubicBezTo>
                <a:cubicBezTo>
                  <a:pt x="433786" y="691101"/>
                  <a:pt x="444355" y="689011"/>
                  <a:pt x="457200" y="685800"/>
                </a:cubicBezTo>
                <a:cubicBezTo>
                  <a:pt x="463973" y="680720"/>
                  <a:pt x="470340" y="675047"/>
                  <a:pt x="477520" y="670560"/>
                </a:cubicBezTo>
                <a:cubicBezTo>
                  <a:pt x="483942" y="666546"/>
                  <a:pt x="491678" y="664802"/>
                  <a:pt x="497840" y="660400"/>
                </a:cubicBezTo>
                <a:cubicBezTo>
                  <a:pt x="503686" y="656224"/>
                  <a:pt x="507561" y="649759"/>
                  <a:pt x="513080" y="645160"/>
                </a:cubicBezTo>
                <a:cubicBezTo>
                  <a:pt x="529181" y="631743"/>
                  <a:pt x="536649" y="632224"/>
                  <a:pt x="558800" y="624840"/>
                </a:cubicBezTo>
                <a:cubicBezTo>
                  <a:pt x="607417" y="576223"/>
                  <a:pt x="545169" y="633927"/>
                  <a:pt x="589280" y="604520"/>
                </a:cubicBezTo>
                <a:cubicBezTo>
                  <a:pt x="595258" y="600535"/>
                  <a:pt x="598910" y="593768"/>
                  <a:pt x="604520" y="589280"/>
                </a:cubicBezTo>
                <a:cubicBezTo>
                  <a:pt x="615895" y="580180"/>
                  <a:pt x="627960" y="571960"/>
                  <a:pt x="640080" y="563880"/>
                </a:cubicBezTo>
                <a:cubicBezTo>
                  <a:pt x="697144" y="525837"/>
                  <a:pt x="629492" y="573646"/>
                  <a:pt x="701040" y="533400"/>
                </a:cubicBezTo>
                <a:cubicBezTo>
                  <a:pt x="717004" y="524420"/>
                  <a:pt x="731228" y="512628"/>
                  <a:pt x="746760" y="502920"/>
                </a:cubicBezTo>
                <a:cubicBezTo>
                  <a:pt x="758337" y="495684"/>
                  <a:pt x="770836" y="489982"/>
                  <a:pt x="782320" y="482600"/>
                </a:cubicBezTo>
                <a:cubicBezTo>
                  <a:pt x="794573" y="474723"/>
                  <a:pt x="804654" y="463304"/>
                  <a:pt x="817880" y="457200"/>
                </a:cubicBezTo>
                <a:cubicBezTo>
                  <a:pt x="827232" y="452884"/>
                  <a:pt x="838200" y="453813"/>
                  <a:pt x="848360" y="452120"/>
                </a:cubicBezTo>
                <a:cubicBezTo>
                  <a:pt x="860213" y="443653"/>
                  <a:pt x="870891" y="433234"/>
                  <a:pt x="883920" y="426720"/>
                </a:cubicBezTo>
                <a:cubicBezTo>
                  <a:pt x="891643" y="422859"/>
                  <a:pt x="901178" y="424514"/>
                  <a:pt x="909320" y="421640"/>
                </a:cubicBezTo>
                <a:cubicBezTo>
                  <a:pt x="930078" y="414314"/>
                  <a:pt x="950362" y="405613"/>
                  <a:pt x="970280" y="396240"/>
                </a:cubicBezTo>
                <a:cubicBezTo>
                  <a:pt x="979214" y="392036"/>
                  <a:pt x="986691" y="385086"/>
                  <a:pt x="995680" y="381000"/>
                </a:cubicBezTo>
                <a:cubicBezTo>
                  <a:pt x="1005430" y="376568"/>
                  <a:pt x="1016977" y="376350"/>
                  <a:pt x="1026160" y="370840"/>
                </a:cubicBezTo>
                <a:cubicBezTo>
                  <a:pt x="1034627" y="365760"/>
                  <a:pt x="1042929" y="360395"/>
                  <a:pt x="1051560" y="355600"/>
                </a:cubicBezTo>
                <a:cubicBezTo>
                  <a:pt x="1058180" y="351922"/>
                  <a:pt x="1065718" y="349842"/>
                  <a:pt x="1071880" y="345440"/>
                </a:cubicBezTo>
                <a:cubicBezTo>
                  <a:pt x="1077726" y="341264"/>
                  <a:pt x="1081601" y="334799"/>
                  <a:pt x="1087120" y="330200"/>
                </a:cubicBezTo>
                <a:cubicBezTo>
                  <a:pt x="1091810" y="326291"/>
                  <a:pt x="1097392" y="323589"/>
                  <a:pt x="1102360" y="320040"/>
                </a:cubicBezTo>
                <a:cubicBezTo>
                  <a:pt x="1109250" y="315119"/>
                  <a:pt x="1114993" y="308348"/>
                  <a:pt x="1122680" y="304800"/>
                </a:cubicBezTo>
                <a:cubicBezTo>
                  <a:pt x="1137266" y="298068"/>
                  <a:pt x="1153406" y="295327"/>
                  <a:pt x="1168400" y="289560"/>
                </a:cubicBezTo>
                <a:cubicBezTo>
                  <a:pt x="1250006" y="258173"/>
                  <a:pt x="1141587" y="295111"/>
                  <a:pt x="1203960" y="274320"/>
                </a:cubicBezTo>
                <a:cubicBezTo>
                  <a:pt x="1210733" y="267547"/>
                  <a:pt x="1217121" y="260364"/>
                  <a:pt x="1224280" y="254000"/>
                </a:cubicBezTo>
                <a:cubicBezTo>
                  <a:pt x="1232384" y="246797"/>
                  <a:pt x="1242013" y="241347"/>
                  <a:pt x="1249680" y="233680"/>
                </a:cubicBezTo>
                <a:cubicBezTo>
                  <a:pt x="1302165" y="181195"/>
                  <a:pt x="1268800" y="195133"/>
                  <a:pt x="1305560" y="182880"/>
                </a:cubicBezTo>
                <a:cubicBezTo>
                  <a:pt x="1315720" y="174413"/>
                  <a:pt x="1324616" y="164144"/>
                  <a:pt x="1336040" y="157480"/>
                </a:cubicBezTo>
                <a:cubicBezTo>
                  <a:pt x="1345316" y="152069"/>
                  <a:pt x="1374272" y="145382"/>
                  <a:pt x="1386840" y="142240"/>
                </a:cubicBezTo>
                <a:cubicBezTo>
                  <a:pt x="1396603" y="127595"/>
                  <a:pt x="1401642" y="117879"/>
                  <a:pt x="1417320" y="106680"/>
                </a:cubicBezTo>
                <a:cubicBezTo>
                  <a:pt x="1421677" y="103568"/>
                  <a:pt x="1427480" y="103293"/>
                  <a:pt x="1432560" y="101600"/>
                </a:cubicBezTo>
                <a:cubicBezTo>
                  <a:pt x="1435947" y="96520"/>
                  <a:pt x="1438030" y="90269"/>
                  <a:pt x="1442720" y="86360"/>
                </a:cubicBezTo>
                <a:cubicBezTo>
                  <a:pt x="1451958" y="78662"/>
                  <a:pt x="1501845" y="61794"/>
                  <a:pt x="1503680" y="60960"/>
                </a:cubicBezTo>
                <a:cubicBezTo>
                  <a:pt x="1509238" y="58434"/>
                  <a:pt x="1514230" y="54709"/>
                  <a:pt x="1518920" y="50800"/>
                </a:cubicBezTo>
                <a:cubicBezTo>
                  <a:pt x="1524439" y="46201"/>
                  <a:pt x="1527385" y="37951"/>
                  <a:pt x="1534160" y="35560"/>
                </a:cubicBezTo>
                <a:cubicBezTo>
                  <a:pt x="1584377" y="17836"/>
                  <a:pt x="1596921" y="20320"/>
                  <a:pt x="1610360" y="30480"/>
                </a:cubicBezTo>
                <a:close/>
              </a:path>
            </a:pathLst>
          </a:cu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9569C28-AD5F-4CBB-819A-DDC5DCB3BC0C}"/>
              </a:ext>
            </a:extLst>
          </p:cNvPr>
          <p:cNvSpPr/>
          <p:nvPr/>
        </p:nvSpPr>
        <p:spPr>
          <a:xfrm>
            <a:off x="2418080" y="3068320"/>
            <a:ext cx="2204720" cy="1615591"/>
          </a:xfrm>
          <a:custGeom>
            <a:avLst/>
            <a:gdLst>
              <a:gd name="connsiteX0" fmla="*/ 1229360 w 2204720"/>
              <a:gd name="connsiteY0" fmla="*/ 284480 h 1615591"/>
              <a:gd name="connsiteX1" fmla="*/ 1229360 w 2204720"/>
              <a:gd name="connsiteY1" fmla="*/ 284480 h 1615591"/>
              <a:gd name="connsiteX2" fmla="*/ 1524000 w 2204720"/>
              <a:gd name="connsiteY2" fmla="*/ 152400 h 1615591"/>
              <a:gd name="connsiteX3" fmla="*/ 1569720 w 2204720"/>
              <a:gd name="connsiteY3" fmla="*/ 116840 h 1615591"/>
              <a:gd name="connsiteX4" fmla="*/ 1630680 w 2204720"/>
              <a:gd name="connsiteY4" fmla="*/ 91440 h 1615591"/>
              <a:gd name="connsiteX5" fmla="*/ 1645920 w 2204720"/>
              <a:gd name="connsiteY5" fmla="*/ 81280 h 1615591"/>
              <a:gd name="connsiteX6" fmla="*/ 1661160 w 2204720"/>
              <a:gd name="connsiteY6" fmla="*/ 76200 h 1615591"/>
              <a:gd name="connsiteX7" fmla="*/ 1737360 w 2204720"/>
              <a:gd name="connsiteY7" fmla="*/ 60960 h 1615591"/>
              <a:gd name="connsiteX8" fmla="*/ 1808480 w 2204720"/>
              <a:gd name="connsiteY8" fmla="*/ 50800 h 1615591"/>
              <a:gd name="connsiteX9" fmla="*/ 1823720 w 2204720"/>
              <a:gd name="connsiteY9" fmla="*/ 40640 h 1615591"/>
              <a:gd name="connsiteX10" fmla="*/ 1849120 w 2204720"/>
              <a:gd name="connsiteY10" fmla="*/ 35560 h 1615591"/>
              <a:gd name="connsiteX11" fmla="*/ 1869440 w 2204720"/>
              <a:gd name="connsiteY11" fmla="*/ 30480 h 1615591"/>
              <a:gd name="connsiteX12" fmla="*/ 1899920 w 2204720"/>
              <a:gd name="connsiteY12" fmla="*/ 20320 h 1615591"/>
              <a:gd name="connsiteX13" fmla="*/ 1930400 w 2204720"/>
              <a:gd name="connsiteY13" fmla="*/ 15240 h 1615591"/>
              <a:gd name="connsiteX14" fmla="*/ 1960880 w 2204720"/>
              <a:gd name="connsiteY14" fmla="*/ 5080 h 1615591"/>
              <a:gd name="connsiteX15" fmla="*/ 1986280 w 2204720"/>
              <a:gd name="connsiteY15" fmla="*/ 0 h 1615591"/>
              <a:gd name="connsiteX16" fmla="*/ 2179320 w 2204720"/>
              <a:gd name="connsiteY16" fmla="*/ 10160 h 1615591"/>
              <a:gd name="connsiteX17" fmla="*/ 2189480 w 2204720"/>
              <a:gd name="connsiteY17" fmla="*/ 25400 h 1615591"/>
              <a:gd name="connsiteX18" fmla="*/ 2204720 w 2204720"/>
              <a:gd name="connsiteY18" fmla="*/ 30480 h 1615591"/>
              <a:gd name="connsiteX19" fmla="*/ 2199640 w 2204720"/>
              <a:gd name="connsiteY19" fmla="*/ 101600 h 1615591"/>
              <a:gd name="connsiteX20" fmla="*/ 2194560 w 2204720"/>
              <a:gd name="connsiteY20" fmla="*/ 116840 h 1615591"/>
              <a:gd name="connsiteX21" fmla="*/ 2189480 w 2204720"/>
              <a:gd name="connsiteY21" fmla="*/ 193040 h 1615591"/>
              <a:gd name="connsiteX22" fmla="*/ 2184400 w 2204720"/>
              <a:gd name="connsiteY22" fmla="*/ 213360 h 1615591"/>
              <a:gd name="connsiteX23" fmla="*/ 2179320 w 2204720"/>
              <a:gd name="connsiteY23" fmla="*/ 248920 h 1615591"/>
              <a:gd name="connsiteX24" fmla="*/ 2169160 w 2204720"/>
              <a:gd name="connsiteY24" fmla="*/ 264160 h 1615591"/>
              <a:gd name="connsiteX25" fmla="*/ 2143760 w 2204720"/>
              <a:gd name="connsiteY25" fmla="*/ 299720 h 1615591"/>
              <a:gd name="connsiteX26" fmla="*/ 2133600 w 2204720"/>
              <a:gd name="connsiteY26" fmla="*/ 314960 h 1615591"/>
              <a:gd name="connsiteX27" fmla="*/ 2113280 w 2204720"/>
              <a:gd name="connsiteY27" fmla="*/ 330200 h 1615591"/>
              <a:gd name="connsiteX28" fmla="*/ 2092960 w 2204720"/>
              <a:gd name="connsiteY28" fmla="*/ 375920 h 1615591"/>
              <a:gd name="connsiteX29" fmla="*/ 2087880 w 2204720"/>
              <a:gd name="connsiteY29" fmla="*/ 391160 h 1615591"/>
              <a:gd name="connsiteX30" fmla="*/ 2072640 w 2204720"/>
              <a:gd name="connsiteY30" fmla="*/ 401320 h 1615591"/>
              <a:gd name="connsiteX31" fmla="*/ 2062480 w 2204720"/>
              <a:gd name="connsiteY31" fmla="*/ 431800 h 1615591"/>
              <a:gd name="connsiteX32" fmla="*/ 2052320 w 2204720"/>
              <a:gd name="connsiteY32" fmla="*/ 467360 h 1615591"/>
              <a:gd name="connsiteX33" fmla="*/ 2042160 w 2204720"/>
              <a:gd name="connsiteY33" fmla="*/ 482600 h 1615591"/>
              <a:gd name="connsiteX34" fmla="*/ 2026920 w 2204720"/>
              <a:gd name="connsiteY34" fmla="*/ 487680 h 1615591"/>
              <a:gd name="connsiteX35" fmla="*/ 2021840 w 2204720"/>
              <a:gd name="connsiteY35" fmla="*/ 502920 h 1615591"/>
              <a:gd name="connsiteX36" fmla="*/ 1991360 w 2204720"/>
              <a:gd name="connsiteY36" fmla="*/ 513080 h 1615591"/>
              <a:gd name="connsiteX37" fmla="*/ 1976120 w 2204720"/>
              <a:gd name="connsiteY37" fmla="*/ 518160 h 1615591"/>
              <a:gd name="connsiteX38" fmla="*/ 1960880 w 2204720"/>
              <a:gd name="connsiteY38" fmla="*/ 523240 h 1615591"/>
              <a:gd name="connsiteX39" fmla="*/ 1935480 w 2204720"/>
              <a:gd name="connsiteY39" fmla="*/ 528320 h 1615591"/>
              <a:gd name="connsiteX40" fmla="*/ 1884680 w 2204720"/>
              <a:gd name="connsiteY40" fmla="*/ 543560 h 1615591"/>
              <a:gd name="connsiteX41" fmla="*/ 1869440 w 2204720"/>
              <a:gd name="connsiteY41" fmla="*/ 548640 h 1615591"/>
              <a:gd name="connsiteX42" fmla="*/ 1838960 w 2204720"/>
              <a:gd name="connsiteY42" fmla="*/ 553720 h 1615591"/>
              <a:gd name="connsiteX43" fmla="*/ 1813560 w 2204720"/>
              <a:gd name="connsiteY43" fmla="*/ 558800 h 1615591"/>
              <a:gd name="connsiteX44" fmla="*/ 1783080 w 2204720"/>
              <a:gd name="connsiteY44" fmla="*/ 563880 h 1615591"/>
              <a:gd name="connsiteX45" fmla="*/ 1742440 w 2204720"/>
              <a:gd name="connsiteY45" fmla="*/ 579120 h 1615591"/>
              <a:gd name="connsiteX46" fmla="*/ 1711960 w 2204720"/>
              <a:gd name="connsiteY46" fmla="*/ 589280 h 1615591"/>
              <a:gd name="connsiteX47" fmla="*/ 1696720 w 2204720"/>
              <a:gd name="connsiteY47" fmla="*/ 594360 h 1615591"/>
              <a:gd name="connsiteX48" fmla="*/ 1661160 w 2204720"/>
              <a:gd name="connsiteY48" fmla="*/ 619760 h 1615591"/>
              <a:gd name="connsiteX49" fmla="*/ 1630680 w 2204720"/>
              <a:gd name="connsiteY49" fmla="*/ 640080 h 1615591"/>
              <a:gd name="connsiteX50" fmla="*/ 1615440 w 2204720"/>
              <a:gd name="connsiteY50" fmla="*/ 650240 h 1615591"/>
              <a:gd name="connsiteX51" fmla="*/ 1600200 w 2204720"/>
              <a:gd name="connsiteY51" fmla="*/ 665480 h 1615591"/>
              <a:gd name="connsiteX52" fmla="*/ 1584960 w 2204720"/>
              <a:gd name="connsiteY52" fmla="*/ 675640 h 1615591"/>
              <a:gd name="connsiteX53" fmla="*/ 1569720 w 2204720"/>
              <a:gd name="connsiteY53" fmla="*/ 690880 h 1615591"/>
              <a:gd name="connsiteX54" fmla="*/ 1559560 w 2204720"/>
              <a:gd name="connsiteY54" fmla="*/ 706120 h 1615591"/>
              <a:gd name="connsiteX55" fmla="*/ 1529080 w 2204720"/>
              <a:gd name="connsiteY55" fmla="*/ 726440 h 1615591"/>
              <a:gd name="connsiteX56" fmla="*/ 1503680 w 2204720"/>
              <a:gd name="connsiteY56" fmla="*/ 762000 h 1615591"/>
              <a:gd name="connsiteX57" fmla="*/ 1488440 w 2204720"/>
              <a:gd name="connsiteY57" fmla="*/ 767080 h 1615591"/>
              <a:gd name="connsiteX58" fmla="*/ 1447800 w 2204720"/>
              <a:gd name="connsiteY58" fmla="*/ 797560 h 1615591"/>
              <a:gd name="connsiteX59" fmla="*/ 1422400 w 2204720"/>
              <a:gd name="connsiteY59" fmla="*/ 812800 h 1615591"/>
              <a:gd name="connsiteX60" fmla="*/ 1386840 w 2204720"/>
              <a:gd name="connsiteY60" fmla="*/ 833120 h 1615591"/>
              <a:gd name="connsiteX61" fmla="*/ 1361440 w 2204720"/>
              <a:gd name="connsiteY61" fmla="*/ 838200 h 1615591"/>
              <a:gd name="connsiteX62" fmla="*/ 1346200 w 2204720"/>
              <a:gd name="connsiteY62" fmla="*/ 843280 h 1615591"/>
              <a:gd name="connsiteX63" fmla="*/ 1295400 w 2204720"/>
              <a:gd name="connsiteY63" fmla="*/ 868680 h 1615591"/>
              <a:gd name="connsiteX64" fmla="*/ 1280160 w 2204720"/>
              <a:gd name="connsiteY64" fmla="*/ 883920 h 1615591"/>
              <a:gd name="connsiteX65" fmla="*/ 1259840 w 2204720"/>
              <a:gd name="connsiteY65" fmla="*/ 889000 h 1615591"/>
              <a:gd name="connsiteX66" fmla="*/ 1244600 w 2204720"/>
              <a:gd name="connsiteY66" fmla="*/ 894080 h 1615591"/>
              <a:gd name="connsiteX67" fmla="*/ 1224280 w 2204720"/>
              <a:gd name="connsiteY67" fmla="*/ 899160 h 1615591"/>
              <a:gd name="connsiteX68" fmla="*/ 1193800 w 2204720"/>
              <a:gd name="connsiteY68" fmla="*/ 909320 h 1615591"/>
              <a:gd name="connsiteX69" fmla="*/ 1168400 w 2204720"/>
              <a:gd name="connsiteY69" fmla="*/ 914400 h 1615591"/>
              <a:gd name="connsiteX70" fmla="*/ 1143000 w 2204720"/>
              <a:gd name="connsiteY70" fmla="*/ 934720 h 1615591"/>
              <a:gd name="connsiteX71" fmla="*/ 1112520 w 2204720"/>
              <a:gd name="connsiteY71" fmla="*/ 960120 h 1615591"/>
              <a:gd name="connsiteX72" fmla="*/ 1097280 w 2204720"/>
              <a:gd name="connsiteY72" fmla="*/ 965200 h 1615591"/>
              <a:gd name="connsiteX73" fmla="*/ 1082040 w 2204720"/>
              <a:gd name="connsiteY73" fmla="*/ 975360 h 1615591"/>
              <a:gd name="connsiteX74" fmla="*/ 1061720 w 2204720"/>
              <a:gd name="connsiteY74" fmla="*/ 990600 h 1615591"/>
              <a:gd name="connsiteX75" fmla="*/ 1016000 w 2204720"/>
              <a:gd name="connsiteY75" fmla="*/ 1031240 h 1615591"/>
              <a:gd name="connsiteX76" fmla="*/ 1005840 w 2204720"/>
              <a:gd name="connsiteY76" fmla="*/ 1046480 h 1615591"/>
              <a:gd name="connsiteX77" fmla="*/ 985520 w 2204720"/>
              <a:gd name="connsiteY77" fmla="*/ 1056640 h 1615591"/>
              <a:gd name="connsiteX78" fmla="*/ 970280 w 2204720"/>
              <a:gd name="connsiteY78" fmla="*/ 1066800 h 1615591"/>
              <a:gd name="connsiteX79" fmla="*/ 960120 w 2204720"/>
              <a:gd name="connsiteY79" fmla="*/ 1082040 h 1615591"/>
              <a:gd name="connsiteX80" fmla="*/ 939800 w 2204720"/>
              <a:gd name="connsiteY80" fmla="*/ 1092200 h 1615591"/>
              <a:gd name="connsiteX81" fmla="*/ 894080 w 2204720"/>
              <a:gd name="connsiteY81" fmla="*/ 1107440 h 1615591"/>
              <a:gd name="connsiteX82" fmla="*/ 878840 w 2204720"/>
              <a:gd name="connsiteY82" fmla="*/ 1112520 h 1615591"/>
              <a:gd name="connsiteX83" fmla="*/ 863600 w 2204720"/>
              <a:gd name="connsiteY83" fmla="*/ 1122680 h 1615591"/>
              <a:gd name="connsiteX84" fmla="*/ 848360 w 2204720"/>
              <a:gd name="connsiteY84" fmla="*/ 1127760 h 1615591"/>
              <a:gd name="connsiteX85" fmla="*/ 828040 w 2204720"/>
              <a:gd name="connsiteY85" fmla="*/ 1137920 h 1615591"/>
              <a:gd name="connsiteX86" fmla="*/ 792480 w 2204720"/>
              <a:gd name="connsiteY86" fmla="*/ 1158240 h 1615591"/>
              <a:gd name="connsiteX87" fmla="*/ 756920 w 2204720"/>
              <a:gd name="connsiteY87" fmla="*/ 1168400 h 1615591"/>
              <a:gd name="connsiteX88" fmla="*/ 726440 w 2204720"/>
              <a:gd name="connsiteY88" fmla="*/ 1183640 h 1615591"/>
              <a:gd name="connsiteX89" fmla="*/ 695960 w 2204720"/>
              <a:gd name="connsiteY89" fmla="*/ 1209040 h 1615591"/>
              <a:gd name="connsiteX90" fmla="*/ 655320 w 2204720"/>
              <a:gd name="connsiteY90" fmla="*/ 1229360 h 1615591"/>
              <a:gd name="connsiteX91" fmla="*/ 624840 w 2204720"/>
              <a:gd name="connsiteY91" fmla="*/ 1254760 h 1615591"/>
              <a:gd name="connsiteX92" fmla="*/ 604520 w 2204720"/>
              <a:gd name="connsiteY92" fmla="*/ 1275080 h 1615591"/>
              <a:gd name="connsiteX93" fmla="*/ 584200 w 2204720"/>
              <a:gd name="connsiteY93" fmla="*/ 1305560 h 1615591"/>
              <a:gd name="connsiteX94" fmla="*/ 538480 w 2204720"/>
              <a:gd name="connsiteY94" fmla="*/ 1346200 h 1615591"/>
              <a:gd name="connsiteX95" fmla="*/ 523240 w 2204720"/>
              <a:gd name="connsiteY95" fmla="*/ 1361440 h 1615591"/>
              <a:gd name="connsiteX96" fmla="*/ 492760 w 2204720"/>
              <a:gd name="connsiteY96" fmla="*/ 1376680 h 1615591"/>
              <a:gd name="connsiteX97" fmla="*/ 477520 w 2204720"/>
              <a:gd name="connsiteY97" fmla="*/ 1391920 h 1615591"/>
              <a:gd name="connsiteX98" fmla="*/ 441960 w 2204720"/>
              <a:gd name="connsiteY98" fmla="*/ 1402080 h 1615591"/>
              <a:gd name="connsiteX99" fmla="*/ 381000 w 2204720"/>
              <a:gd name="connsiteY99" fmla="*/ 1442720 h 1615591"/>
              <a:gd name="connsiteX100" fmla="*/ 365760 w 2204720"/>
              <a:gd name="connsiteY100" fmla="*/ 1452880 h 1615591"/>
              <a:gd name="connsiteX101" fmla="*/ 350520 w 2204720"/>
              <a:gd name="connsiteY101" fmla="*/ 1463040 h 1615591"/>
              <a:gd name="connsiteX102" fmla="*/ 340360 w 2204720"/>
              <a:gd name="connsiteY102" fmla="*/ 1478280 h 1615591"/>
              <a:gd name="connsiteX103" fmla="*/ 304800 w 2204720"/>
              <a:gd name="connsiteY103" fmla="*/ 1498600 h 1615591"/>
              <a:gd name="connsiteX104" fmla="*/ 274320 w 2204720"/>
              <a:gd name="connsiteY104" fmla="*/ 1518920 h 1615591"/>
              <a:gd name="connsiteX105" fmla="*/ 259080 w 2204720"/>
              <a:gd name="connsiteY105" fmla="*/ 1529080 h 1615591"/>
              <a:gd name="connsiteX106" fmla="*/ 243840 w 2204720"/>
              <a:gd name="connsiteY106" fmla="*/ 1544320 h 1615591"/>
              <a:gd name="connsiteX107" fmla="*/ 223520 w 2204720"/>
              <a:gd name="connsiteY107" fmla="*/ 1554480 h 1615591"/>
              <a:gd name="connsiteX108" fmla="*/ 208280 w 2204720"/>
              <a:gd name="connsiteY108" fmla="*/ 1564640 h 1615591"/>
              <a:gd name="connsiteX109" fmla="*/ 193040 w 2204720"/>
              <a:gd name="connsiteY109" fmla="*/ 1569720 h 1615591"/>
              <a:gd name="connsiteX110" fmla="*/ 142240 w 2204720"/>
              <a:gd name="connsiteY110" fmla="*/ 1590040 h 1615591"/>
              <a:gd name="connsiteX111" fmla="*/ 116840 w 2204720"/>
              <a:gd name="connsiteY111" fmla="*/ 1605280 h 1615591"/>
              <a:gd name="connsiteX112" fmla="*/ 101600 w 2204720"/>
              <a:gd name="connsiteY112" fmla="*/ 1615440 h 1615591"/>
              <a:gd name="connsiteX113" fmla="*/ 50800 w 2204720"/>
              <a:gd name="connsiteY113" fmla="*/ 1590040 h 1615591"/>
              <a:gd name="connsiteX114" fmla="*/ 40640 w 2204720"/>
              <a:gd name="connsiteY114" fmla="*/ 1574800 h 1615591"/>
              <a:gd name="connsiteX115" fmla="*/ 25400 w 2204720"/>
              <a:gd name="connsiteY115" fmla="*/ 1559560 h 1615591"/>
              <a:gd name="connsiteX116" fmla="*/ 20320 w 2204720"/>
              <a:gd name="connsiteY116" fmla="*/ 1539240 h 1615591"/>
              <a:gd name="connsiteX117" fmla="*/ 0 w 2204720"/>
              <a:gd name="connsiteY117" fmla="*/ 1498600 h 1615591"/>
              <a:gd name="connsiteX118" fmla="*/ 5080 w 2204720"/>
              <a:gd name="connsiteY118" fmla="*/ 1381760 h 1615591"/>
              <a:gd name="connsiteX119" fmla="*/ 20320 w 2204720"/>
              <a:gd name="connsiteY119" fmla="*/ 1330960 h 1615591"/>
              <a:gd name="connsiteX120" fmla="*/ 30480 w 2204720"/>
              <a:gd name="connsiteY120" fmla="*/ 1315720 h 1615591"/>
              <a:gd name="connsiteX121" fmla="*/ 35560 w 2204720"/>
              <a:gd name="connsiteY121" fmla="*/ 1295400 h 1615591"/>
              <a:gd name="connsiteX122" fmla="*/ 66040 w 2204720"/>
              <a:gd name="connsiteY122" fmla="*/ 1270000 h 1615591"/>
              <a:gd name="connsiteX123" fmla="*/ 81280 w 2204720"/>
              <a:gd name="connsiteY123" fmla="*/ 1254760 h 1615591"/>
              <a:gd name="connsiteX124" fmla="*/ 111760 w 2204720"/>
              <a:gd name="connsiteY124" fmla="*/ 1214120 h 1615591"/>
              <a:gd name="connsiteX125" fmla="*/ 132080 w 2204720"/>
              <a:gd name="connsiteY125" fmla="*/ 1168400 h 1615591"/>
              <a:gd name="connsiteX126" fmla="*/ 147320 w 2204720"/>
              <a:gd name="connsiteY126" fmla="*/ 1153160 h 1615591"/>
              <a:gd name="connsiteX127" fmla="*/ 193040 w 2204720"/>
              <a:gd name="connsiteY127" fmla="*/ 1102360 h 1615591"/>
              <a:gd name="connsiteX128" fmla="*/ 213360 w 2204720"/>
              <a:gd name="connsiteY128" fmla="*/ 1082040 h 1615591"/>
              <a:gd name="connsiteX129" fmla="*/ 228600 w 2204720"/>
              <a:gd name="connsiteY129" fmla="*/ 1066800 h 1615591"/>
              <a:gd name="connsiteX130" fmla="*/ 243840 w 2204720"/>
              <a:gd name="connsiteY130" fmla="*/ 1061720 h 1615591"/>
              <a:gd name="connsiteX131" fmla="*/ 264160 w 2204720"/>
              <a:gd name="connsiteY131" fmla="*/ 1036320 h 1615591"/>
              <a:gd name="connsiteX132" fmla="*/ 279400 w 2204720"/>
              <a:gd name="connsiteY132" fmla="*/ 1031240 h 1615591"/>
              <a:gd name="connsiteX133" fmla="*/ 299720 w 2204720"/>
              <a:gd name="connsiteY133" fmla="*/ 1016000 h 1615591"/>
              <a:gd name="connsiteX134" fmla="*/ 325120 w 2204720"/>
              <a:gd name="connsiteY134" fmla="*/ 1000760 h 1615591"/>
              <a:gd name="connsiteX135" fmla="*/ 345440 w 2204720"/>
              <a:gd name="connsiteY135" fmla="*/ 985520 h 1615591"/>
              <a:gd name="connsiteX136" fmla="*/ 391160 w 2204720"/>
              <a:gd name="connsiteY136" fmla="*/ 955040 h 1615591"/>
              <a:gd name="connsiteX137" fmla="*/ 421640 w 2204720"/>
              <a:gd name="connsiteY137" fmla="*/ 924560 h 1615591"/>
              <a:gd name="connsiteX138" fmla="*/ 467360 w 2204720"/>
              <a:gd name="connsiteY138" fmla="*/ 873760 h 1615591"/>
              <a:gd name="connsiteX139" fmla="*/ 482600 w 2204720"/>
              <a:gd name="connsiteY139" fmla="*/ 868680 h 1615591"/>
              <a:gd name="connsiteX140" fmla="*/ 533400 w 2204720"/>
              <a:gd name="connsiteY140" fmla="*/ 822960 h 1615591"/>
              <a:gd name="connsiteX141" fmla="*/ 568960 w 2204720"/>
              <a:gd name="connsiteY141" fmla="*/ 792480 h 1615591"/>
              <a:gd name="connsiteX142" fmla="*/ 589280 w 2204720"/>
              <a:gd name="connsiteY142" fmla="*/ 777240 h 1615591"/>
              <a:gd name="connsiteX143" fmla="*/ 690880 w 2204720"/>
              <a:gd name="connsiteY143" fmla="*/ 721360 h 1615591"/>
              <a:gd name="connsiteX144" fmla="*/ 736600 w 2204720"/>
              <a:gd name="connsiteY144" fmla="*/ 701040 h 1615591"/>
              <a:gd name="connsiteX145" fmla="*/ 767080 w 2204720"/>
              <a:gd name="connsiteY145" fmla="*/ 670560 h 1615591"/>
              <a:gd name="connsiteX146" fmla="*/ 797560 w 2204720"/>
              <a:gd name="connsiteY146" fmla="*/ 660400 h 1615591"/>
              <a:gd name="connsiteX147" fmla="*/ 802640 w 2204720"/>
              <a:gd name="connsiteY147" fmla="*/ 645160 h 1615591"/>
              <a:gd name="connsiteX148" fmla="*/ 817880 w 2204720"/>
              <a:gd name="connsiteY148" fmla="*/ 635000 h 1615591"/>
              <a:gd name="connsiteX149" fmla="*/ 838200 w 2204720"/>
              <a:gd name="connsiteY149" fmla="*/ 619760 h 1615591"/>
              <a:gd name="connsiteX150" fmla="*/ 883920 w 2204720"/>
              <a:gd name="connsiteY150" fmla="*/ 574040 h 1615591"/>
              <a:gd name="connsiteX151" fmla="*/ 909320 w 2204720"/>
              <a:gd name="connsiteY151" fmla="*/ 548640 h 1615591"/>
              <a:gd name="connsiteX152" fmla="*/ 939800 w 2204720"/>
              <a:gd name="connsiteY152" fmla="*/ 523240 h 1615591"/>
              <a:gd name="connsiteX153" fmla="*/ 960120 w 2204720"/>
              <a:gd name="connsiteY153" fmla="*/ 492760 h 1615591"/>
              <a:gd name="connsiteX154" fmla="*/ 975360 w 2204720"/>
              <a:gd name="connsiteY154" fmla="*/ 472440 h 1615591"/>
              <a:gd name="connsiteX155" fmla="*/ 1005840 w 2204720"/>
              <a:gd name="connsiteY155" fmla="*/ 441960 h 1615591"/>
              <a:gd name="connsiteX156" fmla="*/ 1026160 w 2204720"/>
              <a:gd name="connsiteY156" fmla="*/ 411480 h 1615591"/>
              <a:gd name="connsiteX157" fmla="*/ 1031240 w 2204720"/>
              <a:gd name="connsiteY157" fmla="*/ 396240 h 1615591"/>
              <a:gd name="connsiteX158" fmla="*/ 1061720 w 2204720"/>
              <a:gd name="connsiteY158" fmla="*/ 375920 h 1615591"/>
              <a:gd name="connsiteX159" fmla="*/ 1082040 w 2204720"/>
              <a:gd name="connsiteY159" fmla="*/ 360680 h 1615591"/>
              <a:gd name="connsiteX160" fmla="*/ 1097280 w 2204720"/>
              <a:gd name="connsiteY160" fmla="*/ 345440 h 1615591"/>
              <a:gd name="connsiteX161" fmla="*/ 1117600 w 2204720"/>
              <a:gd name="connsiteY161" fmla="*/ 335280 h 1615591"/>
              <a:gd name="connsiteX162" fmla="*/ 1143000 w 2204720"/>
              <a:gd name="connsiteY162" fmla="*/ 314960 h 1615591"/>
              <a:gd name="connsiteX163" fmla="*/ 1173480 w 2204720"/>
              <a:gd name="connsiteY163" fmla="*/ 279400 h 1615591"/>
              <a:gd name="connsiteX164" fmla="*/ 1234440 w 2204720"/>
              <a:gd name="connsiteY164" fmla="*/ 228600 h 1615591"/>
              <a:gd name="connsiteX165" fmla="*/ 1254760 w 2204720"/>
              <a:gd name="connsiteY165" fmla="*/ 208280 h 1615591"/>
              <a:gd name="connsiteX166" fmla="*/ 1270000 w 2204720"/>
              <a:gd name="connsiteY166" fmla="*/ 203200 h 1615591"/>
              <a:gd name="connsiteX167" fmla="*/ 1229360 w 2204720"/>
              <a:gd name="connsiteY167" fmla="*/ 284480 h 161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2204720" h="1615591">
                <a:moveTo>
                  <a:pt x="1229360" y="284480"/>
                </a:moveTo>
                <a:lnTo>
                  <a:pt x="1229360" y="284480"/>
                </a:lnTo>
                <a:cubicBezTo>
                  <a:pt x="1362869" y="239977"/>
                  <a:pt x="1340716" y="251091"/>
                  <a:pt x="1524000" y="152400"/>
                </a:cubicBezTo>
                <a:cubicBezTo>
                  <a:pt x="1540999" y="143247"/>
                  <a:pt x="1553246" y="126908"/>
                  <a:pt x="1569720" y="116840"/>
                </a:cubicBezTo>
                <a:cubicBezTo>
                  <a:pt x="1689524" y="43626"/>
                  <a:pt x="1577402" y="118079"/>
                  <a:pt x="1630680" y="91440"/>
                </a:cubicBezTo>
                <a:cubicBezTo>
                  <a:pt x="1636141" y="88710"/>
                  <a:pt x="1640459" y="84010"/>
                  <a:pt x="1645920" y="81280"/>
                </a:cubicBezTo>
                <a:cubicBezTo>
                  <a:pt x="1650709" y="78885"/>
                  <a:pt x="1655933" y="77362"/>
                  <a:pt x="1661160" y="76200"/>
                </a:cubicBezTo>
                <a:cubicBezTo>
                  <a:pt x="1686446" y="70581"/>
                  <a:pt x="1712786" y="69151"/>
                  <a:pt x="1737360" y="60960"/>
                </a:cubicBezTo>
                <a:cubicBezTo>
                  <a:pt x="1770344" y="49965"/>
                  <a:pt x="1747267" y="56365"/>
                  <a:pt x="1808480" y="50800"/>
                </a:cubicBezTo>
                <a:cubicBezTo>
                  <a:pt x="1813560" y="47413"/>
                  <a:pt x="1818003" y="42784"/>
                  <a:pt x="1823720" y="40640"/>
                </a:cubicBezTo>
                <a:cubicBezTo>
                  <a:pt x="1831805" y="37608"/>
                  <a:pt x="1840691" y="37433"/>
                  <a:pt x="1849120" y="35560"/>
                </a:cubicBezTo>
                <a:cubicBezTo>
                  <a:pt x="1855936" y="34045"/>
                  <a:pt x="1862753" y="32486"/>
                  <a:pt x="1869440" y="30480"/>
                </a:cubicBezTo>
                <a:cubicBezTo>
                  <a:pt x="1879698" y="27403"/>
                  <a:pt x="1889530" y="22917"/>
                  <a:pt x="1899920" y="20320"/>
                </a:cubicBezTo>
                <a:cubicBezTo>
                  <a:pt x="1909913" y="17822"/>
                  <a:pt x="1920407" y="17738"/>
                  <a:pt x="1930400" y="15240"/>
                </a:cubicBezTo>
                <a:cubicBezTo>
                  <a:pt x="1940790" y="12643"/>
                  <a:pt x="1950548" y="7898"/>
                  <a:pt x="1960880" y="5080"/>
                </a:cubicBezTo>
                <a:cubicBezTo>
                  <a:pt x="1969210" y="2808"/>
                  <a:pt x="1977813" y="1693"/>
                  <a:pt x="1986280" y="0"/>
                </a:cubicBezTo>
                <a:cubicBezTo>
                  <a:pt x="2050627" y="3387"/>
                  <a:pt x="2115382" y="2168"/>
                  <a:pt x="2179320" y="10160"/>
                </a:cubicBezTo>
                <a:cubicBezTo>
                  <a:pt x="2185378" y="10917"/>
                  <a:pt x="2184712" y="21586"/>
                  <a:pt x="2189480" y="25400"/>
                </a:cubicBezTo>
                <a:cubicBezTo>
                  <a:pt x="2193661" y="28745"/>
                  <a:pt x="2199640" y="28787"/>
                  <a:pt x="2204720" y="30480"/>
                </a:cubicBezTo>
                <a:cubicBezTo>
                  <a:pt x="2203027" y="54187"/>
                  <a:pt x="2202417" y="77996"/>
                  <a:pt x="2199640" y="101600"/>
                </a:cubicBezTo>
                <a:cubicBezTo>
                  <a:pt x="2199014" y="106918"/>
                  <a:pt x="2195151" y="111518"/>
                  <a:pt x="2194560" y="116840"/>
                </a:cubicBezTo>
                <a:cubicBezTo>
                  <a:pt x="2191749" y="142141"/>
                  <a:pt x="2192145" y="167723"/>
                  <a:pt x="2189480" y="193040"/>
                </a:cubicBezTo>
                <a:cubicBezTo>
                  <a:pt x="2188749" y="199983"/>
                  <a:pt x="2185649" y="206491"/>
                  <a:pt x="2184400" y="213360"/>
                </a:cubicBezTo>
                <a:cubicBezTo>
                  <a:pt x="2182258" y="225141"/>
                  <a:pt x="2182761" y="237451"/>
                  <a:pt x="2179320" y="248920"/>
                </a:cubicBezTo>
                <a:cubicBezTo>
                  <a:pt x="2177566" y="254768"/>
                  <a:pt x="2172189" y="258859"/>
                  <a:pt x="2169160" y="264160"/>
                </a:cubicBezTo>
                <a:cubicBezTo>
                  <a:pt x="2141814" y="312015"/>
                  <a:pt x="2177610" y="259099"/>
                  <a:pt x="2143760" y="299720"/>
                </a:cubicBezTo>
                <a:cubicBezTo>
                  <a:pt x="2139851" y="304410"/>
                  <a:pt x="2137917" y="310643"/>
                  <a:pt x="2133600" y="314960"/>
                </a:cubicBezTo>
                <a:cubicBezTo>
                  <a:pt x="2127613" y="320947"/>
                  <a:pt x="2119267" y="324213"/>
                  <a:pt x="2113280" y="330200"/>
                </a:cubicBezTo>
                <a:cubicBezTo>
                  <a:pt x="2101205" y="342275"/>
                  <a:pt x="2097990" y="360830"/>
                  <a:pt x="2092960" y="375920"/>
                </a:cubicBezTo>
                <a:cubicBezTo>
                  <a:pt x="2091267" y="381000"/>
                  <a:pt x="2092335" y="388190"/>
                  <a:pt x="2087880" y="391160"/>
                </a:cubicBezTo>
                <a:lnTo>
                  <a:pt x="2072640" y="401320"/>
                </a:lnTo>
                <a:cubicBezTo>
                  <a:pt x="2069253" y="411480"/>
                  <a:pt x="2065077" y="421410"/>
                  <a:pt x="2062480" y="431800"/>
                </a:cubicBezTo>
                <a:cubicBezTo>
                  <a:pt x="2060852" y="438311"/>
                  <a:pt x="2055964" y="460072"/>
                  <a:pt x="2052320" y="467360"/>
                </a:cubicBezTo>
                <a:cubicBezTo>
                  <a:pt x="2049590" y="472821"/>
                  <a:pt x="2046928" y="478786"/>
                  <a:pt x="2042160" y="482600"/>
                </a:cubicBezTo>
                <a:cubicBezTo>
                  <a:pt x="2037979" y="485945"/>
                  <a:pt x="2032000" y="485987"/>
                  <a:pt x="2026920" y="487680"/>
                </a:cubicBezTo>
                <a:cubicBezTo>
                  <a:pt x="2025227" y="492760"/>
                  <a:pt x="2026197" y="499808"/>
                  <a:pt x="2021840" y="502920"/>
                </a:cubicBezTo>
                <a:cubicBezTo>
                  <a:pt x="2013125" y="509145"/>
                  <a:pt x="2001520" y="509693"/>
                  <a:pt x="1991360" y="513080"/>
                </a:cubicBezTo>
                <a:lnTo>
                  <a:pt x="1976120" y="518160"/>
                </a:lnTo>
                <a:cubicBezTo>
                  <a:pt x="1971040" y="519853"/>
                  <a:pt x="1966131" y="522190"/>
                  <a:pt x="1960880" y="523240"/>
                </a:cubicBezTo>
                <a:lnTo>
                  <a:pt x="1935480" y="528320"/>
                </a:lnTo>
                <a:cubicBezTo>
                  <a:pt x="1907680" y="546854"/>
                  <a:pt x="1931378" y="534220"/>
                  <a:pt x="1884680" y="543560"/>
                </a:cubicBezTo>
                <a:cubicBezTo>
                  <a:pt x="1879429" y="544610"/>
                  <a:pt x="1874667" y="547478"/>
                  <a:pt x="1869440" y="548640"/>
                </a:cubicBezTo>
                <a:cubicBezTo>
                  <a:pt x="1859385" y="550874"/>
                  <a:pt x="1849094" y="551877"/>
                  <a:pt x="1838960" y="553720"/>
                </a:cubicBezTo>
                <a:cubicBezTo>
                  <a:pt x="1830465" y="555265"/>
                  <a:pt x="1822055" y="557255"/>
                  <a:pt x="1813560" y="558800"/>
                </a:cubicBezTo>
                <a:cubicBezTo>
                  <a:pt x="1803426" y="560643"/>
                  <a:pt x="1793135" y="561646"/>
                  <a:pt x="1783080" y="563880"/>
                </a:cubicBezTo>
                <a:cubicBezTo>
                  <a:pt x="1773374" y="566037"/>
                  <a:pt x="1748655" y="576860"/>
                  <a:pt x="1742440" y="579120"/>
                </a:cubicBezTo>
                <a:cubicBezTo>
                  <a:pt x="1732375" y="582780"/>
                  <a:pt x="1722120" y="585893"/>
                  <a:pt x="1711960" y="589280"/>
                </a:cubicBezTo>
                <a:lnTo>
                  <a:pt x="1696720" y="594360"/>
                </a:lnTo>
                <a:cubicBezTo>
                  <a:pt x="1669782" y="621298"/>
                  <a:pt x="1694592" y="599701"/>
                  <a:pt x="1661160" y="619760"/>
                </a:cubicBezTo>
                <a:cubicBezTo>
                  <a:pt x="1650689" y="626042"/>
                  <a:pt x="1640840" y="633307"/>
                  <a:pt x="1630680" y="640080"/>
                </a:cubicBezTo>
                <a:cubicBezTo>
                  <a:pt x="1625600" y="643467"/>
                  <a:pt x="1619757" y="645923"/>
                  <a:pt x="1615440" y="650240"/>
                </a:cubicBezTo>
                <a:cubicBezTo>
                  <a:pt x="1610360" y="655320"/>
                  <a:pt x="1605719" y="660881"/>
                  <a:pt x="1600200" y="665480"/>
                </a:cubicBezTo>
                <a:cubicBezTo>
                  <a:pt x="1595510" y="669389"/>
                  <a:pt x="1589650" y="671731"/>
                  <a:pt x="1584960" y="675640"/>
                </a:cubicBezTo>
                <a:cubicBezTo>
                  <a:pt x="1579441" y="680239"/>
                  <a:pt x="1574319" y="685361"/>
                  <a:pt x="1569720" y="690880"/>
                </a:cubicBezTo>
                <a:cubicBezTo>
                  <a:pt x="1565811" y="695570"/>
                  <a:pt x="1564155" y="702100"/>
                  <a:pt x="1559560" y="706120"/>
                </a:cubicBezTo>
                <a:cubicBezTo>
                  <a:pt x="1550370" y="714161"/>
                  <a:pt x="1529080" y="726440"/>
                  <a:pt x="1529080" y="726440"/>
                </a:cubicBezTo>
                <a:cubicBezTo>
                  <a:pt x="1521134" y="742331"/>
                  <a:pt x="1519126" y="751703"/>
                  <a:pt x="1503680" y="762000"/>
                </a:cubicBezTo>
                <a:cubicBezTo>
                  <a:pt x="1499225" y="764970"/>
                  <a:pt x="1493520" y="765387"/>
                  <a:pt x="1488440" y="767080"/>
                </a:cubicBezTo>
                <a:cubicBezTo>
                  <a:pt x="1464023" y="799636"/>
                  <a:pt x="1485052" y="778934"/>
                  <a:pt x="1447800" y="797560"/>
                </a:cubicBezTo>
                <a:cubicBezTo>
                  <a:pt x="1438969" y="801976"/>
                  <a:pt x="1430773" y="807567"/>
                  <a:pt x="1422400" y="812800"/>
                </a:cubicBezTo>
                <a:cubicBezTo>
                  <a:pt x="1409659" y="820763"/>
                  <a:pt x="1401706" y="828165"/>
                  <a:pt x="1386840" y="833120"/>
                </a:cubicBezTo>
                <a:cubicBezTo>
                  <a:pt x="1378649" y="835850"/>
                  <a:pt x="1369817" y="836106"/>
                  <a:pt x="1361440" y="838200"/>
                </a:cubicBezTo>
                <a:cubicBezTo>
                  <a:pt x="1356245" y="839499"/>
                  <a:pt x="1351280" y="841587"/>
                  <a:pt x="1346200" y="843280"/>
                </a:cubicBezTo>
                <a:cubicBezTo>
                  <a:pt x="1282516" y="891043"/>
                  <a:pt x="1377926" y="822832"/>
                  <a:pt x="1295400" y="868680"/>
                </a:cubicBezTo>
                <a:cubicBezTo>
                  <a:pt x="1289120" y="872169"/>
                  <a:pt x="1286398" y="880356"/>
                  <a:pt x="1280160" y="883920"/>
                </a:cubicBezTo>
                <a:cubicBezTo>
                  <a:pt x="1274098" y="887384"/>
                  <a:pt x="1266553" y="887082"/>
                  <a:pt x="1259840" y="889000"/>
                </a:cubicBezTo>
                <a:cubicBezTo>
                  <a:pt x="1254691" y="890471"/>
                  <a:pt x="1249749" y="892609"/>
                  <a:pt x="1244600" y="894080"/>
                </a:cubicBezTo>
                <a:cubicBezTo>
                  <a:pt x="1237887" y="895998"/>
                  <a:pt x="1230967" y="897154"/>
                  <a:pt x="1224280" y="899160"/>
                </a:cubicBezTo>
                <a:cubicBezTo>
                  <a:pt x="1214022" y="902237"/>
                  <a:pt x="1204302" y="907220"/>
                  <a:pt x="1193800" y="909320"/>
                </a:cubicBezTo>
                <a:lnTo>
                  <a:pt x="1168400" y="914400"/>
                </a:lnTo>
                <a:cubicBezTo>
                  <a:pt x="1151273" y="940091"/>
                  <a:pt x="1167537" y="922451"/>
                  <a:pt x="1143000" y="934720"/>
                </a:cubicBezTo>
                <a:cubicBezTo>
                  <a:pt x="1109759" y="951340"/>
                  <a:pt x="1146225" y="937650"/>
                  <a:pt x="1112520" y="960120"/>
                </a:cubicBezTo>
                <a:cubicBezTo>
                  <a:pt x="1108065" y="963090"/>
                  <a:pt x="1102069" y="962805"/>
                  <a:pt x="1097280" y="965200"/>
                </a:cubicBezTo>
                <a:cubicBezTo>
                  <a:pt x="1091819" y="967930"/>
                  <a:pt x="1087008" y="971811"/>
                  <a:pt x="1082040" y="975360"/>
                </a:cubicBezTo>
                <a:cubicBezTo>
                  <a:pt x="1075150" y="980281"/>
                  <a:pt x="1068013" y="984936"/>
                  <a:pt x="1061720" y="990600"/>
                </a:cubicBezTo>
                <a:cubicBezTo>
                  <a:pt x="1012010" y="1035339"/>
                  <a:pt x="1049532" y="1008885"/>
                  <a:pt x="1016000" y="1031240"/>
                </a:cubicBezTo>
                <a:cubicBezTo>
                  <a:pt x="1012613" y="1036320"/>
                  <a:pt x="1010530" y="1042571"/>
                  <a:pt x="1005840" y="1046480"/>
                </a:cubicBezTo>
                <a:cubicBezTo>
                  <a:pt x="1000022" y="1051328"/>
                  <a:pt x="992095" y="1052883"/>
                  <a:pt x="985520" y="1056640"/>
                </a:cubicBezTo>
                <a:cubicBezTo>
                  <a:pt x="980219" y="1059669"/>
                  <a:pt x="975360" y="1063413"/>
                  <a:pt x="970280" y="1066800"/>
                </a:cubicBezTo>
                <a:cubicBezTo>
                  <a:pt x="966893" y="1071880"/>
                  <a:pt x="964810" y="1078131"/>
                  <a:pt x="960120" y="1082040"/>
                </a:cubicBezTo>
                <a:cubicBezTo>
                  <a:pt x="954302" y="1086888"/>
                  <a:pt x="946831" y="1089388"/>
                  <a:pt x="939800" y="1092200"/>
                </a:cubicBezTo>
                <a:lnTo>
                  <a:pt x="894080" y="1107440"/>
                </a:lnTo>
                <a:cubicBezTo>
                  <a:pt x="889000" y="1109133"/>
                  <a:pt x="883295" y="1109550"/>
                  <a:pt x="878840" y="1112520"/>
                </a:cubicBezTo>
                <a:cubicBezTo>
                  <a:pt x="873760" y="1115907"/>
                  <a:pt x="869061" y="1119950"/>
                  <a:pt x="863600" y="1122680"/>
                </a:cubicBezTo>
                <a:cubicBezTo>
                  <a:pt x="858811" y="1125075"/>
                  <a:pt x="853282" y="1125651"/>
                  <a:pt x="848360" y="1127760"/>
                </a:cubicBezTo>
                <a:cubicBezTo>
                  <a:pt x="841399" y="1130743"/>
                  <a:pt x="834615" y="1134163"/>
                  <a:pt x="828040" y="1137920"/>
                </a:cubicBezTo>
                <a:cubicBezTo>
                  <a:pt x="809282" y="1148639"/>
                  <a:pt x="814809" y="1149867"/>
                  <a:pt x="792480" y="1158240"/>
                </a:cubicBezTo>
                <a:cubicBezTo>
                  <a:pt x="779459" y="1163123"/>
                  <a:pt x="769201" y="1162259"/>
                  <a:pt x="756920" y="1168400"/>
                </a:cubicBezTo>
                <a:cubicBezTo>
                  <a:pt x="717529" y="1188095"/>
                  <a:pt x="764746" y="1170871"/>
                  <a:pt x="726440" y="1183640"/>
                </a:cubicBezTo>
                <a:cubicBezTo>
                  <a:pt x="713541" y="1196539"/>
                  <a:pt x="711520" y="1200553"/>
                  <a:pt x="695960" y="1209040"/>
                </a:cubicBezTo>
                <a:cubicBezTo>
                  <a:pt x="682664" y="1216293"/>
                  <a:pt x="666030" y="1218650"/>
                  <a:pt x="655320" y="1229360"/>
                </a:cubicBezTo>
                <a:cubicBezTo>
                  <a:pt x="602474" y="1282206"/>
                  <a:pt x="674348" y="1212325"/>
                  <a:pt x="624840" y="1254760"/>
                </a:cubicBezTo>
                <a:cubicBezTo>
                  <a:pt x="617567" y="1260994"/>
                  <a:pt x="610504" y="1267600"/>
                  <a:pt x="604520" y="1275080"/>
                </a:cubicBezTo>
                <a:cubicBezTo>
                  <a:pt x="596892" y="1284615"/>
                  <a:pt x="594360" y="1298787"/>
                  <a:pt x="584200" y="1305560"/>
                </a:cubicBezTo>
                <a:cubicBezTo>
                  <a:pt x="557005" y="1323690"/>
                  <a:pt x="573277" y="1311403"/>
                  <a:pt x="538480" y="1346200"/>
                </a:cubicBezTo>
                <a:cubicBezTo>
                  <a:pt x="533400" y="1351280"/>
                  <a:pt x="530056" y="1359168"/>
                  <a:pt x="523240" y="1361440"/>
                </a:cubicBezTo>
                <a:cubicBezTo>
                  <a:pt x="507966" y="1366531"/>
                  <a:pt x="505890" y="1365738"/>
                  <a:pt x="492760" y="1376680"/>
                </a:cubicBezTo>
                <a:cubicBezTo>
                  <a:pt x="487241" y="1381279"/>
                  <a:pt x="483498" y="1387935"/>
                  <a:pt x="477520" y="1391920"/>
                </a:cubicBezTo>
                <a:cubicBezTo>
                  <a:pt x="473147" y="1394835"/>
                  <a:pt x="444670" y="1401403"/>
                  <a:pt x="441960" y="1402080"/>
                </a:cubicBezTo>
                <a:lnTo>
                  <a:pt x="381000" y="1442720"/>
                </a:lnTo>
                <a:lnTo>
                  <a:pt x="365760" y="1452880"/>
                </a:lnTo>
                <a:lnTo>
                  <a:pt x="350520" y="1463040"/>
                </a:lnTo>
                <a:cubicBezTo>
                  <a:pt x="347133" y="1468120"/>
                  <a:pt x="344677" y="1473963"/>
                  <a:pt x="340360" y="1478280"/>
                </a:cubicBezTo>
                <a:cubicBezTo>
                  <a:pt x="331574" y="1487066"/>
                  <a:pt x="314761" y="1492624"/>
                  <a:pt x="304800" y="1498600"/>
                </a:cubicBezTo>
                <a:cubicBezTo>
                  <a:pt x="294329" y="1504882"/>
                  <a:pt x="284480" y="1512147"/>
                  <a:pt x="274320" y="1518920"/>
                </a:cubicBezTo>
                <a:cubicBezTo>
                  <a:pt x="269240" y="1522307"/>
                  <a:pt x="263397" y="1524763"/>
                  <a:pt x="259080" y="1529080"/>
                </a:cubicBezTo>
                <a:cubicBezTo>
                  <a:pt x="254000" y="1534160"/>
                  <a:pt x="249686" y="1540144"/>
                  <a:pt x="243840" y="1544320"/>
                </a:cubicBezTo>
                <a:cubicBezTo>
                  <a:pt x="237678" y="1548722"/>
                  <a:pt x="230095" y="1550723"/>
                  <a:pt x="223520" y="1554480"/>
                </a:cubicBezTo>
                <a:cubicBezTo>
                  <a:pt x="218219" y="1557509"/>
                  <a:pt x="213741" y="1561910"/>
                  <a:pt x="208280" y="1564640"/>
                </a:cubicBezTo>
                <a:cubicBezTo>
                  <a:pt x="203491" y="1567035"/>
                  <a:pt x="197829" y="1567325"/>
                  <a:pt x="193040" y="1569720"/>
                </a:cubicBezTo>
                <a:cubicBezTo>
                  <a:pt x="149301" y="1591589"/>
                  <a:pt x="186884" y="1581111"/>
                  <a:pt x="142240" y="1590040"/>
                </a:cubicBezTo>
                <a:cubicBezTo>
                  <a:pt x="133773" y="1595120"/>
                  <a:pt x="125213" y="1600047"/>
                  <a:pt x="116840" y="1605280"/>
                </a:cubicBezTo>
                <a:cubicBezTo>
                  <a:pt x="111663" y="1608516"/>
                  <a:pt x="107549" y="1616813"/>
                  <a:pt x="101600" y="1615440"/>
                </a:cubicBezTo>
                <a:cubicBezTo>
                  <a:pt x="83153" y="1611183"/>
                  <a:pt x="67733" y="1598507"/>
                  <a:pt x="50800" y="1590040"/>
                </a:cubicBezTo>
                <a:cubicBezTo>
                  <a:pt x="47413" y="1584960"/>
                  <a:pt x="44549" y="1579490"/>
                  <a:pt x="40640" y="1574800"/>
                </a:cubicBezTo>
                <a:cubicBezTo>
                  <a:pt x="36041" y="1569281"/>
                  <a:pt x="28964" y="1565798"/>
                  <a:pt x="25400" y="1559560"/>
                </a:cubicBezTo>
                <a:cubicBezTo>
                  <a:pt x="21936" y="1553498"/>
                  <a:pt x="22528" y="1545864"/>
                  <a:pt x="20320" y="1539240"/>
                </a:cubicBezTo>
                <a:cubicBezTo>
                  <a:pt x="12035" y="1514385"/>
                  <a:pt x="12445" y="1517267"/>
                  <a:pt x="0" y="1498600"/>
                </a:cubicBezTo>
                <a:cubicBezTo>
                  <a:pt x="1693" y="1459653"/>
                  <a:pt x="2200" y="1420637"/>
                  <a:pt x="5080" y="1381760"/>
                </a:cubicBezTo>
                <a:cubicBezTo>
                  <a:pt x="5737" y="1372894"/>
                  <a:pt x="18721" y="1334557"/>
                  <a:pt x="20320" y="1330960"/>
                </a:cubicBezTo>
                <a:cubicBezTo>
                  <a:pt x="22800" y="1325381"/>
                  <a:pt x="27093" y="1320800"/>
                  <a:pt x="30480" y="1315720"/>
                </a:cubicBezTo>
                <a:cubicBezTo>
                  <a:pt x="32173" y="1308947"/>
                  <a:pt x="32096" y="1301462"/>
                  <a:pt x="35560" y="1295400"/>
                </a:cubicBezTo>
                <a:cubicBezTo>
                  <a:pt x="43655" y="1281233"/>
                  <a:pt x="54563" y="1279564"/>
                  <a:pt x="66040" y="1270000"/>
                </a:cubicBezTo>
                <a:cubicBezTo>
                  <a:pt x="71559" y="1265401"/>
                  <a:pt x="76969" y="1260507"/>
                  <a:pt x="81280" y="1254760"/>
                </a:cubicBezTo>
                <a:cubicBezTo>
                  <a:pt x="119152" y="1204263"/>
                  <a:pt x="75760" y="1250120"/>
                  <a:pt x="111760" y="1214120"/>
                </a:cubicBezTo>
                <a:cubicBezTo>
                  <a:pt x="118533" y="1198880"/>
                  <a:pt x="123677" y="1182806"/>
                  <a:pt x="132080" y="1168400"/>
                </a:cubicBezTo>
                <a:cubicBezTo>
                  <a:pt x="135700" y="1162194"/>
                  <a:pt x="142645" y="1158615"/>
                  <a:pt x="147320" y="1153160"/>
                </a:cubicBezTo>
                <a:cubicBezTo>
                  <a:pt x="195042" y="1097484"/>
                  <a:pt x="116080" y="1179320"/>
                  <a:pt x="193040" y="1102360"/>
                </a:cubicBezTo>
                <a:lnTo>
                  <a:pt x="213360" y="1082040"/>
                </a:lnTo>
                <a:cubicBezTo>
                  <a:pt x="218440" y="1076960"/>
                  <a:pt x="221784" y="1069072"/>
                  <a:pt x="228600" y="1066800"/>
                </a:cubicBezTo>
                <a:lnTo>
                  <a:pt x="243840" y="1061720"/>
                </a:lnTo>
                <a:cubicBezTo>
                  <a:pt x="250613" y="1053253"/>
                  <a:pt x="255928" y="1043376"/>
                  <a:pt x="264160" y="1036320"/>
                </a:cubicBezTo>
                <a:cubicBezTo>
                  <a:pt x="268226" y="1032835"/>
                  <a:pt x="274751" y="1033897"/>
                  <a:pt x="279400" y="1031240"/>
                </a:cubicBezTo>
                <a:cubicBezTo>
                  <a:pt x="286751" y="1027039"/>
                  <a:pt x="292675" y="1020696"/>
                  <a:pt x="299720" y="1016000"/>
                </a:cubicBezTo>
                <a:cubicBezTo>
                  <a:pt x="307935" y="1010523"/>
                  <a:pt x="316905" y="1006237"/>
                  <a:pt x="325120" y="1000760"/>
                </a:cubicBezTo>
                <a:cubicBezTo>
                  <a:pt x="332165" y="996064"/>
                  <a:pt x="338395" y="990216"/>
                  <a:pt x="345440" y="985520"/>
                </a:cubicBezTo>
                <a:cubicBezTo>
                  <a:pt x="366276" y="971629"/>
                  <a:pt x="373080" y="971312"/>
                  <a:pt x="391160" y="955040"/>
                </a:cubicBezTo>
                <a:cubicBezTo>
                  <a:pt x="401840" y="945428"/>
                  <a:pt x="413289" y="936252"/>
                  <a:pt x="421640" y="924560"/>
                </a:cubicBezTo>
                <a:cubicBezTo>
                  <a:pt x="440106" y="898708"/>
                  <a:pt x="442278" y="888093"/>
                  <a:pt x="467360" y="873760"/>
                </a:cubicBezTo>
                <a:cubicBezTo>
                  <a:pt x="472009" y="871103"/>
                  <a:pt x="477520" y="870373"/>
                  <a:pt x="482600" y="868680"/>
                </a:cubicBezTo>
                <a:cubicBezTo>
                  <a:pt x="522477" y="828803"/>
                  <a:pt x="504212" y="842419"/>
                  <a:pt x="533400" y="822960"/>
                </a:cubicBezTo>
                <a:cubicBezTo>
                  <a:pt x="550552" y="797231"/>
                  <a:pt x="535874" y="814537"/>
                  <a:pt x="568960" y="792480"/>
                </a:cubicBezTo>
                <a:cubicBezTo>
                  <a:pt x="576005" y="787784"/>
                  <a:pt x="582056" y="781655"/>
                  <a:pt x="589280" y="777240"/>
                </a:cubicBezTo>
                <a:cubicBezTo>
                  <a:pt x="712679" y="701830"/>
                  <a:pt x="618332" y="760932"/>
                  <a:pt x="690880" y="721360"/>
                </a:cubicBezTo>
                <a:cubicBezTo>
                  <a:pt x="728061" y="701079"/>
                  <a:pt x="702604" y="709539"/>
                  <a:pt x="736600" y="701040"/>
                </a:cubicBezTo>
                <a:cubicBezTo>
                  <a:pt x="746760" y="690880"/>
                  <a:pt x="753449" y="675104"/>
                  <a:pt x="767080" y="670560"/>
                </a:cubicBezTo>
                <a:lnTo>
                  <a:pt x="797560" y="660400"/>
                </a:lnTo>
                <a:cubicBezTo>
                  <a:pt x="799253" y="655320"/>
                  <a:pt x="799295" y="649341"/>
                  <a:pt x="802640" y="645160"/>
                </a:cubicBezTo>
                <a:cubicBezTo>
                  <a:pt x="806454" y="640392"/>
                  <a:pt x="812912" y="638549"/>
                  <a:pt x="817880" y="635000"/>
                </a:cubicBezTo>
                <a:cubicBezTo>
                  <a:pt x="824770" y="630079"/>
                  <a:pt x="831907" y="625424"/>
                  <a:pt x="838200" y="619760"/>
                </a:cubicBezTo>
                <a:lnTo>
                  <a:pt x="883920" y="574040"/>
                </a:lnTo>
                <a:cubicBezTo>
                  <a:pt x="892387" y="565573"/>
                  <a:pt x="902678" y="558603"/>
                  <a:pt x="909320" y="548640"/>
                </a:cubicBezTo>
                <a:cubicBezTo>
                  <a:pt x="923681" y="527099"/>
                  <a:pt x="914019" y="536130"/>
                  <a:pt x="939800" y="523240"/>
                </a:cubicBezTo>
                <a:cubicBezTo>
                  <a:pt x="948441" y="497317"/>
                  <a:pt x="939364" y="516975"/>
                  <a:pt x="960120" y="492760"/>
                </a:cubicBezTo>
                <a:cubicBezTo>
                  <a:pt x="965630" y="486332"/>
                  <a:pt x="969696" y="478733"/>
                  <a:pt x="975360" y="472440"/>
                </a:cubicBezTo>
                <a:cubicBezTo>
                  <a:pt x="984972" y="461760"/>
                  <a:pt x="1005840" y="441960"/>
                  <a:pt x="1005840" y="441960"/>
                </a:cubicBezTo>
                <a:cubicBezTo>
                  <a:pt x="1017919" y="405723"/>
                  <a:pt x="1000791" y="449533"/>
                  <a:pt x="1026160" y="411480"/>
                </a:cubicBezTo>
                <a:cubicBezTo>
                  <a:pt x="1029130" y="407025"/>
                  <a:pt x="1028270" y="400695"/>
                  <a:pt x="1031240" y="396240"/>
                </a:cubicBezTo>
                <a:cubicBezTo>
                  <a:pt x="1042112" y="379932"/>
                  <a:pt x="1045742" y="381246"/>
                  <a:pt x="1061720" y="375920"/>
                </a:cubicBezTo>
                <a:cubicBezTo>
                  <a:pt x="1068493" y="370840"/>
                  <a:pt x="1075612" y="366190"/>
                  <a:pt x="1082040" y="360680"/>
                </a:cubicBezTo>
                <a:cubicBezTo>
                  <a:pt x="1087495" y="356005"/>
                  <a:pt x="1091434" y="349616"/>
                  <a:pt x="1097280" y="345440"/>
                </a:cubicBezTo>
                <a:cubicBezTo>
                  <a:pt x="1103442" y="341038"/>
                  <a:pt x="1110827" y="338667"/>
                  <a:pt x="1117600" y="335280"/>
                </a:cubicBezTo>
                <a:cubicBezTo>
                  <a:pt x="1140322" y="301196"/>
                  <a:pt x="1113555" y="334590"/>
                  <a:pt x="1143000" y="314960"/>
                </a:cubicBezTo>
                <a:cubicBezTo>
                  <a:pt x="1162577" y="301909"/>
                  <a:pt x="1155874" y="295832"/>
                  <a:pt x="1173480" y="279400"/>
                </a:cubicBezTo>
                <a:cubicBezTo>
                  <a:pt x="1192817" y="261352"/>
                  <a:pt x="1214534" y="246018"/>
                  <a:pt x="1234440" y="228600"/>
                </a:cubicBezTo>
                <a:cubicBezTo>
                  <a:pt x="1241649" y="222292"/>
                  <a:pt x="1247487" y="214514"/>
                  <a:pt x="1254760" y="208280"/>
                </a:cubicBezTo>
                <a:cubicBezTo>
                  <a:pt x="1271409" y="194009"/>
                  <a:pt x="1270000" y="192894"/>
                  <a:pt x="1270000" y="203200"/>
                </a:cubicBezTo>
                <a:lnTo>
                  <a:pt x="1229360" y="28448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651C1-CE4E-45AC-B1C5-31ACF0D4A298}"/>
              </a:ext>
            </a:extLst>
          </p:cNvPr>
          <p:cNvSpPr txBox="1"/>
          <p:nvPr/>
        </p:nvSpPr>
        <p:spPr>
          <a:xfrm>
            <a:off x="2824583" y="3119254"/>
            <a:ext cx="965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Good</a:t>
            </a:r>
          </a:p>
          <a:p>
            <a:r>
              <a:rPr lang="en-US"/>
              <a:t>weather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4E79A5E-FE91-4CAD-BBA1-F28C3375415C}"/>
              </a:ext>
            </a:extLst>
          </p:cNvPr>
          <p:cNvSpPr txBox="1"/>
          <p:nvPr/>
        </p:nvSpPr>
        <p:spPr>
          <a:xfrm>
            <a:off x="4033384" y="4385385"/>
            <a:ext cx="965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Bad</a:t>
            </a:r>
          </a:p>
          <a:p>
            <a:r>
              <a:rPr lang="en-US"/>
              <a:t>weather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EE7D2EA-A91B-4C8A-A923-196C4C522FCA}"/>
              </a:ext>
            </a:extLst>
          </p:cNvPr>
          <p:cNvSpPr/>
          <p:nvPr/>
        </p:nvSpPr>
        <p:spPr>
          <a:xfrm>
            <a:off x="5339756" y="4032200"/>
            <a:ext cx="914400" cy="281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1A52D91-65A0-41EB-BA36-81F179308B70}"/>
              </a:ext>
            </a:extLst>
          </p:cNvPr>
          <p:cNvCxnSpPr>
            <a:cxnSpLocks/>
          </p:cNvCxnSpPr>
          <p:nvPr/>
        </p:nvCxnSpPr>
        <p:spPr>
          <a:xfrm>
            <a:off x="7379806" y="5196033"/>
            <a:ext cx="29075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C411695-6B4B-4D92-8CF4-E485A21BA30F}"/>
              </a:ext>
            </a:extLst>
          </p:cNvPr>
          <p:cNvCxnSpPr>
            <a:cxnSpLocks/>
          </p:cNvCxnSpPr>
          <p:nvPr/>
        </p:nvCxnSpPr>
        <p:spPr>
          <a:xfrm flipV="1">
            <a:off x="7364394" y="3259354"/>
            <a:ext cx="0" cy="194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51B2BB5A-80F4-4DB5-AE66-281275280324}"/>
              </a:ext>
            </a:extLst>
          </p:cNvPr>
          <p:cNvSpPr/>
          <p:nvPr/>
        </p:nvSpPr>
        <p:spPr>
          <a:xfrm>
            <a:off x="9569005" y="3591892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FF33656-C778-4228-88B4-B914B8210949}"/>
              </a:ext>
            </a:extLst>
          </p:cNvPr>
          <p:cNvSpPr/>
          <p:nvPr/>
        </p:nvSpPr>
        <p:spPr>
          <a:xfrm>
            <a:off x="9803705" y="3815069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D23EB98-4F1C-4093-AA6E-148AA9783B31}"/>
              </a:ext>
            </a:extLst>
          </p:cNvPr>
          <p:cNvSpPr/>
          <p:nvPr/>
        </p:nvSpPr>
        <p:spPr>
          <a:xfrm>
            <a:off x="9376809" y="3387795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C603E8C-3D00-408E-8AA2-8AEB577E5E20}"/>
              </a:ext>
            </a:extLst>
          </p:cNvPr>
          <p:cNvSpPr txBox="1"/>
          <p:nvPr/>
        </p:nvSpPr>
        <p:spPr>
          <a:xfrm>
            <a:off x="10402375" y="5196033"/>
            <a:ext cx="109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log(price)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6DDB7A-E54A-44D4-A321-6F2B43A84CA1}"/>
              </a:ext>
            </a:extLst>
          </p:cNvPr>
          <p:cNvSpPr txBox="1"/>
          <p:nvPr/>
        </p:nvSpPr>
        <p:spPr>
          <a:xfrm>
            <a:off x="6019704" y="2969656"/>
            <a:ext cx="141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log(demand)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8F31E75-E872-4B34-B657-D8EF29B0E558}"/>
              </a:ext>
            </a:extLst>
          </p:cNvPr>
          <p:cNvSpPr/>
          <p:nvPr/>
        </p:nvSpPr>
        <p:spPr>
          <a:xfrm>
            <a:off x="8020319" y="4559349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BB1582D8-F50F-4E12-A9FB-94FDC34C030F}"/>
              </a:ext>
            </a:extLst>
          </p:cNvPr>
          <p:cNvSpPr/>
          <p:nvPr/>
        </p:nvSpPr>
        <p:spPr>
          <a:xfrm>
            <a:off x="8255019" y="4782526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B2C4C33-CFBD-4412-B4DC-B5AEAA9A381D}"/>
              </a:ext>
            </a:extLst>
          </p:cNvPr>
          <p:cNvSpPr/>
          <p:nvPr/>
        </p:nvSpPr>
        <p:spPr>
          <a:xfrm>
            <a:off x="7828123" y="4355252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7C3D0F4F-2F27-42EB-82A3-0082B6C945FC}"/>
              </a:ext>
            </a:extLst>
          </p:cNvPr>
          <p:cNvSpPr/>
          <p:nvPr/>
        </p:nvSpPr>
        <p:spPr>
          <a:xfrm>
            <a:off x="7904374" y="3519239"/>
            <a:ext cx="2179320" cy="1429324"/>
          </a:xfrm>
          <a:custGeom>
            <a:avLst/>
            <a:gdLst>
              <a:gd name="connsiteX0" fmla="*/ 1610360 w 2179320"/>
              <a:gd name="connsiteY0" fmla="*/ 30480 h 1429324"/>
              <a:gd name="connsiteX1" fmla="*/ 1610360 w 2179320"/>
              <a:gd name="connsiteY1" fmla="*/ 30480 h 1429324"/>
              <a:gd name="connsiteX2" fmla="*/ 1798320 w 2179320"/>
              <a:gd name="connsiteY2" fmla="*/ 20320 h 1429324"/>
              <a:gd name="connsiteX3" fmla="*/ 1838960 w 2179320"/>
              <a:gd name="connsiteY3" fmla="*/ 15240 h 1429324"/>
              <a:gd name="connsiteX4" fmla="*/ 1884680 w 2179320"/>
              <a:gd name="connsiteY4" fmla="*/ 0 h 1429324"/>
              <a:gd name="connsiteX5" fmla="*/ 2001520 w 2179320"/>
              <a:gd name="connsiteY5" fmla="*/ 15240 h 1429324"/>
              <a:gd name="connsiteX6" fmla="*/ 2016760 w 2179320"/>
              <a:gd name="connsiteY6" fmla="*/ 20320 h 1429324"/>
              <a:gd name="connsiteX7" fmla="*/ 2062480 w 2179320"/>
              <a:gd name="connsiteY7" fmla="*/ 45720 h 1429324"/>
              <a:gd name="connsiteX8" fmla="*/ 2108200 w 2179320"/>
              <a:gd name="connsiteY8" fmla="*/ 71120 h 1429324"/>
              <a:gd name="connsiteX9" fmla="*/ 2123440 w 2179320"/>
              <a:gd name="connsiteY9" fmla="*/ 101600 h 1429324"/>
              <a:gd name="connsiteX10" fmla="*/ 2143760 w 2179320"/>
              <a:gd name="connsiteY10" fmla="*/ 121920 h 1429324"/>
              <a:gd name="connsiteX11" fmla="*/ 2164080 w 2179320"/>
              <a:gd name="connsiteY11" fmla="*/ 157480 h 1429324"/>
              <a:gd name="connsiteX12" fmla="*/ 2179320 w 2179320"/>
              <a:gd name="connsiteY12" fmla="*/ 193040 h 1429324"/>
              <a:gd name="connsiteX13" fmla="*/ 2174240 w 2179320"/>
              <a:gd name="connsiteY13" fmla="*/ 274320 h 1429324"/>
              <a:gd name="connsiteX14" fmla="*/ 2169160 w 2179320"/>
              <a:gd name="connsiteY14" fmla="*/ 309880 h 1429324"/>
              <a:gd name="connsiteX15" fmla="*/ 2159000 w 2179320"/>
              <a:gd name="connsiteY15" fmla="*/ 325120 h 1429324"/>
              <a:gd name="connsiteX16" fmla="*/ 2148840 w 2179320"/>
              <a:gd name="connsiteY16" fmla="*/ 375920 h 1429324"/>
              <a:gd name="connsiteX17" fmla="*/ 2143760 w 2179320"/>
              <a:gd name="connsiteY17" fmla="*/ 401320 h 1429324"/>
              <a:gd name="connsiteX18" fmla="*/ 2138680 w 2179320"/>
              <a:gd name="connsiteY18" fmla="*/ 416560 h 1429324"/>
              <a:gd name="connsiteX19" fmla="*/ 2118360 w 2179320"/>
              <a:gd name="connsiteY19" fmla="*/ 462280 h 1429324"/>
              <a:gd name="connsiteX20" fmla="*/ 2113280 w 2179320"/>
              <a:gd name="connsiteY20" fmla="*/ 477520 h 1429324"/>
              <a:gd name="connsiteX21" fmla="*/ 2103120 w 2179320"/>
              <a:gd name="connsiteY21" fmla="*/ 502920 h 1429324"/>
              <a:gd name="connsiteX22" fmla="*/ 2098040 w 2179320"/>
              <a:gd name="connsiteY22" fmla="*/ 518160 h 1429324"/>
              <a:gd name="connsiteX23" fmla="*/ 2082800 w 2179320"/>
              <a:gd name="connsiteY23" fmla="*/ 533400 h 1429324"/>
              <a:gd name="connsiteX24" fmla="*/ 2057400 w 2179320"/>
              <a:gd name="connsiteY24" fmla="*/ 574040 h 1429324"/>
              <a:gd name="connsiteX25" fmla="*/ 2047240 w 2179320"/>
              <a:gd name="connsiteY25" fmla="*/ 589280 h 1429324"/>
              <a:gd name="connsiteX26" fmla="*/ 2042160 w 2179320"/>
              <a:gd name="connsiteY26" fmla="*/ 604520 h 1429324"/>
              <a:gd name="connsiteX27" fmla="*/ 2026920 w 2179320"/>
              <a:gd name="connsiteY27" fmla="*/ 619760 h 1429324"/>
              <a:gd name="connsiteX28" fmla="*/ 1991360 w 2179320"/>
              <a:gd name="connsiteY28" fmla="*/ 660400 h 1429324"/>
              <a:gd name="connsiteX29" fmla="*/ 1965960 w 2179320"/>
              <a:gd name="connsiteY29" fmla="*/ 685800 h 1429324"/>
              <a:gd name="connsiteX30" fmla="*/ 1955800 w 2179320"/>
              <a:gd name="connsiteY30" fmla="*/ 701040 h 1429324"/>
              <a:gd name="connsiteX31" fmla="*/ 1940560 w 2179320"/>
              <a:gd name="connsiteY31" fmla="*/ 711200 h 1429324"/>
              <a:gd name="connsiteX32" fmla="*/ 1899920 w 2179320"/>
              <a:gd name="connsiteY32" fmla="*/ 736600 h 1429324"/>
              <a:gd name="connsiteX33" fmla="*/ 1864360 w 2179320"/>
              <a:gd name="connsiteY33" fmla="*/ 762000 h 1429324"/>
              <a:gd name="connsiteX34" fmla="*/ 1803400 w 2179320"/>
              <a:gd name="connsiteY34" fmla="*/ 812800 h 1429324"/>
              <a:gd name="connsiteX35" fmla="*/ 1772920 w 2179320"/>
              <a:gd name="connsiteY35" fmla="*/ 828040 h 1429324"/>
              <a:gd name="connsiteX36" fmla="*/ 1747520 w 2179320"/>
              <a:gd name="connsiteY36" fmla="*/ 838200 h 1429324"/>
              <a:gd name="connsiteX37" fmla="*/ 1717040 w 2179320"/>
              <a:gd name="connsiteY37" fmla="*/ 863600 h 1429324"/>
              <a:gd name="connsiteX38" fmla="*/ 1696720 w 2179320"/>
              <a:gd name="connsiteY38" fmla="*/ 868680 h 1429324"/>
              <a:gd name="connsiteX39" fmla="*/ 1671320 w 2179320"/>
              <a:gd name="connsiteY39" fmla="*/ 883920 h 1429324"/>
              <a:gd name="connsiteX40" fmla="*/ 1610360 w 2179320"/>
              <a:gd name="connsiteY40" fmla="*/ 909320 h 1429324"/>
              <a:gd name="connsiteX41" fmla="*/ 1584960 w 2179320"/>
              <a:gd name="connsiteY41" fmla="*/ 914400 h 1429324"/>
              <a:gd name="connsiteX42" fmla="*/ 1539240 w 2179320"/>
              <a:gd name="connsiteY42" fmla="*/ 939800 h 1429324"/>
              <a:gd name="connsiteX43" fmla="*/ 1513840 w 2179320"/>
              <a:gd name="connsiteY43" fmla="*/ 955040 h 1429324"/>
              <a:gd name="connsiteX44" fmla="*/ 1498600 w 2179320"/>
              <a:gd name="connsiteY44" fmla="*/ 960120 h 1429324"/>
              <a:gd name="connsiteX45" fmla="*/ 1483360 w 2179320"/>
              <a:gd name="connsiteY45" fmla="*/ 970280 h 1429324"/>
              <a:gd name="connsiteX46" fmla="*/ 1468120 w 2179320"/>
              <a:gd name="connsiteY46" fmla="*/ 975360 h 1429324"/>
              <a:gd name="connsiteX47" fmla="*/ 1432560 w 2179320"/>
              <a:gd name="connsiteY47" fmla="*/ 985520 h 1429324"/>
              <a:gd name="connsiteX48" fmla="*/ 1386840 w 2179320"/>
              <a:gd name="connsiteY48" fmla="*/ 1000760 h 1429324"/>
              <a:gd name="connsiteX49" fmla="*/ 1330960 w 2179320"/>
              <a:gd name="connsiteY49" fmla="*/ 1036320 h 1429324"/>
              <a:gd name="connsiteX50" fmla="*/ 1285240 w 2179320"/>
              <a:gd name="connsiteY50" fmla="*/ 1056640 h 1429324"/>
              <a:gd name="connsiteX51" fmla="*/ 1270000 w 2179320"/>
              <a:gd name="connsiteY51" fmla="*/ 1071880 h 1429324"/>
              <a:gd name="connsiteX52" fmla="*/ 1254760 w 2179320"/>
              <a:gd name="connsiteY52" fmla="*/ 1076960 h 1429324"/>
              <a:gd name="connsiteX53" fmla="*/ 1224280 w 2179320"/>
              <a:gd name="connsiteY53" fmla="*/ 1097280 h 1429324"/>
              <a:gd name="connsiteX54" fmla="*/ 1203960 w 2179320"/>
              <a:gd name="connsiteY54" fmla="*/ 1107440 h 1429324"/>
              <a:gd name="connsiteX55" fmla="*/ 1148080 w 2179320"/>
              <a:gd name="connsiteY55" fmla="*/ 1158240 h 1429324"/>
              <a:gd name="connsiteX56" fmla="*/ 1122680 w 2179320"/>
              <a:gd name="connsiteY56" fmla="*/ 1178560 h 1429324"/>
              <a:gd name="connsiteX57" fmla="*/ 1092200 w 2179320"/>
              <a:gd name="connsiteY57" fmla="*/ 1209040 h 1429324"/>
              <a:gd name="connsiteX58" fmla="*/ 1026160 w 2179320"/>
              <a:gd name="connsiteY58" fmla="*/ 1224280 h 1429324"/>
              <a:gd name="connsiteX59" fmla="*/ 1010920 w 2179320"/>
              <a:gd name="connsiteY59" fmla="*/ 1239520 h 1429324"/>
              <a:gd name="connsiteX60" fmla="*/ 944880 w 2179320"/>
              <a:gd name="connsiteY60" fmla="*/ 1259840 h 1429324"/>
              <a:gd name="connsiteX61" fmla="*/ 904240 w 2179320"/>
              <a:gd name="connsiteY61" fmla="*/ 1275080 h 1429324"/>
              <a:gd name="connsiteX62" fmla="*/ 889000 w 2179320"/>
              <a:gd name="connsiteY62" fmla="*/ 1290320 h 1429324"/>
              <a:gd name="connsiteX63" fmla="*/ 863600 w 2179320"/>
              <a:gd name="connsiteY63" fmla="*/ 1305560 h 1429324"/>
              <a:gd name="connsiteX64" fmla="*/ 843280 w 2179320"/>
              <a:gd name="connsiteY64" fmla="*/ 1320800 h 1429324"/>
              <a:gd name="connsiteX65" fmla="*/ 822960 w 2179320"/>
              <a:gd name="connsiteY65" fmla="*/ 1325880 h 1429324"/>
              <a:gd name="connsiteX66" fmla="*/ 807720 w 2179320"/>
              <a:gd name="connsiteY66" fmla="*/ 1330960 h 1429324"/>
              <a:gd name="connsiteX67" fmla="*/ 787400 w 2179320"/>
              <a:gd name="connsiteY67" fmla="*/ 1341120 h 1429324"/>
              <a:gd name="connsiteX68" fmla="*/ 767080 w 2179320"/>
              <a:gd name="connsiteY68" fmla="*/ 1346200 h 1429324"/>
              <a:gd name="connsiteX69" fmla="*/ 746760 w 2179320"/>
              <a:gd name="connsiteY69" fmla="*/ 1356360 h 1429324"/>
              <a:gd name="connsiteX70" fmla="*/ 721360 w 2179320"/>
              <a:gd name="connsiteY70" fmla="*/ 1361440 h 1429324"/>
              <a:gd name="connsiteX71" fmla="*/ 665480 w 2179320"/>
              <a:gd name="connsiteY71" fmla="*/ 1371600 h 1429324"/>
              <a:gd name="connsiteX72" fmla="*/ 624840 w 2179320"/>
              <a:gd name="connsiteY72" fmla="*/ 1391920 h 1429324"/>
              <a:gd name="connsiteX73" fmla="*/ 599440 w 2179320"/>
              <a:gd name="connsiteY73" fmla="*/ 1397000 h 1429324"/>
              <a:gd name="connsiteX74" fmla="*/ 574040 w 2179320"/>
              <a:gd name="connsiteY74" fmla="*/ 1407160 h 1429324"/>
              <a:gd name="connsiteX75" fmla="*/ 421640 w 2179320"/>
              <a:gd name="connsiteY75" fmla="*/ 1422400 h 1429324"/>
              <a:gd name="connsiteX76" fmla="*/ 259080 w 2179320"/>
              <a:gd name="connsiteY76" fmla="*/ 1422400 h 1429324"/>
              <a:gd name="connsiteX77" fmla="*/ 218440 w 2179320"/>
              <a:gd name="connsiteY77" fmla="*/ 1412240 h 1429324"/>
              <a:gd name="connsiteX78" fmla="*/ 193040 w 2179320"/>
              <a:gd name="connsiteY78" fmla="*/ 1407160 h 1429324"/>
              <a:gd name="connsiteX79" fmla="*/ 172720 w 2179320"/>
              <a:gd name="connsiteY79" fmla="*/ 1391920 h 1429324"/>
              <a:gd name="connsiteX80" fmla="*/ 157480 w 2179320"/>
              <a:gd name="connsiteY80" fmla="*/ 1386840 h 1429324"/>
              <a:gd name="connsiteX81" fmla="*/ 132080 w 2179320"/>
              <a:gd name="connsiteY81" fmla="*/ 1376680 h 1429324"/>
              <a:gd name="connsiteX82" fmla="*/ 111760 w 2179320"/>
              <a:gd name="connsiteY82" fmla="*/ 1371600 h 1429324"/>
              <a:gd name="connsiteX83" fmla="*/ 96520 w 2179320"/>
              <a:gd name="connsiteY83" fmla="*/ 1366520 h 1429324"/>
              <a:gd name="connsiteX84" fmla="*/ 66040 w 2179320"/>
              <a:gd name="connsiteY84" fmla="*/ 1336040 h 1429324"/>
              <a:gd name="connsiteX85" fmla="*/ 55880 w 2179320"/>
              <a:gd name="connsiteY85" fmla="*/ 1315720 h 1429324"/>
              <a:gd name="connsiteX86" fmla="*/ 40640 w 2179320"/>
              <a:gd name="connsiteY86" fmla="*/ 1305560 h 1429324"/>
              <a:gd name="connsiteX87" fmla="*/ 25400 w 2179320"/>
              <a:gd name="connsiteY87" fmla="*/ 1290320 h 1429324"/>
              <a:gd name="connsiteX88" fmla="*/ 20320 w 2179320"/>
              <a:gd name="connsiteY88" fmla="*/ 1270000 h 1429324"/>
              <a:gd name="connsiteX89" fmla="*/ 15240 w 2179320"/>
              <a:gd name="connsiteY89" fmla="*/ 1254760 h 1429324"/>
              <a:gd name="connsiteX90" fmla="*/ 5080 w 2179320"/>
              <a:gd name="connsiteY90" fmla="*/ 1183640 h 1429324"/>
              <a:gd name="connsiteX91" fmla="*/ 0 w 2179320"/>
              <a:gd name="connsiteY91" fmla="*/ 1158240 h 1429324"/>
              <a:gd name="connsiteX92" fmla="*/ 15240 w 2179320"/>
              <a:gd name="connsiteY92" fmla="*/ 1071880 h 1429324"/>
              <a:gd name="connsiteX93" fmla="*/ 20320 w 2179320"/>
              <a:gd name="connsiteY93" fmla="*/ 1056640 h 1429324"/>
              <a:gd name="connsiteX94" fmla="*/ 30480 w 2179320"/>
              <a:gd name="connsiteY94" fmla="*/ 1041400 h 1429324"/>
              <a:gd name="connsiteX95" fmla="*/ 55880 w 2179320"/>
              <a:gd name="connsiteY95" fmla="*/ 1005840 h 1429324"/>
              <a:gd name="connsiteX96" fmla="*/ 76200 w 2179320"/>
              <a:gd name="connsiteY96" fmla="*/ 975360 h 1429324"/>
              <a:gd name="connsiteX97" fmla="*/ 96520 w 2179320"/>
              <a:gd name="connsiteY97" fmla="*/ 949960 h 1429324"/>
              <a:gd name="connsiteX98" fmla="*/ 106680 w 2179320"/>
              <a:gd name="connsiteY98" fmla="*/ 934720 h 1429324"/>
              <a:gd name="connsiteX99" fmla="*/ 121920 w 2179320"/>
              <a:gd name="connsiteY99" fmla="*/ 929640 h 1429324"/>
              <a:gd name="connsiteX100" fmla="*/ 142240 w 2179320"/>
              <a:gd name="connsiteY100" fmla="*/ 899160 h 1429324"/>
              <a:gd name="connsiteX101" fmla="*/ 152400 w 2179320"/>
              <a:gd name="connsiteY101" fmla="*/ 883920 h 1429324"/>
              <a:gd name="connsiteX102" fmla="*/ 167640 w 2179320"/>
              <a:gd name="connsiteY102" fmla="*/ 868680 h 1429324"/>
              <a:gd name="connsiteX103" fmla="*/ 198120 w 2179320"/>
              <a:gd name="connsiteY103" fmla="*/ 833120 h 1429324"/>
              <a:gd name="connsiteX104" fmla="*/ 238760 w 2179320"/>
              <a:gd name="connsiteY104" fmla="*/ 797560 h 1429324"/>
              <a:gd name="connsiteX105" fmla="*/ 279400 w 2179320"/>
              <a:gd name="connsiteY105" fmla="*/ 777240 h 1429324"/>
              <a:gd name="connsiteX106" fmla="*/ 330200 w 2179320"/>
              <a:gd name="connsiteY106" fmla="*/ 746760 h 1429324"/>
              <a:gd name="connsiteX107" fmla="*/ 370840 w 2179320"/>
              <a:gd name="connsiteY107" fmla="*/ 726440 h 1429324"/>
              <a:gd name="connsiteX108" fmla="*/ 386080 w 2179320"/>
              <a:gd name="connsiteY108" fmla="*/ 711200 h 1429324"/>
              <a:gd name="connsiteX109" fmla="*/ 421640 w 2179320"/>
              <a:gd name="connsiteY109" fmla="*/ 695960 h 1429324"/>
              <a:gd name="connsiteX110" fmla="*/ 457200 w 2179320"/>
              <a:gd name="connsiteY110" fmla="*/ 685800 h 1429324"/>
              <a:gd name="connsiteX111" fmla="*/ 477520 w 2179320"/>
              <a:gd name="connsiteY111" fmla="*/ 670560 h 1429324"/>
              <a:gd name="connsiteX112" fmla="*/ 497840 w 2179320"/>
              <a:gd name="connsiteY112" fmla="*/ 660400 h 1429324"/>
              <a:gd name="connsiteX113" fmla="*/ 513080 w 2179320"/>
              <a:gd name="connsiteY113" fmla="*/ 645160 h 1429324"/>
              <a:gd name="connsiteX114" fmla="*/ 558800 w 2179320"/>
              <a:gd name="connsiteY114" fmla="*/ 624840 h 1429324"/>
              <a:gd name="connsiteX115" fmla="*/ 589280 w 2179320"/>
              <a:gd name="connsiteY115" fmla="*/ 604520 h 1429324"/>
              <a:gd name="connsiteX116" fmla="*/ 604520 w 2179320"/>
              <a:gd name="connsiteY116" fmla="*/ 589280 h 1429324"/>
              <a:gd name="connsiteX117" fmla="*/ 640080 w 2179320"/>
              <a:gd name="connsiteY117" fmla="*/ 563880 h 1429324"/>
              <a:gd name="connsiteX118" fmla="*/ 701040 w 2179320"/>
              <a:gd name="connsiteY118" fmla="*/ 533400 h 1429324"/>
              <a:gd name="connsiteX119" fmla="*/ 746760 w 2179320"/>
              <a:gd name="connsiteY119" fmla="*/ 502920 h 1429324"/>
              <a:gd name="connsiteX120" fmla="*/ 782320 w 2179320"/>
              <a:gd name="connsiteY120" fmla="*/ 482600 h 1429324"/>
              <a:gd name="connsiteX121" fmla="*/ 817880 w 2179320"/>
              <a:gd name="connsiteY121" fmla="*/ 457200 h 1429324"/>
              <a:gd name="connsiteX122" fmla="*/ 848360 w 2179320"/>
              <a:gd name="connsiteY122" fmla="*/ 452120 h 1429324"/>
              <a:gd name="connsiteX123" fmla="*/ 883920 w 2179320"/>
              <a:gd name="connsiteY123" fmla="*/ 426720 h 1429324"/>
              <a:gd name="connsiteX124" fmla="*/ 909320 w 2179320"/>
              <a:gd name="connsiteY124" fmla="*/ 421640 h 1429324"/>
              <a:gd name="connsiteX125" fmla="*/ 970280 w 2179320"/>
              <a:gd name="connsiteY125" fmla="*/ 396240 h 1429324"/>
              <a:gd name="connsiteX126" fmla="*/ 995680 w 2179320"/>
              <a:gd name="connsiteY126" fmla="*/ 381000 h 1429324"/>
              <a:gd name="connsiteX127" fmla="*/ 1026160 w 2179320"/>
              <a:gd name="connsiteY127" fmla="*/ 370840 h 1429324"/>
              <a:gd name="connsiteX128" fmla="*/ 1051560 w 2179320"/>
              <a:gd name="connsiteY128" fmla="*/ 355600 h 1429324"/>
              <a:gd name="connsiteX129" fmla="*/ 1071880 w 2179320"/>
              <a:gd name="connsiteY129" fmla="*/ 345440 h 1429324"/>
              <a:gd name="connsiteX130" fmla="*/ 1087120 w 2179320"/>
              <a:gd name="connsiteY130" fmla="*/ 330200 h 1429324"/>
              <a:gd name="connsiteX131" fmla="*/ 1102360 w 2179320"/>
              <a:gd name="connsiteY131" fmla="*/ 320040 h 1429324"/>
              <a:gd name="connsiteX132" fmla="*/ 1122680 w 2179320"/>
              <a:gd name="connsiteY132" fmla="*/ 304800 h 1429324"/>
              <a:gd name="connsiteX133" fmla="*/ 1168400 w 2179320"/>
              <a:gd name="connsiteY133" fmla="*/ 289560 h 1429324"/>
              <a:gd name="connsiteX134" fmla="*/ 1203960 w 2179320"/>
              <a:gd name="connsiteY134" fmla="*/ 274320 h 1429324"/>
              <a:gd name="connsiteX135" fmla="*/ 1224280 w 2179320"/>
              <a:gd name="connsiteY135" fmla="*/ 254000 h 1429324"/>
              <a:gd name="connsiteX136" fmla="*/ 1249680 w 2179320"/>
              <a:gd name="connsiteY136" fmla="*/ 233680 h 1429324"/>
              <a:gd name="connsiteX137" fmla="*/ 1305560 w 2179320"/>
              <a:gd name="connsiteY137" fmla="*/ 182880 h 1429324"/>
              <a:gd name="connsiteX138" fmla="*/ 1336040 w 2179320"/>
              <a:gd name="connsiteY138" fmla="*/ 157480 h 1429324"/>
              <a:gd name="connsiteX139" fmla="*/ 1386840 w 2179320"/>
              <a:gd name="connsiteY139" fmla="*/ 142240 h 1429324"/>
              <a:gd name="connsiteX140" fmla="*/ 1417320 w 2179320"/>
              <a:gd name="connsiteY140" fmla="*/ 106680 h 1429324"/>
              <a:gd name="connsiteX141" fmla="*/ 1432560 w 2179320"/>
              <a:gd name="connsiteY141" fmla="*/ 101600 h 1429324"/>
              <a:gd name="connsiteX142" fmla="*/ 1442720 w 2179320"/>
              <a:gd name="connsiteY142" fmla="*/ 86360 h 1429324"/>
              <a:gd name="connsiteX143" fmla="*/ 1503680 w 2179320"/>
              <a:gd name="connsiteY143" fmla="*/ 60960 h 1429324"/>
              <a:gd name="connsiteX144" fmla="*/ 1518920 w 2179320"/>
              <a:gd name="connsiteY144" fmla="*/ 50800 h 1429324"/>
              <a:gd name="connsiteX145" fmla="*/ 1534160 w 2179320"/>
              <a:gd name="connsiteY145" fmla="*/ 35560 h 1429324"/>
              <a:gd name="connsiteX146" fmla="*/ 1610360 w 2179320"/>
              <a:gd name="connsiteY146" fmla="*/ 30480 h 142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2179320" h="1429324">
                <a:moveTo>
                  <a:pt x="1610360" y="30480"/>
                </a:moveTo>
                <a:lnTo>
                  <a:pt x="1610360" y="30480"/>
                </a:lnTo>
                <a:lnTo>
                  <a:pt x="1798320" y="20320"/>
                </a:lnTo>
                <a:cubicBezTo>
                  <a:pt x="1811942" y="19412"/>
                  <a:pt x="1825671" y="18367"/>
                  <a:pt x="1838960" y="15240"/>
                </a:cubicBezTo>
                <a:cubicBezTo>
                  <a:pt x="1854597" y="11561"/>
                  <a:pt x="1884680" y="0"/>
                  <a:pt x="1884680" y="0"/>
                </a:cubicBezTo>
                <a:cubicBezTo>
                  <a:pt x="1940726" y="5900"/>
                  <a:pt x="1960048" y="3391"/>
                  <a:pt x="2001520" y="15240"/>
                </a:cubicBezTo>
                <a:cubicBezTo>
                  <a:pt x="2006669" y="16711"/>
                  <a:pt x="2012079" y="17719"/>
                  <a:pt x="2016760" y="20320"/>
                </a:cubicBezTo>
                <a:cubicBezTo>
                  <a:pt x="2069163" y="49433"/>
                  <a:pt x="2027996" y="34225"/>
                  <a:pt x="2062480" y="45720"/>
                </a:cubicBezTo>
                <a:cubicBezTo>
                  <a:pt x="2122358" y="105598"/>
                  <a:pt x="2043253" y="34008"/>
                  <a:pt x="2108200" y="71120"/>
                </a:cubicBezTo>
                <a:cubicBezTo>
                  <a:pt x="2122051" y="79035"/>
                  <a:pt x="2115797" y="90900"/>
                  <a:pt x="2123440" y="101600"/>
                </a:cubicBezTo>
                <a:cubicBezTo>
                  <a:pt x="2129008" y="109395"/>
                  <a:pt x="2136987" y="115147"/>
                  <a:pt x="2143760" y="121920"/>
                </a:cubicBezTo>
                <a:cubicBezTo>
                  <a:pt x="2153740" y="151861"/>
                  <a:pt x="2142112" y="122332"/>
                  <a:pt x="2164080" y="157480"/>
                </a:cubicBezTo>
                <a:cubicBezTo>
                  <a:pt x="2173048" y="171828"/>
                  <a:pt x="2174382" y="178225"/>
                  <a:pt x="2179320" y="193040"/>
                </a:cubicBezTo>
                <a:cubicBezTo>
                  <a:pt x="2177627" y="220133"/>
                  <a:pt x="2176592" y="247276"/>
                  <a:pt x="2174240" y="274320"/>
                </a:cubicBezTo>
                <a:cubicBezTo>
                  <a:pt x="2173203" y="286249"/>
                  <a:pt x="2172601" y="298411"/>
                  <a:pt x="2169160" y="309880"/>
                </a:cubicBezTo>
                <a:cubicBezTo>
                  <a:pt x="2167406" y="315728"/>
                  <a:pt x="2162387" y="320040"/>
                  <a:pt x="2159000" y="325120"/>
                </a:cubicBezTo>
                <a:lnTo>
                  <a:pt x="2148840" y="375920"/>
                </a:lnTo>
                <a:cubicBezTo>
                  <a:pt x="2147147" y="384387"/>
                  <a:pt x="2146490" y="393129"/>
                  <a:pt x="2143760" y="401320"/>
                </a:cubicBezTo>
                <a:cubicBezTo>
                  <a:pt x="2142067" y="406400"/>
                  <a:pt x="2140789" y="411638"/>
                  <a:pt x="2138680" y="416560"/>
                </a:cubicBezTo>
                <a:cubicBezTo>
                  <a:pt x="2115590" y="470436"/>
                  <a:pt x="2141991" y="399264"/>
                  <a:pt x="2118360" y="462280"/>
                </a:cubicBezTo>
                <a:cubicBezTo>
                  <a:pt x="2116480" y="467294"/>
                  <a:pt x="2115160" y="472506"/>
                  <a:pt x="2113280" y="477520"/>
                </a:cubicBezTo>
                <a:cubicBezTo>
                  <a:pt x="2110078" y="486058"/>
                  <a:pt x="2106322" y="494382"/>
                  <a:pt x="2103120" y="502920"/>
                </a:cubicBezTo>
                <a:cubicBezTo>
                  <a:pt x="2101240" y="507934"/>
                  <a:pt x="2101010" y="513705"/>
                  <a:pt x="2098040" y="518160"/>
                </a:cubicBezTo>
                <a:cubicBezTo>
                  <a:pt x="2094055" y="524138"/>
                  <a:pt x="2087880" y="528320"/>
                  <a:pt x="2082800" y="533400"/>
                </a:cubicBezTo>
                <a:cubicBezTo>
                  <a:pt x="2070709" y="569672"/>
                  <a:pt x="2081551" y="557939"/>
                  <a:pt x="2057400" y="574040"/>
                </a:cubicBezTo>
                <a:cubicBezTo>
                  <a:pt x="2054013" y="579120"/>
                  <a:pt x="2049970" y="583819"/>
                  <a:pt x="2047240" y="589280"/>
                </a:cubicBezTo>
                <a:cubicBezTo>
                  <a:pt x="2044845" y="594069"/>
                  <a:pt x="2045130" y="600065"/>
                  <a:pt x="2042160" y="604520"/>
                </a:cubicBezTo>
                <a:cubicBezTo>
                  <a:pt x="2038175" y="610498"/>
                  <a:pt x="2031331" y="614089"/>
                  <a:pt x="2026920" y="619760"/>
                </a:cubicBezTo>
                <a:cubicBezTo>
                  <a:pt x="1995007" y="660791"/>
                  <a:pt x="2020863" y="640731"/>
                  <a:pt x="1991360" y="660400"/>
                </a:cubicBezTo>
                <a:cubicBezTo>
                  <a:pt x="1964267" y="701040"/>
                  <a:pt x="1999827" y="651933"/>
                  <a:pt x="1965960" y="685800"/>
                </a:cubicBezTo>
                <a:cubicBezTo>
                  <a:pt x="1961643" y="690117"/>
                  <a:pt x="1960117" y="696723"/>
                  <a:pt x="1955800" y="701040"/>
                </a:cubicBezTo>
                <a:cubicBezTo>
                  <a:pt x="1951483" y="705357"/>
                  <a:pt x="1945444" y="707537"/>
                  <a:pt x="1940560" y="711200"/>
                </a:cubicBezTo>
                <a:cubicBezTo>
                  <a:pt x="1907429" y="736048"/>
                  <a:pt x="1927199" y="727507"/>
                  <a:pt x="1899920" y="736600"/>
                </a:cubicBezTo>
                <a:cubicBezTo>
                  <a:pt x="1876385" y="783669"/>
                  <a:pt x="1908033" y="733741"/>
                  <a:pt x="1864360" y="762000"/>
                </a:cubicBezTo>
                <a:cubicBezTo>
                  <a:pt x="1842153" y="776369"/>
                  <a:pt x="1828493" y="804436"/>
                  <a:pt x="1803400" y="812800"/>
                </a:cubicBezTo>
                <a:cubicBezTo>
                  <a:pt x="1765094" y="825569"/>
                  <a:pt x="1812311" y="808345"/>
                  <a:pt x="1772920" y="828040"/>
                </a:cubicBezTo>
                <a:cubicBezTo>
                  <a:pt x="1764764" y="832118"/>
                  <a:pt x="1755987" y="834813"/>
                  <a:pt x="1747520" y="838200"/>
                </a:cubicBezTo>
                <a:cubicBezTo>
                  <a:pt x="1738366" y="847354"/>
                  <a:pt x="1729417" y="858296"/>
                  <a:pt x="1717040" y="863600"/>
                </a:cubicBezTo>
                <a:cubicBezTo>
                  <a:pt x="1710623" y="866350"/>
                  <a:pt x="1703493" y="866987"/>
                  <a:pt x="1696720" y="868680"/>
                </a:cubicBezTo>
                <a:cubicBezTo>
                  <a:pt x="1688253" y="873760"/>
                  <a:pt x="1679951" y="879125"/>
                  <a:pt x="1671320" y="883920"/>
                </a:cubicBezTo>
                <a:cubicBezTo>
                  <a:pt x="1652299" y="894487"/>
                  <a:pt x="1630887" y="903004"/>
                  <a:pt x="1610360" y="909320"/>
                </a:cubicBezTo>
                <a:cubicBezTo>
                  <a:pt x="1602107" y="911859"/>
                  <a:pt x="1593427" y="912707"/>
                  <a:pt x="1584960" y="914400"/>
                </a:cubicBezTo>
                <a:cubicBezTo>
                  <a:pt x="1544992" y="944376"/>
                  <a:pt x="1585806" y="916517"/>
                  <a:pt x="1539240" y="939800"/>
                </a:cubicBezTo>
                <a:cubicBezTo>
                  <a:pt x="1530409" y="944216"/>
                  <a:pt x="1522671" y="950624"/>
                  <a:pt x="1513840" y="955040"/>
                </a:cubicBezTo>
                <a:cubicBezTo>
                  <a:pt x="1509051" y="957435"/>
                  <a:pt x="1503389" y="957725"/>
                  <a:pt x="1498600" y="960120"/>
                </a:cubicBezTo>
                <a:cubicBezTo>
                  <a:pt x="1493139" y="962850"/>
                  <a:pt x="1488821" y="967550"/>
                  <a:pt x="1483360" y="970280"/>
                </a:cubicBezTo>
                <a:cubicBezTo>
                  <a:pt x="1478571" y="972675"/>
                  <a:pt x="1473249" y="973821"/>
                  <a:pt x="1468120" y="975360"/>
                </a:cubicBezTo>
                <a:cubicBezTo>
                  <a:pt x="1456312" y="978902"/>
                  <a:pt x="1444326" y="981843"/>
                  <a:pt x="1432560" y="985520"/>
                </a:cubicBezTo>
                <a:cubicBezTo>
                  <a:pt x="1417227" y="990312"/>
                  <a:pt x="1401605" y="994432"/>
                  <a:pt x="1386840" y="1000760"/>
                </a:cubicBezTo>
                <a:cubicBezTo>
                  <a:pt x="1372016" y="1007113"/>
                  <a:pt x="1343627" y="1029283"/>
                  <a:pt x="1330960" y="1036320"/>
                </a:cubicBezTo>
                <a:cubicBezTo>
                  <a:pt x="1277850" y="1065825"/>
                  <a:pt x="1377983" y="994811"/>
                  <a:pt x="1285240" y="1056640"/>
                </a:cubicBezTo>
                <a:cubicBezTo>
                  <a:pt x="1279262" y="1060625"/>
                  <a:pt x="1275978" y="1067895"/>
                  <a:pt x="1270000" y="1071880"/>
                </a:cubicBezTo>
                <a:cubicBezTo>
                  <a:pt x="1265545" y="1074850"/>
                  <a:pt x="1259441" y="1074359"/>
                  <a:pt x="1254760" y="1076960"/>
                </a:cubicBezTo>
                <a:cubicBezTo>
                  <a:pt x="1244086" y="1082890"/>
                  <a:pt x="1235202" y="1091819"/>
                  <a:pt x="1224280" y="1097280"/>
                </a:cubicBezTo>
                <a:cubicBezTo>
                  <a:pt x="1217507" y="1100667"/>
                  <a:pt x="1210084" y="1102986"/>
                  <a:pt x="1203960" y="1107440"/>
                </a:cubicBezTo>
                <a:cubicBezTo>
                  <a:pt x="1160409" y="1139114"/>
                  <a:pt x="1179880" y="1129973"/>
                  <a:pt x="1148080" y="1158240"/>
                </a:cubicBezTo>
                <a:cubicBezTo>
                  <a:pt x="1139976" y="1165443"/>
                  <a:pt x="1130347" y="1170893"/>
                  <a:pt x="1122680" y="1178560"/>
                </a:cubicBezTo>
                <a:cubicBezTo>
                  <a:pt x="1101476" y="1199764"/>
                  <a:pt x="1116144" y="1197068"/>
                  <a:pt x="1092200" y="1209040"/>
                </a:cubicBezTo>
                <a:cubicBezTo>
                  <a:pt x="1064278" y="1223001"/>
                  <a:pt x="1060647" y="1219969"/>
                  <a:pt x="1026160" y="1224280"/>
                </a:cubicBezTo>
                <a:cubicBezTo>
                  <a:pt x="1021080" y="1229360"/>
                  <a:pt x="1016898" y="1235535"/>
                  <a:pt x="1010920" y="1239520"/>
                </a:cubicBezTo>
                <a:cubicBezTo>
                  <a:pt x="982836" y="1258243"/>
                  <a:pt x="977870" y="1255127"/>
                  <a:pt x="944880" y="1259840"/>
                </a:cubicBezTo>
                <a:cubicBezTo>
                  <a:pt x="934747" y="1263218"/>
                  <a:pt x="911182" y="1270741"/>
                  <a:pt x="904240" y="1275080"/>
                </a:cubicBezTo>
                <a:cubicBezTo>
                  <a:pt x="898148" y="1278888"/>
                  <a:pt x="894747" y="1286009"/>
                  <a:pt x="889000" y="1290320"/>
                </a:cubicBezTo>
                <a:cubicBezTo>
                  <a:pt x="881101" y="1296244"/>
                  <a:pt x="871815" y="1300083"/>
                  <a:pt x="863600" y="1305560"/>
                </a:cubicBezTo>
                <a:cubicBezTo>
                  <a:pt x="856555" y="1310256"/>
                  <a:pt x="850853" y="1317014"/>
                  <a:pt x="843280" y="1320800"/>
                </a:cubicBezTo>
                <a:cubicBezTo>
                  <a:pt x="837035" y="1323922"/>
                  <a:pt x="829673" y="1323962"/>
                  <a:pt x="822960" y="1325880"/>
                </a:cubicBezTo>
                <a:cubicBezTo>
                  <a:pt x="817811" y="1327351"/>
                  <a:pt x="812642" y="1328851"/>
                  <a:pt x="807720" y="1330960"/>
                </a:cubicBezTo>
                <a:cubicBezTo>
                  <a:pt x="800759" y="1333943"/>
                  <a:pt x="794491" y="1338461"/>
                  <a:pt x="787400" y="1341120"/>
                </a:cubicBezTo>
                <a:cubicBezTo>
                  <a:pt x="780863" y="1343571"/>
                  <a:pt x="773617" y="1343749"/>
                  <a:pt x="767080" y="1346200"/>
                </a:cubicBezTo>
                <a:cubicBezTo>
                  <a:pt x="759989" y="1348859"/>
                  <a:pt x="753944" y="1353965"/>
                  <a:pt x="746760" y="1356360"/>
                </a:cubicBezTo>
                <a:cubicBezTo>
                  <a:pt x="738569" y="1359090"/>
                  <a:pt x="729737" y="1359346"/>
                  <a:pt x="721360" y="1361440"/>
                </a:cubicBezTo>
                <a:cubicBezTo>
                  <a:pt x="674374" y="1373186"/>
                  <a:pt x="759350" y="1359866"/>
                  <a:pt x="665480" y="1371600"/>
                </a:cubicBezTo>
                <a:cubicBezTo>
                  <a:pt x="648326" y="1383036"/>
                  <a:pt x="647435" y="1385141"/>
                  <a:pt x="624840" y="1391920"/>
                </a:cubicBezTo>
                <a:cubicBezTo>
                  <a:pt x="616570" y="1394401"/>
                  <a:pt x="607710" y="1394519"/>
                  <a:pt x="599440" y="1397000"/>
                </a:cubicBezTo>
                <a:cubicBezTo>
                  <a:pt x="590706" y="1399620"/>
                  <a:pt x="582756" y="1404478"/>
                  <a:pt x="574040" y="1407160"/>
                </a:cubicBezTo>
                <a:cubicBezTo>
                  <a:pt x="514122" y="1425596"/>
                  <a:pt x="502215" y="1418737"/>
                  <a:pt x="421640" y="1422400"/>
                </a:cubicBezTo>
                <a:cubicBezTo>
                  <a:pt x="351472" y="1431171"/>
                  <a:pt x="362364" y="1432083"/>
                  <a:pt x="259080" y="1422400"/>
                </a:cubicBezTo>
                <a:cubicBezTo>
                  <a:pt x="245177" y="1421097"/>
                  <a:pt x="232132" y="1414978"/>
                  <a:pt x="218440" y="1412240"/>
                </a:cubicBezTo>
                <a:lnTo>
                  <a:pt x="193040" y="1407160"/>
                </a:lnTo>
                <a:cubicBezTo>
                  <a:pt x="186267" y="1402080"/>
                  <a:pt x="180071" y="1396121"/>
                  <a:pt x="172720" y="1391920"/>
                </a:cubicBezTo>
                <a:cubicBezTo>
                  <a:pt x="168071" y="1389263"/>
                  <a:pt x="162494" y="1388720"/>
                  <a:pt x="157480" y="1386840"/>
                </a:cubicBezTo>
                <a:cubicBezTo>
                  <a:pt x="148942" y="1383638"/>
                  <a:pt x="140731" y="1379564"/>
                  <a:pt x="132080" y="1376680"/>
                </a:cubicBezTo>
                <a:cubicBezTo>
                  <a:pt x="125456" y="1374472"/>
                  <a:pt x="118473" y="1373518"/>
                  <a:pt x="111760" y="1371600"/>
                </a:cubicBezTo>
                <a:cubicBezTo>
                  <a:pt x="106611" y="1370129"/>
                  <a:pt x="101600" y="1368213"/>
                  <a:pt x="96520" y="1366520"/>
                </a:cubicBezTo>
                <a:cubicBezTo>
                  <a:pt x="86360" y="1356360"/>
                  <a:pt x="72466" y="1348891"/>
                  <a:pt x="66040" y="1336040"/>
                </a:cubicBezTo>
                <a:cubicBezTo>
                  <a:pt x="62653" y="1329267"/>
                  <a:pt x="60728" y="1321538"/>
                  <a:pt x="55880" y="1315720"/>
                </a:cubicBezTo>
                <a:cubicBezTo>
                  <a:pt x="51971" y="1311030"/>
                  <a:pt x="45330" y="1309469"/>
                  <a:pt x="40640" y="1305560"/>
                </a:cubicBezTo>
                <a:cubicBezTo>
                  <a:pt x="35121" y="1300961"/>
                  <a:pt x="30480" y="1295400"/>
                  <a:pt x="25400" y="1290320"/>
                </a:cubicBezTo>
                <a:cubicBezTo>
                  <a:pt x="23707" y="1283547"/>
                  <a:pt x="22238" y="1276713"/>
                  <a:pt x="20320" y="1270000"/>
                </a:cubicBezTo>
                <a:cubicBezTo>
                  <a:pt x="18849" y="1264851"/>
                  <a:pt x="16171" y="1260033"/>
                  <a:pt x="15240" y="1254760"/>
                </a:cubicBezTo>
                <a:cubicBezTo>
                  <a:pt x="11078" y="1231177"/>
                  <a:pt x="8815" y="1207294"/>
                  <a:pt x="5080" y="1183640"/>
                </a:cubicBezTo>
                <a:cubicBezTo>
                  <a:pt x="3733" y="1175111"/>
                  <a:pt x="1693" y="1166707"/>
                  <a:pt x="0" y="1158240"/>
                </a:cubicBezTo>
                <a:cubicBezTo>
                  <a:pt x="5649" y="1121524"/>
                  <a:pt x="6505" y="1102452"/>
                  <a:pt x="15240" y="1071880"/>
                </a:cubicBezTo>
                <a:cubicBezTo>
                  <a:pt x="16711" y="1066731"/>
                  <a:pt x="17925" y="1061429"/>
                  <a:pt x="20320" y="1056640"/>
                </a:cubicBezTo>
                <a:cubicBezTo>
                  <a:pt x="23050" y="1051179"/>
                  <a:pt x="27093" y="1046480"/>
                  <a:pt x="30480" y="1041400"/>
                </a:cubicBezTo>
                <a:cubicBezTo>
                  <a:pt x="40400" y="1001721"/>
                  <a:pt x="26596" y="1038785"/>
                  <a:pt x="55880" y="1005840"/>
                </a:cubicBezTo>
                <a:cubicBezTo>
                  <a:pt x="63992" y="996714"/>
                  <a:pt x="68572" y="984895"/>
                  <a:pt x="76200" y="975360"/>
                </a:cubicBezTo>
                <a:cubicBezTo>
                  <a:pt x="82973" y="966893"/>
                  <a:pt x="90014" y="958634"/>
                  <a:pt x="96520" y="949960"/>
                </a:cubicBezTo>
                <a:cubicBezTo>
                  <a:pt x="100183" y="945076"/>
                  <a:pt x="101912" y="938534"/>
                  <a:pt x="106680" y="934720"/>
                </a:cubicBezTo>
                <a:cubicBezTo>
                  <a:pt x="110861" y="931375"/>
                  <a:pt x="116840" y="931333"/>
                  <a:pt x="121920" y="929640"/>
                </a:cubicBezTo>
                <a:lnTo>
                  <a:pt x="142240" y="899160"/>
                </a:lnTo>
                <a:cubicBezTo>
                  <a:pt x="145627" y="894080"/>
                  <a:pt x="148083" y="888237"/>
                  <a:pt x="152400" y="883920"/>
                </a:cubicBezTo>
                <a:cubicBezTo>
                  <a:pt x="157480" y="878840"/>
                  <a:pt x="163655" y="874658"/>
                  <a:pt x="167640" y="868680"/>
                </a:cubicBezTo>
                <a:cubicBezTo>
                  <a:pt x="192832" y="830891"/>
                  <a:pt x="168541" y="842980"/>
                  <a:pt x="198120" y="833120"/>
                </a:cubicBezTo>
                <a:cubicBezTo>
                  <a:pt x="208399" y="802284"/>
                  <a:pt x="196303" y="827280"/>
                  <a:pt x="238760" y="797560"/>
                </a:cubicBezTo>
                <a:cubicBezTo>
                  <a:pt x="272913" y="773653"/>
                  <a:pt x="231563" y="786807"/>
                  <a:pt x="279400" y="777240"/>
                </a:cubicBezTo>
                <a:cubicBezTo>
                  <a:pt x="315110" y="750457"/>
                  <a:pt x="283691" y="772129"/>
                  <a:pt x="330200" y="746760"/>
                </a:cubicBezTo>
                <a:cubicBezTo>
                  <a:pt x="367904" y="726194"/>
                  <a:pt x="342050" y="736037"/>
                  <a:pt x="370840" y="726440"/>
                </a:cubicBezTo>
                <a:cubicBezTo>
                  <a:pt x="375920" y="721360"/>
                  <a:pt x="379920" y="714896"/>
                  <a:pt x="386080" y="711200"/>
                </a:cubicBezTo>
                <a:cubicBezTo>
                  <a:pt x="397138" y="704565"/>
                  <a:pt x="409666" y="700749"/>
                  <a:pt x="421640" y="695960"/>
                </a:cubicBezTo>
                <a:cubicBezTo>
                  <a:pt x="433786" y="691101"/>
                  <a:pt x="444355" y="689011"/>
                  <a:pt x="457200" y="685800"/>
                </a:cubicBezTo>
                <a:cubicBezTo>
                  <a:pt x="463973" y="680720"/>
                  <a:pt x="470340" y="675047"/>
                  <a:pt x="477520" y="670560"/>
                </a:cubicBezTo>
                <a:cubicBezTo>
                  <a:pt x="483942" y="666546"/>
                  <a:pt x="491678" y="664802"/>
                  <a:pt x="497840" y="660400"/>
                </a:cubicBezTo>
                <a:cubicBezTo>
                  <a:pt x="503686" y="656224"/>
                  <a:pt x="507561" y="649759"/>
                  <a:pt x="513080" y="645160"/>
                </a:cubicBezTo>
                <a:cubicBezTo>
                  <a:pt x="529181" y="631743"/>
                  <a:pt x="536649" y="632224"/>
                  <a:pt x="558800" y="624840"/>
                </a:cubicBezTo>
                <a:cubicBezTo>
                  <a:pt x="607417" y="576223"/>
                  <a:pt x="545169" y="633927"/>
                  <a:pt x="589280" y="604520"/>
                </a:cubicBezTo>
                <a:cubicBezTo>
                  <a:pt x="595258" y="600535"/>
                  <a:pt x="598910" y="593768"/>
                  <a:pt x="604520" y="589280"/>
                </a:cubicBezTo>
                <a:cubicBezTo>
                  <a:pt x="615895" y="580180"/>
                  <a:pt x="627960" y="571960"/>
                  <a:pt x="640080" y="563880"/>
                </a:cubicBezTo>
                <a:cubicBezTo>
                  <a:pt x="697144" y="525837"/>
                  <a:pt x="629492" y="573646"/>
                  <a:pt x="701040" y="533400"/>
                </a:cubicBezTo>
                <a:cubicBezTo>
                  <a:pt x="717004" y="524420"/>
                  <a:pt x="731228" y="512628"/>
                  <a:pt x="746760" y="502920"/>
                </a:cubicBezTo>
                <a:cubicBezTo>
                  <a:pt x="758337" y="495684"/>
                  <a:pt x="770836" y="489982"/>
                  <a:pt x="782320" y="482600"/>
                </a:cubicBezTo>
                <a:cubicBezTo>
                  <a:pt x="794573" y="474723"/>
                  <a:pt x="804654" y="463304"/>
                  <a:pt x="817880" y="457200"/>
                </a:cubicBezTo>
                <a:cubicBezTo>
                  <a:pt x="827232" y="452884"/>
                  <a:pt x="838200" y="453813"/>
                  <a:pt x="848360" y="452120"/>
                </a:cubicBezTo>
                <a:cubicBezTo>
                  <a:pt x="860213" y="443653"/>
                  <a:pt x="870891" y="433234"/>
                  <a:pt x="883920" y="426720"/>
                </a:cubicBezTo>
                <a:cubicBezTo>
                  <a:pt x="891643" y="422859"/>
                  <a:pt x="901178" y="424514"/>
                  <a:pt x="909320" y="421640"/>
                </a:cubicBezTo>
                <a:cubicBezTo>
                  <a:pt x="930078" y="414314"/>
                  <a:pt x="950362" y="405613"/>
                  <a:pt x="970280" y="396240"/>
                </a:cubicBezTo>
                <a:cubicBezTo>
                  <a:pt x="979214" y="392036"/>
                  <a:pt x="986691" y="385086"/>
                  <a:pt x="995680" y="381000"/>
                </a:cubicBezTo>
                <a:cubicBezTo>
                  <a:pt x="1005430" y="376568"/>
                  <a:pt x="1016977" y="376350"/>
                  <a:pt x="1026160" y="370840"/>
                </a:cubicBezTo>
                <a:cubicBezTo>
                  <a:pt x="1034627" y="365760"/>
                  <a:pt x="1042929" y="360395"/>
                  <a:pt x="1051560" y="355600"/>
                </a:cubicBezTo>
                <a:cubicBezTo>
                  <a:pt x="1058180" y="351922"/>
                  <a:pt x="1065718" y="349842"/>
                  <a:pt x="1071880" y="345440"/>
                </a:cubicBezTo>
                <a:cubicBezTo>
                  <a:pt x="1077726" y="341264"/>
                  <a:pt x="1081601" y="334799"/>
                  <a:pt x="1087120" y="330200"/>
                </a:cubicBezTo>
                <a:cubicBezTo>
                  <a:pt x="1091810" y="326291"/>
                  <a:pt x="1097392" y="323589"/>
                  <a:pt x="1102360" y="320040"/>
                </a:cubicBezTo>
                <a:cubicBezTo>
                  <a:pt x="1109250" y="315119"/>
                  <a:pt x="1114993" y="308348"/>
                  <a:pt x="1122680" y="304800"/>
                </a:cubicBezTo>
                <a:cubicBezTo>
                  <a:pt x="1137266" y="298068"/>
                  <a:pt x="1153406" y="295327"/>
                  <a:pt x="1168400" y="289560"/>
                </a:cubicBezTo>
                <a:cubicBezTo>
                  <a:pt x="1250006" y="258173"/>
                  <a:pt x="1141587" y="295111"/>
                  <a:pt x="1203960" y="274320"/>
                </a:cubicBezTo>
                <a:cubicBezTo>
                  <a:pt x="1210733" y="267547"/>
                  <a:pt x="1217121" y="260364"/>
                  <a:pt x="1224280" y="254000"/>
                </a:cubicBezTo>
                <a:cubicBezTo>
                  <a:pt x="1232384" y="246797"/>
                  <a:pt x="1242013" y="241347"/>
                  <a:pt x="1249680" y="233680"/>
                </a:cubicBezTo>
                <a:cubicBezTo>
                  <a:pt x="1302165" y="181195"/>
                  <a:pt x="1268800" y="195133"/>
                  <a:pt x="1305560" y="182880"/>
                </a:cubicBezTo>
                <a:cubicBezTo>
                  <a:pt x="1315720" y="174413"/>
                  <a:pt x="1324616" y="164144"/>
                  <a:pt x="1336040" y="157480"/>
                </a:cubicBezTo>
                <a:cubicBezTo>
                  <a:pt x="1345316" y="152069"/>
                  <a:pt x="1374272" y="145382"/>
                  <a:pt x="1386840" y="142240"/>
                </a:cubicBezTo>
                <a:cubicBezTo>
                  <a:pt x="1396603" y="127595"/>
                  <a:pt x="1401642" y="117879"/>
                  <a:pt x="1417320" y="106680"/>
                </a:cubicBezTo>
                <a:cubicBezTo>
                  <a:pt x="1421677" y="103568"/>
                  <a:pt x="1427480" y="103293"/>
                  <a:pt x="1432560" y="101600"/>
                </a:cubicBezTo>
                <a:cubicBezTo>
                  <a:pt x="1435947" y="96520"/>
                  <a:pt x="1438030" y="90269"/>
                  <a:pt x="1442720" y="86360"/>
                </a:cubicBezTo>
                <a:cubicBezTo>
                  <a:pt x="1451958" y="78662"/>
                  <a:pt x="1501845" y="61794"/>
                  <a:pt x="1503680" y="60960"/>
                </a:cubicBezTo>
                <a:cubicBezTo>
                  <a:pt x="1509238" y="58434"/>
                  <a:pt x="1514230" y="54709"/>
                  <a:pt x="1518920" y="50800"/>
                </a:cubicBezTo>
                <a:cubicBezTo>
                  <a:pt x="1524439" y="46201"/>
                  <a:pt x="1527385" y="37951"/>
                  <a:pt x="1534160" y="35560"/>
                </a:cubicBezTo>
                <a:cubicBezTo>
                  <a:pt x="1584377" y="17836"/>
                  <a:pt x="1596921" y="20320"/>
                  <a:pt x="1610360" y="30480"/>
                </a:cubicBezTo>
                <a:close/>
              </a:path>
            </a:pathLst>
          </a:cu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95A4B08-0002-4698-BA07-ACC814E88BBE}"/>
              </a:ext>
            </a:extLst>
          </p:cNvPr>
          <p:cNvSpPr/>
          <p:nvPr/>
        </p:nvSpPr>
        <p:spPr>
          <a:xfrm>
            <a:off x="7467494" y="3036639"/>
            <a:ext cx="2204720" cy="1615591"/>
          </a:xfrm>
          <a:custGeom>
            <a:avLst/>
            <a:gdLst>
              <a:gd name="connsiteX0" fmla="*/ 1229360 w 2204720"/>
              <a:gd name="connsiteY0" fmla="*/ 284480 h 1615591"/>
              <a:gd name="connsiteX1" fmla="*/ 1229360 w 2204720"/>
              <a:gd name="connsiteY1" fmla="*/ 284480 h 1615591"/>
              <a:gd name="connsiteX2" fmla="*/ 1524000 w 2204720"/>
              <a:gd name="connsiteY2" fmla="*/ 152400 h 1615591"/>
              <a:gd name="connsiteX3" fmla="*/ 1569720 w 2204720"/>
              <a:gd name="connsiteY3" fmla="*/ 116840 h 1615591"/>
              <a:gd name="connsiteX4" fmla="*/ 1630680 w 2204720"/>
              <a:gd name="connsiteY4" fmla="*/ 91440 h 1615591"/>
              <a:gd name="connsiteX5" fmla="*/ 1645920 w 2204720"/>
              <a:gd name="connsiteY5" fmla="*/ 81280 h 1615591"/>
              <a:gd name="connsiteX6" fmla="*/ 1661160 w 2204720"/>
              <a:gd name="connsiteY6" fmla="*/ 76200 h 1615591"/>
              <a:gd name="connsiteX7" fmla="*/ 1737360 w 2204720"/>
              <a:gd name="connsiteY7" fmla="*/ 60960 h 1615591"/>
              <a:gd name="connsiteX8" fmla="*/ 1808480 w 2204720"/>
              <a:gd name="connsiteY8" fmla="*/ 50800 h 1615591"/>
              <a:gd name="connsiteX9" fmla="*/ 1823720 w 2204720"/>
              <a:gd name="connsiteY9" fmla="*/ 40640 h 1615591"/>
              <a:gd name="connsiteX10" fmla="*/ 1849120 w 2204720"/>
              <a:gd name="connsiteY10" fmla="*/ 35560 h 1615591"/>
              <a:gd name="connsiteX11" fmla="*/ 1869440 w 2204720"/>
              <a:gd name="connsiteY11" fmla="*/ 30480 h 1615591"/>
              <a:gd name="connsiteX12" fmla="*/ 1899920 w 2204720"/>
              <a:gd name="connsiteY12" fmla="*/ 20320 h 1615591"/>
              <a:gd name="connsiteX13" fmla="*/ 1930400 w 2204720"/>
              <a:gd name="connsiteY13" fmla="*/ 15240 h 1615591"/>
              <a:gd name="connsiteX14" fmla="*/ 1960880 w 2204720"/>
              <a:gd name="connsiteY14" fmla="*/ 5080 h 1615591"/>
              <a:gd name="connsiteX15" fmla="*/ 1986280 w 2204720"/>
              <a:gd name="connsiteY15" fmla="*/ 0 h 1615591"/>
              <a:gd name="connsiteX16" fmla="*/ 2179320 w 2204720"/>
              <a:gd name="connsiteY16" fmla="*/ 10160 h 1615591"/>
              <a:gd name="connsiteX17" fmla="*/ 2189480 w 2204720"/>
              <a:gd name="connsiteY17" fmla="*/ 25400 h 1615591"/>
              <a:gd name="connsiteX18" fmla="*/ 2204720 w 2204720"/>
              <a:gd name="connsiteY18" fmla="*/ 30480 h 1615591"/>
              <a:gd name="connsiteX19" fmla="*/ 2199640 w 2204720"/>
              <a:gd name="connsiteY19" fmla="*/ 101600 h 1615591"/>
              <a:gd name="connsiteX20" fmla="*/ 2194560 w 2204720"/>
              <a:gd name="connsiteY20" fmla="*/ 116840 h 1615591"/>
              <a:gd name="connsiteX21" fmla="*/ 2189480 w 2204720"/>
              <a:gd name="connsiteY21" fmla="*/ 193040 h 1615591"/>
              <a:gd name="connsiteX22" fmla="*/ 2184400 w 2204720"/>
              <a:gd name="connsiteY22" fmla="*/ 213360 h 1615591"/>
              <a:gd name="connsiteX23" fmla="*/ 2179320 w 2204720"/>
              <a:gd name="connsiteY23" fmla="*/ 248920 h 1615591"/>
              <a:gd name="connsiteX24" fmla="*/ 2169160 w 2204720"/>
              <a:gd name="connsiteY24" fmla="*/ 264160 h 1615591"/>
              <a:gd name="connsiteX25" fmla="*/ 2143760 w 2204720"/>
              <a:gd name="connsiteY25" fmla="*/ 299720 h 1615591"/>
              <a:gd name="connsiteX26" fmla="*/ 2133600 w 2204720"/>
              <a:gd name="connsiteY26" fmla="*/ 314960 h 1615591"/>
              <a:gd name="connsiteX27" fmla="*/ 2113280 w 2204720"/>
              <a:gd name="connsiteY27" fmla="*/ 330200 h 1615591"/>
              <a:gd name="connsiteX28" fmla="*/ 2092960 w 2204720"/>
              <a:gd name="connsiteY28" fmla="*/ 375920 h 1615591"/>
              <a:gd name="connsiteX29" fmla="*/ 2087880 w 2204720"/>
              <a:gd name="connsiteY29" fmla="*/ 391160 h 1615591"/>
              <a:gd name="connsiteX30" fmla="*/ 2072640 w 2204720"/>
              <a:gd name="connsiteY30" fmla="*/ 401320 h 1615591"/>
              <a:gd name="connsiteX31" fmla="*/ 2062480 w 2204720"/>
              <a:gd name="connsiteY31" fmla="*/ 431800 h 1615591"/>
              <a:gd name="connsiteX32" fmla="*/ 2052320 w 2204720"/>
              <a:gd name="connsiteY32" fmla="*/ 467360 h 1615591"/>
              <a:gd name="connsiteX33" fmla="*/ 2042160 w 2204720"/>
              <a:gd name="connsiteY33" fmla="*/ 482600 h 1615591"/>
              <a:gd name="connsiteX34" fmla="*/ 2026920 w 2204720"/>
              <a:gd name="connsiteY34" fmla="*/ 487680 h 1615591"/>
              <a:gd name="connsiteX35" fmla="*/ 2021840 w 2204720"/>
              <a:gd name="connsiteY35" fmla="*/ 502920 h 1615591"/>
              <a:gd name="connsiteX36" fmla="*/ 1991360 w 2204720"/>
              <a:gd name="connsiteY36" fmla="*/ 513080 h 1615591"/>
              <a:gd name="connsiteX37" fmla="*/ 1976120 w 2204720"/>
              <a:gd name="connsiteY37" fmla="*/ 518160 h 1615591"/>
              <a:gd name="connsiteX38" fmla="*/ 1960880 w 2204720"/>
              <a:gd name="connsiteY38" fmla="*/ 523240 h 1615591"/>
              <a:gd name="connsiteX39" fmla="*/ 1935480 w 2204720"/>
              <a:gd name="connsiteY39" fmla="*/ 528320 h 1615591"/>
              <a:gd name="connsiteX40" fmla="*/ 1884680 w 2204720"/>
              <a:gd name="connsiteY40" fmla="*/ 543560 h 1615591"/>
              <a:gd name="connsiteX41" fmla="*/ 1869440 w 2204720"/>
              <a:gd name="connsiteY41" fmla="*/ 548640 h 1615591"/>
              <a:gd name="connsiteX42" fmla="*/ 1838960 w 2204720"/>
              <a:gd name="connsiteY42" fmla="*/ 553720 h 1615591"/>
              <a:gd name="connsiteX43" fmla="*/ 1813560 w 2204720"/>
              <a:gd name="connsiteY43" fmla="*/ 558800 h 1615591"/>
              <a:gd name="connsiteX44" fmla="*/ 1783080 w 2204720"/>
              <a:gd name="connsiteY44" fmla="*/ 563880 h 1615591"/>
              <a:gd name="connsiteX45" fmla="*/ 1742440 w 2204720"/>
              <a:gd name="connsiteY45" fmla="*/ 579120 h 1615591"/>
              <a:gd name="connsiteX46" fmla="*/ 1711960 w 2204720"/>
              <a:gd name="connsiteY46" fmla="*/ 589280 h 1615591"/>
              <a:gd name="connsiteX47" fmla="*/ 1696720 w 2204720"/>
              <a:gd name="connsiteY47" fmla="*/ 594360 h 1615591"/>
              <a:gd name="connsiteX48" fmla="*/ 1661160 w 2204720"/>
              <a:gd name="connsiteY48" fmla="*/ 619760 h 1615591"/>
              <a:gd name="connsiteX49" fmla="*/ 1630680 w 2204720"/>
              <a:gd name="connsiteY49" fmla="*/ 640080 h 1615591"/>
              <a:gd name="connsiteX50" fmla="*/ 1615440 w 2204720"/>
              <a:gd name="connsiteY50" fmla="*/ 650240 h 1615591"/>
              <a:gd name="connsiteX51" fmla="*/ 1600200 w 2204720"/>
              <a:gd name="connsiteY51" fmla="*/ 665480 h 1615591"/>
              <a:gd name="connsiteX52" fmla="*/ 1584960 w 2204720"/>
              <a:gd name="connsiteY52" fmla="*/ 675640 h 1615591"/>
              <a:gd name="connsiteX53" fmla="*/ 1569720 w 2204720"/>
              <a:gd name="connsiteY53" fmla="*/ 690880 h 1615591"/>
              <a:gd name="connsiteX54" fmla="*/ 1559560 w 2204720"/>
              <a:gd name="connsiteY54" fmla="*/ 706120 h 1615591"/>
              <a:gd name="connsiteX55" fmla="*/ 1529080 w 2204720"/>
              <a:gd name="connsiteY55" fmla="*/ 726440 h 1615591"/>
              <a:gd name="connsiteX56" fmla="*/ 1503680 w 2204720"/>
              <a:gd name="connsiteY56" fmla="*/ 762000 h 1615591"/>
              <a:gd name="connsiteX57" fmla="*/ 1488440 w 2204720"/>
              <a:gd name="connsiteY57" fmla="*/ 767080 h 1615591"/>
              <a:gd name="connsiteX58" fmla="*/ 1447800 w 2204720"/>
              <a:gd name="connsiteY58" fmla="*/ 797560 h 1615591"/>
              <a:gd name="connsiteX59" fmla="*/ 1422400 w 2204720"/>
              <a:gd name="connsiteY59" fmla="*/ 812800 h 1615591"/>
              <a:gd name="connsiteX60" fmla="*/ 1386840 w 2204720"/>
              <a:gd name="connsiteY60" fmla="*/ 833120 h 1615591"/>
              <a:gd name="connsiteX61" fmla="*/ 1361440 w 2204720"/>
              <a:gd name="connsiteY61" fmla="*/ 838200 h 1615591"/>
              <a:gd name="connsiteX62" fmla="*/ 1346200 w 2204720"/>
              <a:gd name="connsiteY62" fmla="*/ 843280 h 1615591"/>
              <a:gd name="connsiteX63" fmla="*/ 1295400 w 2204720"/>
              <a:gd name="connsiteY63" fmla="*/ 868680 h 1615591"/>
              <a:gd name="connsiteX64" fmla="*/ 1280160 w 2204720"/>
              <a:gd name="connsiteY64" fmla="*/ 883920 h 1615591"/>
              <a:gd name="connsiteX65" fmla="*/ 1259840 w 2204720"/>
              <a:gd name="connsiteY65" fmla="*/ 889000 h 1615591"/>
              <a:gd name="connsiteX66" fmla="*/ 1244600 w 2204720"/>
              <a:gd name="connsiteY66" fmla="*/ 894080 h 1615591"/>
              <a:gd name="connsiteX67" fmla="*/ 1224280 w 2204720"/>
              <a:gd name="connsiteY67" fmla="*/ 899160 h 1615591"/>
              <a:gd name="connsiteX68" fmla="*/ 1193800 w 2204720"/>
              <a:gd name="connsiteY68" fmla="*/ 909320 h 1615591"/>
              <a:gd name="connsiteX69" fmla="*/ 1168400 w 2204720"/>
              <a:gd name="connsiteY69" fmla="*/ 914400 h 1615591"/>
              <a:gd name="connsiteX70" fmla="*/ 1143000 w 2204720"/>
              <a:gd name="connsiteY70" fmla="*/ 934720 h 1615591"/>
              <a:gd name="connsiteX71" fmla="*/ 1112520 w 2204720"/>
              <a:gd name="connsiteY71" fmla="*/ 960120 h 1615591"/>
              <a:gd name="connsiteX72" fmla="*/ 1097280 w 2204720"/>
              <a:gd name="connsiteY72" fmla="*/ 965200 h 1615591"/>
              <a:gd name="connsiteX73" fmla="*/ 1082040 w 2204720"/>
              <a:gd name="connsiteY73" fmla="*/ 975360 h 1615591"/>
              <a:gd name="connsiteX74" fmla="*/ 1061720 w 2204720"/>
              <a:gd name="connsiteY74" fmla="*/ 990600 h 1615591"/>
              <a:gd name="connsiteX75" fmla="*/ 1016000 w 2204720"/>
              <a:gd name="connsiteY75" fmla="*/ 1031240 h 1615591"/>
              <a:gd name="connsiteX76" fmla="*/ 1005840 w 2204720"/>
              <a:gd name="connsiteY76" fmla="*/ 1046480 h 1615591"/>
              <a:gd name="connsiteX77" fmla="*/ 985520 w 2204720"/>
              <a:gd name="connsiteY77" fmla="*/ 1056640 h 1615591"/>
              <a:gd name="connsiteX78" fmla="*/ 970280 w 2204720"/>
              <a:gd name="connsiteY78" fmla="*/ 1066800 h 1615591"/>
              <a:gd name="connsiteX79" fmla="*/ 960120 w 2204720"/>
              <a:gd name="connsiteY79" fmla="*/ 1082040 h 1615591"/>
              <a:gd name="connsiteX80" fmla="*/ 939800 w 2204720"/>
              <a:gd name="connsiteY80" fmla="*/ 1092200 h 1615591"/>
              <a:gd name="connsiteX81" fmla="*/ 894080 w 2204720"/>
              <a:gd name="connsiteY81" fmla="*/ 1107440 h 1615591"/>
              <a:gd name="connsiteX82" fmla="*/ 878840 w 2204720"/>
              <a:gd name="connsiteY82" fmla="*/ 1112520 h 1615591"/>
              <a:gd name="connsiteX83" fmla="*/ 863600 w 2204720"/>
              <a:gd name="connsiteY83" fmla="*/ 1122680 h 1615591"/>
              <a:gd name="connsiteX84" fmla="*/ 848360 w 2204720"/>
              <a:gd name="connsiteY84" fmla="*/ 1127760 h 1615591"/>
              <a:gd name="connsiteX85" fmla="*/ 828040 w 2204720"/>
              <a:gd name="connsiteY85" fmla="*/ 1137920 h 1615591"/>
              <a:gd name="connsiteX86" fmla="*/ 792480 w 2204720"/>
              <a:gd name="connsiteY86" fmla="*/ 1158240 h 1615591"/>
              <a:gd name="connsiteX87" fmla="*/ 756920 w 2204720"/>
              <a:gd name="connsiteY87" fmla="*/ 1168400 h 1615591"/>
              <a:gd name="connsiteX88" fmla="*/ 726440 w 2204720"/>
              <a:gd name="connsiteY88" fmla="*/ 1183640 h 1615591"/>
              <a:gd name="connsiteX89" fmla="*/ 695960 w 2204720"/>
              <a:gd name="connsiteY89" fmla="*/ 1209040 h 1615591"/>
              <a:gd name="connsiteX90" fmla="*/ 655320 w 2204720"/>
              <a:gd name="connsiteY90" fmla="*/ 1229360 h 1615591"/>
              <a:gd name="connsiteX91" fmla="*/ 624840 w 2204720"/>
              <a:gd name="connsiteY91" fmla="*/ 1254760 h 1615591"/>
              <a:gd name="connsiteX92" fmla="*/ 604520 w 2204720"/>
              <a:gd name="connsiteY92" fmla="*/ 1275080 h 1615591"/>
              <a:gd name="connsiteX93" fmla="*/ 584200 w 2204720"/>
              <a:gd name="connsiteY93" fmla="*/ 1305560 h 1615591"/>
              <a:gd name="connsiteX94" fmla="*/ 538480 w 2204720"/>
              <a:gd name="connsiteY94" fmla="*/ 1346200 h 1615591"/>
              <a:gd name="connsiteX95" fmla="*/ 523240 w 2204720"/>
              <a:gd name="connsiteY95" fmla="*/ 1361440 h 1615591"/>
              <a:gd name="connsiteX96" fmla="*/ 492760 w 2204720"/>
              <a:gd name="connsiteY96" fmla="*/ 1376680 h 1615591"/>
              <a:gd name="connsiteX97" fmla="*/ 477520 w 2204720"/>
              <a:gd name="connsiteY97" fmla="*/ 1391920 h 1615591"/>
              <a:gd name="connsiteX98" fmla="*/ 441960 w 2204720"/>
              <a:gd name="connsiteY98" fmla="*/ 1402080 h 1615591"/>
              <a:gd name="connsiteX99" fmla="*/ 381000 w 2204720"/>
              <a:gd name="connsiteY99" fmla="*/ 1442720 h 1615591"/>
              <a:gd name="connsiteX100" fmla="*/ 365760 w 2204720"/>
              <a:gd name="connsiteY100" fmla="*/ 1452880 h 1615591"/>
              <a:gd name="connsiteX101" fmla="*/ 350520 w 2204720"/>
              <a:gd name="connsiteY101" fmla="*/ 1463040 h 1615591"/>
              <a:gd name="connsiteX102" fmla="*/ 340360 w 2204720"/>
              <a:gd name="connsiteY102" fmla="*/ 1478280 h 1615591"/>
              <a:gd name="connsiteX103" fmla="*/ 304800 w 2204720"/>
              <a:gd name="connsiteY103" fmla="*/ 1498600 h 1615591"/>
              <a:gd name="connsiteX104" fmla="*/ 274320 w 2204720"/>
              <a:gd name="connsiteY104" fmla="*/ 1518920 h 1615591"/>
              <a:gd name="connsiteX105" fmla="*/ 259080 w 2204720"/>
              <a:gd name="connsiteY105" fmla="*/ 1529080 h 1615591"/>
              <a:gd name="connsiteX106" fmla="*/ 243840 w 2204720"/>
              <a:gd name="connsiteY106" fmla="*/ 1544320 h 1615591"/>
              <a:gd name="connsiteX107" fmla="*/ 223520 w 2204720"/>
              <a:gd name="connsiteY107" fmla="*/ 1554480 h 1615591"/>
              <a:gd name="connsiteX108" fmla="*/ 208280 w 2204720"/>
              <a:gd name="connsiteY108" fmla="*/ 1564640 h 1615591"/>
              <a:gd name="connsiteX109" fmla="*/ 193040 w 2204720"/>
              <a:gd name="connsiteY109" fmla="*/ 1569720 h 1615591"/>
              <a:gd name="connsiteX110" fmla="*/ 142240 w 2204720"/>
              <a:gd name="connsiteY110" fmla="*/ 1590040 h 1615591"/>
              <a:gd name="connsiteX111" fmla="*/ 116840 w 2204720"/>
              <a:gd name="connsiteY111" fmla="*/ 1605280 h 1615591"/>
              <a:gd name="connsiteX112" fmla="*/ 101600 w 2204720"/>
              <a:gd name="connsiteY112" fmla="*/ 1615440 h 1615591"/>
              <a:gd name="connsiteX113" fmla="*/ 50800 w 2204720"/>
              <a:gd name="connsiteY113" fmla="*/ 1590040 h 1615591"/>
              <a:gd name="connsiteX114" fmla="*/ 40640 w 2204720"/>
              <a:gd name="connsiteY114" fmla="*/ 1574800 h 1615591"/>
              <a:gd name="connsiteX115" fmla="*/ 25400 w 2204720"/>
              <a:gd name="connsiteY115" fmla="*/ 1559560 h 1615591"/>
              <a:gd name="connsiteX116" fmla="*/ 20320 w 2204720"/>
              <a:gd name="connsiteY116" fmla="*/ 1539240 h 1615591"/>
              <a:gd name="connsiteX117" fmla="*/ 0 w 2204720"/>
              <a:gd name="connsiteY117" fmla="*/ 1498600 h 1615591"/>
              <a:gd name="connsiteX118" fmla="*/ 5080 w 2204720"/>
              <a:gd name="connsiteY118" fmla="*/ 1381760 h 1615591"/>
              <a:gd name="connsiteX119" fmla="*/ 20320 w 2204720"/>
              <a:gd name="connsiteY119" fmla="*/ 1330960 h 1615591"/>
              <a:gd name="connsiteX120" fmla="*/ 30480 w 2204720"/>
              <a:gd name="connsiteY120" fmla="*/ 1315720 h 1615591"/>
              <a:gd name="connsiteX121" fmla="*/ 35560 w 2204720"/>
              <a:gd name="connsiteY121" fmla="*/ 1295400 h 1615591"/>
              <a:gd name="connsiteX122" fmla="*/ 66040 w 2204720"/>
              <a:gd name="connsiteY122" fmla="*/ 1270000 h 1615591"/>
              <a:gd name="connsiteX123" fmla="*/ 81280 w 2204720"/>
              <a:gd name="connsiteY123" fmla="*/ 1254760 h 1615591"/>
              <a:gd name="connsiteX124" fmla="*/ 111760 w 2204720"/>
              <a:gd name="connsiteY124" fmla="*/ 1214120 h 1615591"/>
              <a:gd name="connsiteX125" fmla="*/ 132080 w 2204720"/>
              <a:gd name="connsiteY125" fmla="*/ 1168400 h 1615591"/>
              <a:gd name="connsiteX126" fmla="*/ 147320 w 2204720"/>
              <a:gd name="connsiteY126" fmla="*/ 1153160 h 1615591"/>
              <a:gd name="connsiteX127" fmla="*/ 193040 w 2204720"/>
              <a:gd name="connsiteY127" fmla="*/ 1102360 h 1615591"/>
              <a:gd name="connsiteX128" fmla="*/ 213360 w 2204720"/>
              <a:gd name="connsiteY128" fmla="*/ 1082040 h 1615591"/>
              <a:gd name="connsiteX129" fmla="*/ 228600 w 2204720"/>
              <a:gd name="connsiteY129" fmla="*/ 1066800 h 1615591"/>
              <a:gd name="connsiteX130" fmla="*/ 243840 w 2204720"/>
              <a:gd name="connsiteY130" fmla="*/ 1061720 h 1615591"/>
              <a:gd name="connsiteX131" fmla="*/ 264160 w 2204720"/>
              <a:gd name="connsiteY131" fmla="*/ 1036320 h 1615591"/>
              <a:gd name="connsiteX132" fmla="*/ 279400 w 2204720"/>
              <a:gd name="connsiteY132" fmla="*/ 1031240 h 1615591"/>
              <a:gd name="connsiteX133" fmla="*/ 299720 w 2204720"/>
              <a:gd name="connsiteY133" fmla="*/ 1016000 h 1615591"/>
              <a:gd name="connsiteX134" fmla="*/ 325120 w 2204720"/>
              <a:gd name="connsiteY134" fmla="*/ 1000760 h 1615591"/>
              <a:gd name="connsiteX135" fmla="*/ 345440 w 2204720"/>
              <a:gd name="connsiteY135" fmla="*/ 985520 h 1615591"/>
              <a:gd name="connsiteX136" fmla="*/ 391160 w 2204720"/>
              <a:gd name="connsiteY136" fmla="*/ 955040 h 1615591"/>
              <a:gd name="connsiteX137" fmla="*/ 421640 w 2204720"/>
              <a:gd name="connsiteY137" fmla="*/ 924560 h 1615591"/>
              <a:gd name="connsiteX138" fmla="*/ 467360 w 2204720"/>
              <a:gd name="connsiteY138" fmla="*/ 873760 h 1615591"/>
              <a:gd name="connsiteX139" fmla="*/ 482600 w 2204720"/>
              <a:gd name="connsiteY139" fmla="*/ 868680 h 1615591"/>
              <a:gd name="connsiteX140" fmla="*/ 533400 w 2204720"/>
              <a:gd name="connsiteY140" fmla="*/ 822960 h 1615591"/>
              <a:gd name="connsiteX141" fmla="*/ 568960 w 2204720"/>
              <a:gd name="connsiteY141" fmla="*/ 792480 h 1615591"/>
              <a:gd name="connsiteX142" fmla="*/ 589280 w 2204720"/>
              <a:gd name="connsiteY142" fmla="*/ 777240 h 1615591"/>
              <a:gd name="connsiteX143" fmla="*/ 690880 w 2204720"/>
              <a:gd name="connsiteY143" fmla="*/ 721360 h 1615591"/>
              <a:gd name="connsiteX144" fmla="*/ 736600 w 2204720"/>
              <a:gd name="connsiteY144" fmla="*/ 701040 h 1615591"/>
              <a:gd name="connsiteX145" fmla="*/ 767080 w 2204720"/>
              <a:gd name="connsiteY145" fmla="*/ 670560 h 1615591"/>
              <a:gd name="connsiteX146" fmla="*/ 797560 w 2204720"/>
              <a:gd name="connsiteY146" fmla="*/ 660400 h 1615591"/>
              <a:gd name="connsiteX147" fmla="*/ 802640 w 2204720"/>
              <a:gd name="connsiteY147" fmla="*/ 645160 h 1615591"/>
              <a:gd name="connsiteX148" fmla="*/ 817880 w 2204720"/>
              <a:gd name="connsiteY148" fmla="*/ 635000 h 1615591"/>
              <a:gd name="connsiteX149" fmla="*/ 838200 w 2204720"/>
              <a:gd name="connsiteY149" fmla="*/ 619760 h 1615591"/>
              <a:gd name="connsiteX150" fmla="*/ 883920 w 2204720"/>
              <a:gd name="connsiteY150" fmla="*/ 574040 h 1615591"/>
              <a:gd name="connsiteX151" fmla="*/ 909320 w 2204720"/>
              <a:gd name="connsiteY151" fmla="*/ 548640 h 1615591"/>
              <a:gd name="connsiteX152" fmla="*/ 939800 w 2204720"/>
              <a:gd name="connsiteY152" fmla="*/ 523240 h 1615591"/>
              <a:gd name="connsiteX153" fmla="*/ 960120 w 2204720"/>
              <a:gd name="connsiteY153" fmla="*/ 492760 h 1615591"/>
              <a:gd name="connsiteX154" fmla="*/ 975360 w 2204720"/>
              <a:gd name="connsiteY154" fmla="*/ 472440 h 1615591"/>
              <a:gd name="connsiteX155" fmla="*/ 1005840 w 2204720"/>
              <a:gd name="connsiteY155" fmla="*/ 441960 h 1615591"/>
              <a:gd name="connsiteX156" fmla="*/ 1026160 w 2204720"/>
              <a:gd name="connsiteY156" fmla="*/ 411480 h 1615591"/>
              <a:gd name="connsiteX157" fmla="*/ 1031240 w 2204720"/>
              <a:gd name="connsiteY157" fmla="*/ 396240 h 1615591"/>
              <a:gd name="connsiteX158" fmla="*/ 1061720 w 2204720"/>
              <a:gd name="connsiteY158" fmla="*/ 375920 h 1615591"/>
              <a:gd name="connsiteX159" fmla="*/ 1082040 w 2204720"/>
              <a:gd name="connsiteY159" fmla="*/ 360680 h 1615591"/>
              <a:gd name="connsiteX160" fmla="*/ 1097280 w 2204720"/>
              <a:gd name="connsiteY160" fmla="*/ 345440 h 1615591"/>
              <a:gd name="connsiteX161" fmla="*/ 1117600 w 2204720"/>
              <a:gd name="connsiteY161" fmla="*/ 335280 h 1615591"/>
              <a:gd name="connsiteX162" fmla="*/ 1143000 w 2204720"/>
              <a:gd name="connsiteY162" fmla="*/ 314960 h 1615591"/>
              <a:gd name="connsiteX163" fmla="*/ 1173480 w 2204720"/>
              <a:gd name="connsiteY163" fmla="*/ 279400 h 1615591"/>
              <a:gd name="connsiteX164" fmla="*/ 1234440 w 2204720"/>
              <a:gd name="connsiteY164" fmla="*/ 228600 h 1615591"/>
              <a:gd name="connsiteX165" fmla="*/ 1254760 w 2204720"/>
              <a:gd name="connsiteY165" fmla="*/ 208280 h 1615591"/>
              <a:gd name="connsiteX166" fmla="*/ 1270000 w 2204720"/>
              <a:gd name="connsiteY166" fmla="*/ 203200 h 1615591"/>
              <a:gd name="connsiteX167" fmla="*/ 1229360 w 2204720"/>
              <a:gd name="connsiteY167" fmla="*/ 284480 h 1615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2204720" h="1615591">
                <a:moveTo>
                  <a:pt x="1229360" y="284480"/>
                </a:moveTo>
                <a:lnTo>
                  <a:pt x="1229360" y="284480"/>
                </a:lnTo>
                <a:cubicBezTo>
                  <a:pt x="1362869" y="239977"/>
                  <a:pt x="1340716" y="251091"/>
                  <a:pt x="1524000" y="152400"/>
                </a:cubicBezTo>
                <a:cubicBezTo>
                  <a:pt x="1540999" y="143247"/>
                  <a:pt x="1553246" y="126908"/>
                  <a:pt x="1569720" y="116840"/>
                </a:cubicBezTo>
                <a:cubicBezTo>
                  <a:pt x="1689524" y="43626"/>
                  <a:pt x="1577402" y="118079"/>
                  <a:pt x="1630680" y="91440"/>
                </a:cubicBezTo>
                <a:cubicBezTo>
                  <a:pt x="1636141" y="88710"/>
                  <a:pt x="1640459" y="84010"/>
                  <a:pt x="1645920" y="81280"/>
                </a:cubicBezTo>
                <a:cubicBezTo>
                  <a:pt x="1650709" y="78885"/>
                  <a:pt x="1655933" y="77362"/>
                  <a:pt x="1661160" y="76200"/>
                </a:cubicBezTo>
                <a:cubicBezTo>
                  <a:pt x="1686446" y="70581"/>
                  <a:pt x="1712786" y="69151"/>
                  <a:pt x="1737360" y="60960"/>
                </a:cubicBezTo>
                <a:cubicBezTo>
                  <a:pt x="1770344" y="49965"/>
                  <a:pt x="1747267" y="56365"/>
                  <a:pt x="1808480" y="50800"/>
                </a:cubicBezTo>
                <a:cubicBezTo>
                  <a:pt x="1813560" y="47413"/>
                  <a:pt x="1818003" y="42784"/>
                  <a:pt x="1823720" y="40640"/>
                </a:cubicBezTo>
                <a:cubicBezTo>
                  <a:pt x="1831805" y="37608"/>
                  <a:pt x="1840691" y="37433"/>
                  <a:pt x="1849120" y="35560"/>
                </a:cubicBezTo>
                <a:cubicBezTo>
                  <a:pt x="1855936" y="34045"/>
                  <a:pt x="1862753" y="32486"/>
                  <a:pt x="1869440" y="30480"/>
                </a:cubicBezTo>
                <a:cubicBezTo>
                  <a:pt x="1879698" y="27403"/>
                  <a:pt x="1889530" y="22917"/>
                  <a:pt x="1899920" y="20320"/>
                </a:cubicBezTo>
                <a:cubicBezTo>
                  <a:pt x="1909913" y="17822"/>
                  <a:pt x="1920407" y="17738"/>
                  <a:pt x="1930400" y="15240"/>
                </a:cubicBezTo>
                <a:cubicBezTo>
                  <a:pt x="1940790" y="12643"/>
                  <a:pt x="1950548" y="7898"/>
                  <a:pt x="1960880" y="5080"/>
                </a:cubicBezTo>
                <a:cubicBezTo>
                  <a:pt x="1969210" y="2808"/>
                  <a:pt x="1977813" y="1693"/>
                  <a:pt x="1986280" y="0"/>
                </a:cubicBezTo>
                <a:cubicBezTo>
                  <a:pt x="2050627" y="3387"/>
                  <a:pt x="2115382" y="2168"/>
                  <a:pt x="2179320" y="10160"/>
                </a:cubicBezTo>
                <a:cubicBezTo>
                  <a:pt x="2185378" y="10917"/>
                  <a:pt x="2184712" y="21586"/>
                  <a:pt x="2189480" y="25400"/>
                </a:cubicBezTo>
                <a:cubicBezTo>
                  <a:pt x="2193661" y="28745"/>
                  <a:pt x="2199640" y="28787"/>
                  <a:pt x="2204720" y="30480"/>
                </a:cubicBezTo>
                <a:cubicBezTo>
                  <a:pt x="2203027" y="54187"/>
                  <a:pt x="2202417" y="77996"/>
                  <a:pt x="2199640" y="101600"/>
                </a:cubicBezTo>
                <a:cubicBezTo>
                  <a:pt x="2199014" y="106918"/>
                  <a:pt x="2195151" y="111518"/>
                  <a:pt x="2194560" y="116840"/>
                </a:cubicBezTo>
                <a:cubicBezTo>
                  <a:pt x="2191749" y="142141"/>
                  <a:pt x="2192145" y="167723"/>
                  <a:pt x="2189480" y="193040"/>
                </a:cubicBezTo>
                <a:cubicBezTo>
                  <a:pt x="2188749" y="199983"/>
                  <a:pt x="2185649" y="206491"/>
                  <a:pt x="2184400" y="213360"/>
                </a:cubicBezTo>
                <a:cubicBezTo>
                  <a:pt x="2182258" y="225141"/>
                  <a:pt x="2182761" y="237451"/>
                  <a:pt x="2179320" y="248920"/>
                </a:cubicBezTo>
                <a:cubicBezTo>
                  <a:pt x="2177566" y="254768"/>
                  <a:pt x="2172189" y="258859"/>
                  <a:pt x="2169160" y="264160"/>
                </a:cubicBezTo>
                <a:cubicBezTo>
                  <a:pt x="2141814" y="312015"/>
                  <a:pt x="2177610" y="259099"/>
                  <a:pt x="2143760" y="299720"/>
                </a:cubicBezTo>
                <a:cubicBezTo>
                  <a:pt x="2139851" y="304410"/>
                  <a:pt x="2137917" y="310643"/>
                  <a:pt x="2133600" y="314960"/>
                </a:cubicBezTo>
                <a:cubicBezTo>
                  <a:pt x="2127613" y="320947"/>
                  <a:pt x="2119267" y="324213"/>
                  <a:pt x="2113280" y="330200"/>
                </a:cubicBezTo>
                <a:cubicBezTo>
                  <a:pt x="2101205" y="342275"/>
                  <a:pt x="2097990" y="360830"/>
                  <a:pt x="2092960" y="375920"/>
                </a:cubicBezTo>
                <a:cubicBezTo>
                  <a:pt x="2091267" y="381000"/>
                  <a:pt x="2092335" y="388190"/>
                  <a:pt x="2087880" y="391160"/>
                </a:cubicBezTo>
                <a:lnTo>
                  <a:pt x="2072640" y="401320"/>
                </a:lnTo>
                <a:cubicBezTo>
                  <a:pt x="2069253" y="411480"/>
                  <a:pt x="2065077" y="421410"/>
                  <a:pt x="2062480" y="431800"/>
                </a:cubicBezTo>
                <a:cubicBezTo>
                  <a:pt x="2060852" y="438311"/>
                  <a:pt x="2055964" y="460072"/>
                  <a:pt x="2052320" y="467360"/>
                </a:cubicBezTo>
                <a:cubicBezTo>
                  <a:pt x="2049590" y="472821"/>
                  <a:pt x="2046928" y="478786"/>
                  <a:pt x="2042160" y="482600"/>
                </a:cubicBezTo>
                <a:cubicBezTo>
                  <a:pt x="2037979" y="485945"/>
                  <a:pt x="2032000" y="485987"/>
                  <a:pt x="2026920" y="487680"/>
                </a:cubicBezTo>
                <a:cubicBezTo>
                  <a:pt x="2025227" y="492760"/>
                  <a:pt x="2026197" y="499808"/>
                  <a:pt x="2021840" y="502920"/>
                </a:cubicBezTo>
                <a:cubicBezTo>
                  <a:pt x="2013125" y="509145"/>
                  <a:pt x="2001520" y="509693"/>
                  <a:pt x="1991360" y="513080"/>
                </a:cubicBezTo>
                <a:lnTo>
                  <a:pt x="1976120" y="518160"/>
                </a:lnTo>
                <a:cubicBezTo>
                  <a:pt x="1971040" y="519853"/>
                  <a:pt x="1966131" y="522190"/>
                  <a:pt x="1960880" y="523240"/>
                </a:cubicBezTo>
                <a:lnTo>
                  <a:pt x="1935480" y="528320"/>
                </a:lnTo>
                <a:cubicBezTo>
                  <a:pt x="1907680" y="546854"/>
                  <a:pt x="1931378" y="534220"/>
                  <a:pt x="1884680" y="543560"/>
                </a:cubicBezTo>
                <a:cubicBezTo>
                  <a:pt x="1879429" y="544610"/>
                  <a:pt x="1874667" y="547478"/>
                  <a:pt x="1869440" y="548640"/>
                </a:cubicBezTo>
                <a:cubicBezTo>
                  <a:pt x="1859385" y="550874"/>
                  <a:pt x="1849094" y="551877"/>
                  <a:pt x="1838960" y="553720"/>
                </a:cubicBezTo>
                <a:cubicBezTo>
                  <a:pt x="1830465" y="555265"/>
                  <a:pt x="1822055" y="557255"/>
                  <a:pt x="1813560" y="558800"/>
                </a:cubicBezTo>
                <a:cubicBezTo>
                  <a:pt x="1803426" y="560643"/>
                  <a:pt x="1793135" y="561646"/>
                  <a:pt x="1783080" y="563880"/>
                </a:cubicBezTo>
                <a:cubicBezTo>
                  <a:pt x="1773374" y="566037"/>
                  <a:pt x="1748655" y="576860"/>
                  <a:pt x="1742440" y="579120"/>
                </a:cubicBezTo>
                <a:cubicBezTo>
                  <a:pt x="1732375" y="582780"/>
                  <a:pt x="1722120" y="585893"/>
                  <a:pt x="1711960" y="589280"/>
                </a:cubicBezTo>
                <a:lnTo>
                  <a:pt x="1696720" y="594360"/>
                </a:lnTo>
                <a:cubicBezTo>
                  <a:pt x="1669782" y="621298"/>
                  <a:pt x="1694592" y="599701"/>
                  <a:pt x="1661160" y="619760"/>
                </a:cubicBezTo>
                <a:cubicBezTo>
                  <a:pt x="1650689" y="626042"/>
                  <a:pt x="1640840" y="633307"/>
                  <a:pt x="1630680" y="640080"/>
                </a:cubicBezTo>
                <a:cubicBezTo>
                  <a:pt x="1625600" y="643467"/>
                  <a:pt x="1619757" y="645923"/>
                  <a:pt x="1615440" y="650240"/>
                </a:cubicBezTo>
                <a:cubicBezTo>
                  <a:pt x="1610360" y="655320"/>
                  <a:pt x="1605719" y="660881"/>
                  <a:pt x="1600200" y="665480"/>
                </a:cubicBezTo>
                <a:cubicBezTo>
                  <a:pt x="1595510" y="669389"/>
                  <a:pt x="1589650" y="671731"/>
                  <a:pt x="1584960" y="675640"/>
                </a:cubicBezTo>
                <a:cubicBezTo>
                  <a:pt x="1579441" y="680239"/>
                  <a:pt x="1574319" y="685361"/>
                  <a:pt x="1569720" y="690880"/>
                </a:cubicBezTo>
                <a:cubicBezTo>
                  <a:pt x="1565811" y="695570"/>
                  <a:pt x="1564155" y="702100"/>
                  <a:pt x="1559560" y="706120"/>
                </a:cubicBezTo>
                <a:cubicBezTo>
                  <a:pt x="1550370" y="714161"/>
                  <a:pt x="1529080" y="726440"/>
                  <a:pt x="1529080" y="726440"/>
                </a:cubicBezTo>
                <a:cubicBezTo>
                  <a:pt x="1521134" y="742331"/>
                  <a:pt x="1519126" y="751703"/>
                  <a:pt x="1503680" y="762000"/>
                </a:cubicBezTo>
                <a:cubicBezTo>
                  <a:pt x="1499225" y="764970"/>
                  <a:pt x="1493520" y="765387"/>
                  <a:pt x="1488440" y="767080"/>
                </a:cubicBezTo>
                <a:cubicBezTo>
                  <a:pt x="1464023" y="799636"/>
                  <a:pt x="1485052" y="778934"/>
                  <a:pt x="1447800" y="797560"/>
                </a:cubicBezTo>
                <a:cubicBezTo>
                  <a:pt x="1438969" y="801976"/>
                  <a:pt x="1430773" y="807567"/>
                  <a:pt x="1422400" y="812800"/>
                </a:cubicBezTo>
                <a:cubicBezTo>
                  <a:pt x="1409659" y="820763"/>
                  <a:pt x="1401706" y="828165"/>
                  <a:pt x="1386840" y="833120"/>
                </a:cubicBezTo>
                <a:cubicBezTo>
                  <a:pt x="1378649" y="835850"/>
                  <a:pt x="1369817" y="836106"/>
                  <a:pt x="1361440" y="838200"/>
                </a:cubicBezTo>
                <a:cubicBezTo>
                  <a:pt x="1356245" y="839499"/>
                  <a:pt x="1351280" y="841587"/>
                  <a:pt x="1346200" y="843280"/>
                </a:cubicBezTo>
                <a:cubicBezTo>
                  <a:pt x="1282516" y="891043"/>
                  <a:pt x="1377926" y="822832"/>
                  <a:pt x="1295400" y="868680"/>
                </a:cubicBezTo>
                <a:cubicBezTo>
                  <a:pt x="1289120" y="872169"/>
                  <a:pt x="1286398" y="880356"/>
                  <a:pt x="1280160" y="883920"/>
                </a:cubicBezTo>
                <a:cubicBezTo>
                  <a:pt x="1274098" y="887384"/>
                  <a:pt x="1266553" y="887082"/>
                  <a:pt x="1259840" y="889000"/>
                </a:cubicBezTo>
                <a:cubicBezTo>
                  <a:pt x="1254691" y="890471"/>
                  <a:pt x="1249749" y="892609"/>
                  <a:pt x="1244600" y="894080"/>
                </a:cubicBezTo>
                <a:cubicBezTo>
                  <a:pt x="1237887" y="895998"/>
                  <a:pt x="1230967" y="897154"/>
                  <a:pt x="1224280" y="899160"/>
                </a:cubicBezTo>
                <a:cubicBezTo>
                  <a:pt x="1214022" y="902237"/>
                  <a:pt x="1204302" y="907220"/>
                  <a:pt x="1193800" y="909320"/>
                </a:cubicBezTo>
                <a:lnTo>
                  <a:pt x="1168400" y="914400"/>
                </a:lnTo>
                <a:cubicBezTo>
                  <a:pt x="1151273" y="940091"/>
                  <a:pt x="1167537" y="922451"/>
                  <a:pt x="1143000" y="934720"/>
                </a:cubicBezTo>
                <a:cubicBezTo>
                  <a:pt x="1109759" y="951340"/>
                  <a:pt x="1146225" y="937650"/>
                  <a:pt x="1112520" y="960120"/>
                </a:cubicBezTo>
                <a:cubicBezTo>
                  <a:pt x="1108065" y="963090"/>
                  <a:pt x="1102069" y="962805"/>
                  <a:pt x="1097280" y="965200"/>
                </a:cubicBezTo>
                <a:cubicBezTo>
                  <a:pt x="1091819" y="967930"/>
                  <a:pt x="1087008" y="971811"/>
                  <a:pt x="1082040" y="975360"/>
                </a:cubicBezTo>
                <a:cubicBezTo>
                  <a:pt x="1075150" y="980281"/>
                  <a:pt x="1068013" y="984936"/>
                  <a:pt x="1061720" y="990600"/>
                </a:cubicBezTo>
                <a:cubicBezTo>
                  <a:pt x="1012010" y="1035339"/>
                  <a:pt x="1049532" y="1008885"/>
                  <a:pt x="1016000" y="1031240"/>
                </a:cubicBezTo>
                <a:cubicBezTo>
                  <a:pt x="1012613" y="1036320"/>
                  <a:pt x="1010530" y="1042571"/>
                  <a:pt x="1005840" y="1046480"/>
                </a:cubicBezTo>
                <a:cubicBezTo>
                  <a:pt x="1000022" y="1051328"/>
                  <a:pt x="992095" y="1052883"/>
                  <a:pt x="985520" y="1056640"/>
                </a:cubicBezTo>
                <a:cubicBezTo>
                  <a:pt x="980219" y="1059669"/>
                  <a:pt x="975360" y="1063413"/>
                  <a:pt x="970280" y="1066800"/>
                </a:cubicBezTo>
                <a:cubicBezTo>
                  <a:pt x="966893" y="1071880"/>
                  <a:pt x="964810" y="1078131"/>
                  <a:pt x="960120" y="1082040"/>
                </a:cubicBezTo>
                <a:cubicBezTo>
                  <a:pt x="954302" y="1086888"/>
                  <a:pt x="946831" y="1089388"/>
                  <a:pt x="939800" y="1092200"/>
                </a:cubicBezTo>
                <a:lnTo>
                  <a:pt x="894080" y="1107440"/>
                </a:lnTo>
                <a:cubicBezTo>
                  <a:pt x="889000" y="1109133"/>
                  <a:pt x="883295" y="1109550"/>
                  <a:pt x="878840" y="1112520"/>
                </a:cubicBezTo>
                <a:cubicBezTo>
                  <a:pt x="873760" y="1115907"/>
                  <a:pt x="869061" y="1119950"/>
                  <a:pt x="863600" y="1122680"/>
                </a:cubicBezTo>
                <a:cubicBezTo>
                  <a:pt x="858811" y="1125075"/>
                  <a:pt x="853282" y="1125651"/>
                  <a:pt x="848360" y="1127760"/>
                </a:cubicBezTo>
                <a:cubicBezTo>
                  <a:pt x="841399" y="1130743"/>
                  <a:pt x="834615" y="1134163"/>
                  <a:pt x="828040" y="1137920"/>
                </a:cubicBezTo>
                <a:cubicBezTo>
                  <a:pt x="809282" y="1148639"/>
                  <a:pt x="814809" y="1149867"/>
                  <a:pt x="792480" y="1158240"/>
                </a:cubicBezTo>
                <a:cubicBezTo>
                  <a:pt x="779459" y="1163123"/>
                  <a:pt x="769201" y="1162259"/>
                  <a:pt x="756920" y="1168400"/>
                </a:cubicBezTo>
                <a:cubicBezTo>
                  <a:pt x="717529" y="1188095"/>
                  <a:pt x="764746" y="1170871"/>
                  <a:pt x="726440" y="1183640"/>
                </a:cubicBezTo>
                <a:cubicBezTo>
                  <a:pt x="713541" y="1196539"/>
                  <a:pt x="711520" y="1200553"/>
                  <a:pt x="695960" y="1209040"/>
                </a:cubicBezTo>
                <a:cubicBezTo>
                  <a:pt x="682664" y="1216293"/>
                  <a:pt x="666030" y="1218650"/>
                  <a:pt x="655320" y="1229360"/>
                </a:cubicBezTo>
                <a:cubicBezTo>
                  <a:pt x="602474" y="1282206"/>
                  <a:pt x="674348" y="1212325"/>
                  <a:pt x="624840" y="1254760"/>
                </a:cubicBezTo>
                <a:cubicBezTo>
                  <a:pt x="617567" y="1260994"/>
                  <a:pt x="610504" y="1267600"/>
                  <a:pt x="604520" y="1275080"/>
                </a:cubicBezTo>
                <a:cubicBezTo>
                  <a:pt x="596892" y="1284615"/>
                  <a:pt x="594360" y="1298787"/>
                  <a:pt x="584200" y="1305560"/>
                </a:cubicBezTo>
                <a:cubicBezTo>
                  <a:pt x="557005" y="1323690"/>
                  <a:pt x="573277" y="1311403"/>
                  <a:pt x="538480" y="1346200"/>
                </a:cubicBezTo>
                <a:cubicBezTo>
                  <a:pt x="533400" y="1351280"/>
                  <a:pt x="530056" y="1359168"/>
                  <a:pt x="523240" y="1361440"/>
                </a:cubicBezTo>
                <a:cubicBezTo>
                  <a:pt x="507966" y="1366531"/>
                  <a:pt x="505890" y="1365738"/>
                  <a:pt x="492760" y="1376680"/>
                </a:cubicBezTo>
                <a:cubicBezTo>
                  <a:pt x="487241" y="1381279"/>
                  <a:pt x="483498" y="1387935"/>
                  <a:pt x="477520" y="1391920"/>
                </a:cubicBezTo>
                <a:cubicBezTo>
                  <a:pt x="473147" y="1394835"/>
                  <a:pt x="444670" y="1401403"/>
                  <a:pt x="441960" y="1402080"/>
                </a:cubicBezTo>
                <a:lnTo>
                  <a:pt x="381000" y="1442720"/>
                </a:lnTo>
                <a:lnTo>
                  <a:pt x="365760" y="1452880"/>
                </a:lnTo>
                <a:lnTo>
                  <a:pt x="350520" y="1463040"/>
                </a:lnTo>
                <a:cubicBezTo>
                  <a:pt x="347133" y="1468120"/>
                  <a:pt x="344677" y="1473963"/>
                  <a:pt x="340360" y="1478280"/>
                </a:cubicBezTo>
                <a:cubicBezTo>
                  <a:pt x="331574" y="1487066"/>
                  <a:pt x="314761" y="1492624"/>
                  <a:pt x="304800" y="1498600"/>
                </a:cubicBezTo>
                <a:cubicBezTo>
                  <a:pt x="294329" y="1504882"/>
                  <a:pt x="284480" y="1512147"/>
                  <a:pt x="274320" y="1518920"/>
                </a:cubicBezTo>
                <a:cubicBezTo>
                  <a:pt x="269240" y="1522307"/>
                  <a:pt x="263397" y="1524763"/>
                  <a:pt x="259080" y="1529080"/>
                </a:cubicBezTo>
                <a:cubicBezTo>
                  <a:pt x="254000" y="1534160"/>
                  <a:pt x="249686" y="1540144"/>
                  <a:pt x="243840" y="1544320"/>
                </a:cubicBezTo>
                <a:cubicBezTo>
                  <a:pt x="237678" y="1548722"/>
                  <a:pt x="230095" y="1550723"/>
                  <a:pt x="223520" y="1554480"/>
                </a:cubicBezTo>
                <a:cubicBezTo>
                  <a:pt x="218219" y="1557509"/>
                  <a:pt x="213741" y="1561910"/>
                  <a:pt x="208280" y="1564640"/>
                </a:cubicBezTo>
                <a:cubicBezTo>
                  <a:pt x="203491" y="1567035"/>
                  <a:pt x="197829" y="1567325"/>
                  <a:pt x="193040" y="1569720"/>
                </a:cubicBezTo>
                <a:cubicBezTo>
                  <a:pt x="149301" y="1591589"/>
                  <a:pt x="186884" y="1581111"/>
                  <a:pt x="142240" y="1590040"/>
                </a:cubicBezTo>
                <a:cubicBezTo>
                  <a:pt x="133773" y="1595120"/>
                  <a:pt x="125213" y="1600047"/>
                  <a:pt x="116840" y="1605280"/>
                </a:cubicBezTo>
                <a:cubicBezTo>
                  <a:pt x="111663" y="1608516"/>
                  <a:pt x="107549" y="1616813"/>
                  <a:pt x="101600" y="1615440"/>
                </a:cubicBezTo>
                <a:cubicBezTo>
                  <a:pt x="83153" y="1611183"/>
                  <a:pt x="67733" y="1598507"/>
                  <a:pt x="50800" y="1590040"/>
                </a:cubicBezTo>
                <a:cubicBezTo>
                  <a:pt x="47413" y="1584960"/>
                  <a:pt x="44549" y="1579490"/>
                  <a:pt x="40640" y="1574800"/>
                </a:cubicBezTo>
                <a:cubicBezTo>
                  <a:pt x="36041" y="1569281"/>
                  <a:pt x="28964" y="1565798"/>
                  <a:pt x="25400" y="1559560"/>
                </a:cubicBezTo>
                <a:cubicBezTo>
                  <a:pt x="21936" y="1553498"/>
                  <a:pt x="22528" y="1545864"/>
                  <a:pt x="20320" y="1539240"/>
                </a:cubicBezTo>
                <a:cubicBezTo>
                  <a:pt x="12035" y="1514385"/>
                  <a:pt x="12445" y="1517267"/>
                  <a:pt x="0" y="1498600"/>
                </a:cubicBezTo>
                <a:cubicBezTo>
                  <a:pt x="1693" y="1459653"/>
                  <a:pt x="2200" y="1420637"/>
                  <a:pt x="5080" y="1381760"/>
                </a:cubicBezTo>
                <a:cubicBezTo>
                  <a:pt x="5737" y="1372894"/>
                  <a:pt x="18721" y="1334557"/>
                  <a:pt x="20320" y="1330960"/>
                </a:cubicBezTo>
                <a:cubicBezTo>
                  <a:pt x="22800" y="1325381"/>
                  <a:pt x="27093" y="1320800"/>
                  <a:pt x="30480" y="1315720"/>
                </a:cubicBezTo>
                <a:cubicBezTo>
                  <a:pt x="32173" y="1308947"/>
                  <a:pt x="32096" y="1301462"/>
                  <a:pt x="35560" y="1295400"/>
                </a:cubicBezTo>
                <a:cubicBezTo>
                  <a:pt x="43655" y="1281233"/>
                  <a:pt x="54563" y="1279564"/>
                  <a:pt x="66040" y="1270000"/>
                </a:cubicBezTo>
                <a:cubicBezTo>
                  <a:pt x="71559" y="1265401"/>
                  <a:pt x="76969" y="1260507"/>
                  <a:pt x="81280" y="1254760"/>
                </a:cubicBezTo>
                <a:cubicBezTo>
                  <a:pt x="119152" y="1204263"/>
                  <a:pt x="75760" y="1250120"/>
                  <a:pt x="111760" y="1214120"/>
                </a:cubicBezTo>
                <a:cubicBezTo>
                  <a:pt x="118533" y="1198880"/>
                  <a:pt x="123677" y="1182806"/>
                  <a:pt x="132080" y="1168400"/>
                </a:cubicBezTo>
                <a:cubicBezTo>
                  <a:pt x="135700" y="1162194"/>
                  <a:pt x="142645" y="1158615"/>
                  <a:pt x="147320" y="1153160"/>
                </a:cubicBezTo>
                <a:cubicBezTo>
                  <a:pt x="195042" y="1097484"/>
                  <a:pt x="116080" y="1179320"/>
                  <a:pt x="193040" y="1102360"/>
                </a:cubicBezTo>
                <a:lnTo>
                  <a:pt x="213360" y="1082040"/>
                </a:lnTo>
                <a:cubicBezTo>
                  <a:pt x="218440" y="1076960"/>
                  <a:pt x="221784" y="1069072"/>
                  <a:pt x="228600" y="1066800"/>
                </a:cubicBezTo>
                <a:lnTo>
                  <a:pt x="243840" y="1061720"/>
                </a:lnTo>
                <a:cubicBezTo>
                  <a:pt x="250613" y="1053253"/>
                  <a:pt x="255928" y="1043376"/>
                  <a:pt x="264160" y="1036320"/>
                </a:cubicBezTo>
                <a:cubicBezTo>
                  <a:pt x="268226" y="1032835"/>
                  <a:pt x="274751" y="1033897"/>
                  <a:pt x="279400" y="1031240"/>
                </a:cubicBezTo>
                <a:cubicBezTo>
                  <a:pt x="286751" y="1027039"/>
                  <a:pt x="292675" y="1020696"/>
                  <a:pt x="299720" y="1016000"/>
                </a:cubicBezTo>
                <a:cubicBezTo>
                  <a:pt x="307935" y="1010523"/>
                  <a:pt x="316905" y="1006237"/>
                  <a:pt x="325120" y="1000760"/>
                </a:cubicBezTo>
                <a:cubicBezTo>
                  <a:pt x="332165" y="996064"/>
                  <a:pt x="338395" y="990216"/>
                  <a:pt x="345440" y="985520"/>
                </a:cubicBezTo>
                <a:cubicBezTo>
                  <a:pt x="366276" y="971629"/>
                  <a:pt x="373080" y="971312"/>
                  <a:pt x="391160" y="955040"/>
                </a:cubicBezTo>
                <a:cubicBezTo>
                  <a:pt x="401840" y="945428"/>
                  <a:pt x="413289" y="936252"/>
                  <a:pt x="421640" y="924560"/>
                </a:cubicBezTo>
                <a:cubicBezTo>
                  <a:pt x="440106" y="898708"/>
                  <a:pt x="442278" y="888093"/>
                  <a:pt x="467360" y="873760"/>
                </a:cubicBezTo>
                <a:cubicBezTo>
                  <a:pt x="472009" y="871103"/>
                  <a:pt x="477520" y="870373"/>
                  <a:pt x="482600" y="868680"/>
                </a:cubicBezTo>
                <a:cubicBezTo>
                  <a:pt x="522477" y="828803"/>
                  <a:pt x="504212" y="842419"/>
                  <a:pt x="533400" y="822960"/>
                </a:cubicBezTo>
                <a:cubicBezTo>
                  <a:pt x="550552" y="797231"/>
                  <a:pt x="535874" y="814537"/>
                  <a:pt x="568960" y="792480"/>
                </a:cubicBezTo>
                <a:cubicBezTo>
                  <a:pt x="576005" y="787784"/>
                  <a:pt x="582056" y="781655"/>
                  <a:pt x="589280" y="777240"/>
                </a:cubicBezTo>
                <a:cubicBezTo>
                  <a:pt x="712679" y="701830"/>
                  <a:pt x="618332" y="760932"/>
                  <a:pt x="690880" y="721360"/>
                </a:cubicBezTo>
                <a:cubicBezTo>
                  <a:pt x="728061" y="701079"/>
                  <a:pt x="702604" y="709539"/>
                  <a:pt x="736600" y="701040"/>
                </a:cubicBezTo>
                <a:cubicBezTo>
                  <a:pt x="746760" y="690880"/>
                  <a:pt x="753449" y="675104"/>
                  <a:pt x="767080" y="670560"/>
                </a:cubicBezTo>
                <a:lnTo>
                  <a:pt x="797560" y="660400"/>
                </a:lnTo>
                <a:cubicBezTo>
                  <a:pt x="799253" y="655320"/>
                  <a:pt x="799295" y="649341"/>
                  <a:pt x="802640" y="645160"/>
                </a:cubicBezTo>
                <a:cubicBezTo>
                  <a:pt x="806454" y="640392"/>
                  <a:pt x="812912" y="638549"/>
                  <a:pt x="817880" y="635000"/>
                </a:cubicBezTo>
                <a:cubicBezTo>
                  <a:pt x="824770" y="630079"/>
                  <a:pt x="831907" y="625424"/>
                  <a:pt x="838200" y="619760"/>
                </a:cubicBezTo>
                <a:lnTo>
                  <a:pt x="883920" y="574040"/>
                </a:lnTo>
                <a:cubicBezTo>
                  <a:pt x="892387" y="565573"/>
                  <a:pt x="902678" y="558603"/>
                  <a:pt x="909320" y="548640"/>
                </a:cubicBezTo>
                <a:cubicBezTo>
                  <a:pt x="923681" y="527099"/>
                  <a:pt x="914019" y="536130"/>
                  <a:pt x="939800" y="523240"/>
                </a:cubicBezTo>
                <a:cubicBezTo>
                  <a:pt x="948441" y="497317"/>
                  <a:pt x="939364" y="516975"/>
                  <a:pt x="960120" y="492760"/>
                </a:cubicBezTo>
                <a:cubicBezTo>
                  <a:pt x="965630" y="486332"/>
                  <a:pt x="969696" y="478733"/>
                  <a:pt x="975360" y="472440"/>
                </a:cubicBezTo>
                <a:cubicBezTo>
                  <a:pt x="984972" y="461760"/>
                  <a:pt x="1005840" y="441960"/>
                  <a:pt x="1005840" y="441960"/>
                </a:cubicBezTo>
                <a:cubicBezTo>
                  <a:pt x="1017919" y="405723"/>
                  <a:pt x="1000791" y="449533"/>
                  <a:pt x="1026160" y="411480"/>
                </a:cubicBezTo>
                <a:cubicBezTo>
                  <a:pt x="1029130" y="407025"/>
                  <a:pt x="1028270" y="400695"/>
                  <a:pt x="1031240" y="396240"/>
                </a:cubicBezTo>
                <a:cubicBezTo>
                  <a:pt x="1042112" y="379932"/>
                  <a:pt x="1045742" y="381246"/>
                  <a:pt x="1061720" y="375920"/>
                </a:cubicBezTo>
                <a:cubicBezTo>
                  <a:pt x="1068493" y="370840"/>
                  <a:pt x="1075612" y="366190"/>
                  <a:pt x="1082040" y="360680"/>
                </a:cubicBezTo>
                <a:cubicBezTo>
                  <a:pt x="1087495" y="356005"/>
                  <a:pt x="1091434" y="349616"/>
                  <a:pt x="1097280" y="345440"/>
                </a:cubicBezTo>
                <a:cubicBezTo>
                  <a:pt x="1103442" y="341038"/>
                  <a:pt x="1110827" y="338667"/>
                  <a:pt x="1117600" y="335280"/>
                </a:cubicBezTo>
                <a:cubicBezTo>
                  <a:pt x="1140322" y="301196"/>
                  <a:pt x="1113555" y="334590"/>
                  <a:pt x="1143000" y="314960"/>
                </a:cubicBezTo>
                <a:cubicBezTo>
                  <a:pt x="1162577" y="301909"/>
                  <a:pt x="1155874" y="295832"/>
                  <a:pt x="1173480" y="279400"/>
                </a:cubicBezTo>
                <a:cubicBezTo>
                  <a:pt x="1192817" y="261352"/>
                  <a:pt x="1214534" y="246018"/>
                  <a:pt x="1234440" y="228600"/>
                </a:cubicBezTo>
                <a:cubicBezTo>
                  <a:pt x="1241649" y="222292"/>
                  <a:pt x="1247487" y="214514"/>
                  <a:pt x="1254760" y="208280"/>
                </a:cubicBezTo>
                <a:cubicBezTo>
                  <a:pt x="1271409" y="194009"/>
                  <a:pt x="1270000" y="192894"/>
                  <a:pt x="1270000" y="203200"/>
                </a:cubicBezTo>
                <a:lnTo>
                  <a:pt x="1229360" y="284480"/>
                </a:lnTo>
                <a:close/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2C55C39-5619-45C1-8A54-14F761621238}"/>
              </a:ext>
            </a:extLst>
          </p:cNvPr>
          <p:cNvSpPr txBox="1"/>
          <p:nvPr/>
        </p:nvSpPr>
        <p:spPr>
          <a:xfrm>
            <a:off x="7873997" y="3087573"/>
            <a:ext cx="965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Good</a:t>
            </a:r>
          </a:p>
          <a:p>
            <a:r>
              <a:rPr lang="en-US"/>
              <a:t>weather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15FD95D-607B-4F79-B416-2ABDE576F8E3}"/>
              </a:ext>
            </a:extLst>
          </p:cNvPr>
          <p:cNvSpPr txBox="1"/>
          <p:nvPr/>
        </p:nvSpPr>
        <p:spPr>
          <a:xfrm>
            <a:off x="9082798" y="4353704"/>
            <a:ext cx="965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Bad</a:t>
            </a:r>
          </a:p>
          <a:p>
            <a:r>
              <a:rPr lang="en-US"/>
              <a:t>weather</a:t>
            </a:r>
          </a:p>
        </p:txBody>
      </p:sp>
      <p:sp>
        <p:nvSpPr>
          <p:cNvPr id="10" name="Multiplication Sign 9">
            <a:extLst>
              <a:ext uri="{FF2B5EF4-FFF2-40B4-BE49-F238E27FC236}">
                <a16:creationId xmlns:a16="http://schemas.microsoft.com/office/drawing/2014/main" id="{1F626F2E-7BB5-476B-834A-BC111FFF4722}"/>
              </a:ext>
            </a:extLst>
          </p:cNvPr>
          <p:cNvSpPr/>
          <p:nvPr/>
        </p:nvSpPr>
        <p:spPr>
          <a:xfrm>
            <a:off x="9082798" y="5105400"/>
            <a:ext cx="160936" cy="1962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Multiplication Sign 54">
            <a:extLst>
              <a:ext uri="{FF2B5EF4-FFF2-40B4-BE49-F238E27FC236}">
                <a16:creationId xmlns:a16="http://schemas.microsoft.com/office/drawing/2014/main" id="{CE456EFE-DD12-4628-890A-7EC079F9CA02}"/>
              </a:ext>
            </a:extLst>
          </p:cNvPr>
          <p:cNvSpPr/>
          <p:nvPr/>
        </p:nvSpPr>
        <p:spPr>
          <a:xfrm>
            <a:off x="7276059" y="4255601"/>
            <a:ext cx="160936" cy="1962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Multiplication Sign 55">
            <a:extLst>
              <a:ext uri="{FF2B5EF4-FFF2-40B4-BE49-F238E27FC236}">
                <a16:creationId xmlns:a16="http://schemas.microsoft.com/office/drawing/2014/main" id="{F91E75C5-9FFA-4A20-A391-FF88EB3AA879}"/>
              </a:ext>
            </a:extLst>
          </p:cNvPr>
          <p:cNvSpPr/>
          <p:nvPr/>
        </p:nvSpPr>
        <p:spPr>
          <a:xfrm>
            <a:off x="9020652" y="4200128"/>
            <a:ext cx="160936" cy="1962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ultiplication Sign 56">
            <a:extLst>
              <a:ext uri="{FF2B5EF4-FFF2-40B4-BE49-F238E27FC236}">
                <a16:creationId xmlns:a16="http://schemas.microsoft.com/office/drawing/2014/main" id="{C06028CF-0F85-441E-9868-1E0199080491}"/>
              </a:ext>
            </a:extLst>
          </p:cNvPr>
          <p:cNvSpPr/>
          <p:nvPr/>
        </p:nvSpPr>
        <p:spPr>
          <a:xfrm>
            <a:off x="8489386" y="5108566"/>
            <a:ext cx="160936" cy="19620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Multiplication Sign 57">
            <a:extLst>
              <a:ext uri="{FF2B5EF4-FFF2-40B4-BE49-F238E27FC236}">
                <a16:creationId xmlns:a16="http://schemas.microsoft.com/office/drawing/2014/main" id="{47838AE8-36FA-40F2-BDDA-8D72DEBA32A7}"/>
              </a:ext>
            </a:extLst>
          </p:cNvPr>
          <p:cNvSpPr/>
          <p:nvPr/>
        </p:nvSpPr>
        <p:spPr>
          <a:xfrm>
            <a:off x="8474040" y="3726500"/>
            <a:ext cx="160936" cy="19620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Multiplication Sign 60">
            <a:extLst>
              <a:ext uri="{FF2B5EF4-FFF2-40B4-BE49-F238E27FC236}">
                <a16:creationId xmlns:a16="http://schemas.microsoft.com/office/drawing/2014/main" id="{E5B69A1C-0FA4-4EDF-92EC-609D9593B871}"/>
              </a:ext>
            </a:extLst>
          </p:cNvPr>
          <p:cNvSpPr/>
          <p:nvPr/>
        </p:nvSpPr>
        <p:spPr>
          <a:xfrm>
            <a:off x="7281893" y="3733904"/>
            <a:ext cx="160936" cy="19620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0CFC768-7C47-47DD-89B5-643C84920FE3}"/>
              </a:ext>
            </a:extLst>
          </p:cNvPr>
          <p:cNvSpPr txBox="1"/>
          <p:nvPr/>
        </p:nvSpPr>
        <p:spPr>
          <a:xfrm>
            <a:off x="8839967" y="5445415"/>
            <a:ext cx="112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Avg price in bad weather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64BB0B5-8A62-40F9-98B3-57F7EEB48505}"/>
              </a:ext>
            </a:extLst>
          </p:cNvPr>
          <p:cNvSpPr txBox="1"/>
          <p:nvPr/>
        </p:nvSpPr>
        <p:spPr>
          <a:xfrm>
            <a:off x="6262976" y="4012388"/>
            <a:ext cx="10935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Avg demand in bad weather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69C8EB-F537-4FF4-82FD-972C8FD55E60}"/>
              </a:ext>
            </a:extLst>
          </p:cNvPr>
          <p:cNvCxnSpPr>
            <a:cxnSpLocks/>
          </p:cNvCxnSpPr>
          <p:nvPr/>
        </p:nvCxnSpPr>
        <p:spPr>
          <a:xfrm>
            <a:off x="7634626" y="2865120"/>
            <a:ext cx="2976520" cy="2956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B15B1B08-4830-4E9B-9487-A186A428249A}"/>
              </a:ext>
            </a:extLst>
          </p:cNvPr>
          <p:cNvSpPr txBox="1">
            <a:spLocks/>
          </p:cNvSpPr>
          <p:nvPr/>
        </p:nvSpPr>
        <p:spPr>
          <a:xfrm>
            <a:off x="838200" y="6162295"/>
            <a:ext cx="10515600" cy="650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/>
              <a:t>Requires the demand function (counterfactual function) to be linear in price (treatment)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531B506-CA00-40C5-B8FD-E18EAF08C529}"/>
              </a:ext>
            </a:extLst>
          </p:cNvPr>
          <p:cNvSpPr txBox="1"/>
          <p:nvPr/>
        </p:nvSpPr>
        <p:spPr>
          <a:xfrm>
            <a:off x="6550825" y="1632665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24F8648-11D0-4671-A7FE-BF7EC0E861CB}"/>
              </a:ext>
            </a:extLst>
          </p:cNvPr>
          <p:cNvSpPr txBox="1"/>
          <p:nvPr/>
        </p:nvSpPr>
        <p:spPr>
          <a:xfrm>
            <a:off x="6330133" y="216735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22829751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623D-F9FC-4C44-A14E-B8A318163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Intent-to-Treat A/B Test: TripAdvisor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26490-D5AF-4196-A5E8-E5CDE13ABCF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6287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Value of membership. </a:t>
            </a:r>
            <a:r>
              <a:rPr lang="en-US" dirty="0">
                <a:solidFill>
                  <a:schemeClr val="tx1"/>
                </a:solidFill>
              </a:rPr>
              <a:t>What is the value of becoming a member and which visitors are high-value</a:t>
            </a:r>
            <a:r>
              <a:rPr lang="en-US" dirty="0"/>
              <a:t>?</a:t>
            </a:r>
          </a:p>
          <a:p>
            <a:pPr marL="228600" lvl="1" indent="0">
              <a:buNone/>
            </a:pPr>
            <a:endParaRPr lang="en-US" b="1" dirty="0"/>
          </a:p>
          <a:p>
            <a:pPr marL="228600" lvl="1" indent="0">
              <a:buNone/>
            </a:pPr>
            <a:r>
              <a:rPr lang="en-US" b="1" dirty="0"/>
              <a:t>Treatment:</a:t>
            </a:r>
            <a:r>
              <a:rPr lang="en-US" dirty="0"/>
              <a:t> becoming a member</a:t>
            </a:r>
          </a:p>
          <a:p>
            <a:pPr marL="228600" lvl="1" indent="0">
              <a:buNone/>
            </a:pPr>
            <a:r>
              <a:rPr lang="en-US" b="1" dirty="0"/>
              <a:t>Outcome:</a:t>
            </a:r>
            <a:r>
              <a:rPr lang="en-US" dirty="0"/>
              <a:t> number of visits, revenue spend</a:t>
            </a:r>
          </a:p>
          <a:p>
            <a:pPr marL="228600" lvl="1" indent="0">
              <a:buNone/>
            </a:pPr>
            <a:r>
              <a:rPr lang="en-US" b="1" dirty="0"/>
              <a:t>Features:</a:t>
            </a:r>
            <a:r>
              <a:rPr lang="en-US" dirty="0"/>
              <a:t> features of the user, e.g. past web history, geolocation, platform</a:t>
            </a:r>
          </a:p>
          <a:p>
            <a:pPr marL="228600" lvl="1" indent="0">
              <a:buNone/>
            </a:pPr>
            <a:endParaRPr lang="en-US" dirty="0"/>
          </a:p>
          <a:p>
            <a:pPr marL="228600" lvl="1" indent="0">
              <a:buNone/>
            </a:pPr>
            <a:r>
              <a:rPr lang="en-US" b="1" dirty="0"/>
              <a:t>How to measure? </a:t>
            </a:r>
          </a:p>
          <a:p>
            <a:pPr lvl="1"/>
            <a:r>
              <a:rPr lang="en-US" dirty="0"/>
              <a:t>We cannot run an A/B test where we force half of the users to become members</a:t>
            </a:r>
          </a:p>
          <a:p>
            <a:pPr lvl="1"/>
            <a:r>
              <a:rPr lang="en-US" dirty="0"/>
              <a:t>We cannot measure the revenue of members vs non-members (self-selection bias=unobserved confounders)</a:t>
            </a:r>
          </a:p>
          <a:p>
            <a:pPr marL="228600" lvl="1" indent="0">
              <a:buNone/>
            </a:pPr>
            <a:r>
              <a:rPr lang="en-US" b="1" dirty="0"/>
              <a:t>Solution.</a:t>
            </a:r>
            <a:r>
              <a:rPr lang="en-US" dirty="0"/>
              <a:t> We can run a recommendation A/B test!</a:t>
            </a:r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65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481E9-AAF4-4C74-88EB-5CAD2FD57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Effect of Membership on TripAdvisor</a:t>
            </a:r>
            <a:br>
              <a:rPr lang="en-US" dirty="0"/>
            </a:br>
            <a:r>
              <a:rPr lang="en-US" sz="1600" dirty="0"/>
              <a:t>[S., Lei, Oprescu, Hei, Battocchi, Lewis, ’19]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F7663C5-7C68-48E0-9B0E-6DA08BAF016A}"/>
              </a:ext>
            </a:extLst>
          </p:cNvPr>
          <p:cNvSpPr txBox="1">
            <a:spLocks/>
          </p:cNvSpPr>
          <p:nvPr/>
        </p:nvSpPr>
        <p:spPr>
          <a:xfrm>
            <a:off x="545795" y="1858761"/>
            <a:ext cx="10808005" cy="3965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A5B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A/B Test: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random half of 4million users, easier sign-up flow was enabled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Easier sign-up incentivizes membership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Recommendation has an effect on whether you become a member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No direct effect on downstream engagement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A/B test can be used as an instrument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26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69C8EB-F537-4FF4-82FD-972C8FD55E60}"/>
              </a:ext>
            </a:extLst>
          </p:cNvPr>
          <p:cNvCxnSpPr>
            <a:cxnSpLocks/>
          </p:cNvCxnSpPr>
          <p:nvPr/>
        </p:nvCxnSpPr>
        <p:spPr>
          <a:xfrm>
            <a:off x="7276817" y="2540440"/>
            <a:ext cx="2976520" cy="2956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2DE4393-D4FB-47A5-BCAB-4A46E467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spc="-50" dirty="0">
                <a:ln w="3175">
                  <a:noFill/>
                </a:ln>
                <a:solidFill>
                  <a:srgbClr val="1A1A1A"/>
                </a:solidFill>
                <a:latin typeface="Segoe UI Semibold"/>
                <a:ea typeface="+mn-ea"/>
                <a:cs typeface="Segoe UI" pitchFamily="34" charset="0"/>
              </a:rPr>
              <a:t>IV Estimation for Intent-to-Treat A/B Test</a:t>
            </a:r>
            <a:br>
              <a:rPr lang="en-US" sz="3600" spc="-50" dirty="0">
                <a:ln w="3175">
                  <a:noFill/>
                </a:ln>
                <a:solidFill>
                  <a:srgbClr val="1A1A1A"/>
                </a:solidFill>
                <a:latin typeface="Segoe UI Semibold"/>
                <a:ea typeface="+mn-ea"/>
                <a:cs typeface="Segoe UI" pitchFamily="34" charset="0"/>
              </a:rPr>
            </a:br>
            <a:r>
              <a:rPr lang="en-US" sz="1600" spc="-50" dirty="0">
                <a:ln w="3175">
                  <a:noFill/>
                </a:ln>
                <a:solidFill>
                  <a:srgbClr val="1A1A1A"/>
                </a:solidFill>
                <a:latin typeface="Segoe UI Semibold"/>
                <a:ea typeface="+mn-ea"/>
                <a:cs typeface="Segoe UI" pitchFamily="34" charset="0"/>
              </a:rPr>
              <a:t>[S., Lei, Oprescu, Hei, Battocchi, Lewis, ’19]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482B36-7C94-4807-A1DB-7B955D22973F}"/>
              </a:ext>
            </a:extLst>
          </p:cNvPr>
          <p:cNvCxnSpPr>
            <a:cxnSpLocks/>
          </p:cNvCxnSpPr>
          <p:nvPr/>
        </p:nvCxnSpPr>
        <p:spPr>
          <a:xfrm>
            <a:off x="1972583" y="4903034"/>
            <a:ext cx="29075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19A447-9D52-4B17-BEB4-BB7F36F98F1B}"/>
              </a:ext>
            </a:extLst>
          </p:cNvPr>
          <p:cNvCxnSpPr>
            <a:cxnSpLocks/>
          </p:cNvCxnSpPr>
          <p:nvPr/>
        </p:nvCxnSpPr>
        <p:spPr>
          <a:xfrm flipV="1">
            <a:off x="1957171" y="2966355"/>
            <a:ext cx="0" cy="194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A331DC2-FB62-49FA-A803-858A1BF95D22}"/>
              </a:ext>
            </a:extLst>
          </p:cNvPr>
          <p:cNvSpPr txBox="1">
            <a:spLocks/>
          </p:cNvSpPr>
          <p:nvPr/>
        </p:nvSpPr>
        <p:spPr>
          <a:xfrm>
            <a:off x="387591" y="4583775"/>
            <a:ext cx="10515600" cy="105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1A52D91-65A0-41EB-BA36-81F179308B70}"/>
              </a:ext>
            </a:extLst>
          </p:cNvPr>
          <p:cNvCxnSpPr>
            <a:cxnSpLocks/>
          </p:cNvCxnSpPr>
          <p:nvPr/>
        </p:nvCxnSpPr>
        <p:spPr>
          <a:xfrm>
            <a:off x="7021997" y="4871353"/>
            <a:ext cx="29075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C411695-6B4B-4D92-8CF4-E485A21BA30F}"/>
              </a:ext>
            </a:extLst>
          </p:cNvPr>
          <p:cNvCxnSpPr>
            <a:cxnSpLocks/>
          </p:cNvCxnSpPr>
          <p:nvPr/>
        </p:nvCxnSpPr>
        <p:spPr>
          <a:xfrm flipV="1">
            <a:off x="7006585" y="2934674"/>
            <a:ext cx="0" cy="194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10CFC768-7C47-47DD-89B5-643C84920FE3}"/>
              </a:ext>
            </a:extLst>
          </p:cNvPr>
          <p:cNvSpPr txBox="1"/>
          <p:nvPr/>
        </p:nvSpPr>
        <p:spPr>
          <a:xfrm>
            <a:off x="8287133" y="5002946"/>
            <a:ext cx="1594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Prob of treatment when Z=1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64BB0B5-8A62-40F9-98B3-57F7EEB48505}"/>
              </a:ext>
            </a:extLst>
          </p:cNvPr>
          <p:cNvSpPr txBox="1"/>
          <p:nvPr/>
        </p:nvSpPr>
        <p:spPr>
          <a:xfrm>
            <a:off x="5917660" y="3860643"/>
            <a:ext cx="116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Avg response with no rec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52FC39-9E08-4AC9-A8CC-79390100C404}"/>
              </a:ext>
            </a:extLst>
          </p:cNvPr>
          <p:cNvSpPr/>
          <p:nvPr/>
        </p:nvSpPr>
        <p:spPr bwMode="auto">
          <a:xfrm rot="19646291">
            <a:off x="1944252" y="3341943"/>
            <a:ext cx="2448234" cy="447884"/>
          </a:xfrm>
          <a:prstGeom prst="ellipse">
            <a:avLst/>
          </a:prstGeom>
          <a:noFill/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9ACB78D-F3D2-4C65-80E3-18AFD4A768EC}"/>
              </a:ext>
            </a:extLst>
          </p:cNvPr>
          <p:cNvSpPr/>
          <p:nvPr/>
        </p:nvSpPr>
        <p:spPr bwMode="auto">
          <a:xfrm rot="19646773">
            <a:off x="2274960" y="3691931"/>
            <a:ext cx="2448234" cy="599688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7D48CB2-D483-4AB4-B080-673FD655A687}"/>
              </a:ext>
            </a:extLst>
          </p:cNvPr>
          <p:cNvSpPr/>
          <p:nvPr/>
        </p:nvSpPr>
        <p:spPr bwMode="auto">
          <a:xfrm rot="19646291">
            <a:off x="7063016" y="3098754"/>
            <a:ext cx="2448234" cy="445621"/>
          </a:xfrm>
          <a:prstGeom prst="ellipse">
            <a:avLst/>
          </a:prstGeom>
          <a:noFill/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0ED2CC4-3E37-4662-9782-732A6B73E573}"/>
              </a:ext>
            </a:extLst>
          </p:cNvPr>
          <p:cNvSpPr/>
          <p:nvPr/>
        </p:nvSpPr>
        <p:spPr>
          <a:xfrm>
            <a:off x="2798376" y="4542401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0295FF2-8954-42C1-9B39-F5EAE212E1C4}"/>
              </a:ext>
            </a:extLst>
          </p:cNvPr>
          <p:cNvSpPr/>
          <p:nvPr/>
        </p:nvSpPr>
        <p:spPr>
          <a:xfrm>
            <a:off x="3901996" y="3729338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D7B6063-26DB-4A27-9119-575DB283177D}"/>
              </a:ext>
            </a:extLst>
          </p:cNvPr>
          <p:cNvSpPr/>
          <p:nvPr/>
        </p:nvSpPr>
        <p:spPr>
          <a:xfrm>
            <a:off x="3901996" y="3152573"/>
            <a:ext cx="77055" cy="821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146FBF9-0139-4D50-8AFD-E110911C26F6}"/>
              </a:ext>
            </a:extLst>
          </p:cNvPr>
          <p:cNvSpPr/>
          <p:nvPr/>
        </p:nvSpPr>
        <p:spPr>
          <a:xfrm>
            <a:off x="3901996" y="3531315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8B198B66-0520-4C69-A1C8-E42185219D73}"/>
              </a:ext>
            </a:extLst>
          </p:cNvPr>
          <p:cNvSpPr/>
          <p:nvPr/>
        </p:nvSpPr>
        <p:spPr>
          <a:xfrm>
            <a:off x="3901996" y="3928580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CCB1AB6-8DDB-4FE4-BF48-6FE307427B88}"/>
              </a:ext>
            </a:extLst>
          </p:cNvPr>
          <p:cNvSpPr/>
          <p:nvPr/>
        </p:nvSpPr>
        <p:spPr>
          <a:xfrm>
            <a:off x="2798376" y="3745171"/>
            <a:ext cx="77055" cy="821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97652BB-5E2B-4F77-9A04-E61C4E9E094E}"/>
                  </a:ext>
                </a:extLst>
              </p:cNvPr>
              <p:cNvSpPr txBox="1"/>
              <p:nvPr/>
            </p:nvSpPr>
            <p:spPr>
              <a:xfrm>
                <a:off x="1760234" y="2640855"/>
                <a:ext cx="24164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No recommendation: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𝑍</m:t>
                    </m:r>
                    <m:r>
                      <a:rPr kumimoji="0" lang="en-US" sz="1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=0</m:t>
                    </m:r>
                  </m:oMath>
                </a14:m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B97652BB-5E2B-4F77-9A04-E61C4E9E0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234" y="2640855"/>
                <a:ext cx="2416420" cy="646331"/>
              </a:xfrm>
              <a:prstGeom prst="rect">
                <a:avLst/>
              </a:prstGeom>
              <a:blipFill>
                <a:blip r:embed="rId2"/>
                <a:stretch>
                  <a:fillRect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3D68681-261F-42D7-A5A9-744EC01D3291}"/>
                  </a:ext>
                </a:extLst>
              </p:cNvPr>
              <p:cNvSpPr txBox="1"/>
              <p:nvPr/>
            </p:nvSpPr>
            <p:spPr>
              <a:xfrm>
                <a:off x="3332338" y="4322308"/>
                <a:ext cx="240959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Gave recommendation: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𝑍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=1</m:t>
                    </m:r>
                  </m:oMath>
                </a14:m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F3D68681-261F-42D7-A5A9-744EC01D3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338" y="4322308"/>
                <a:ext cx="2409594" cy="646331"/>
              </a:xfrm>
              <a:prstGeom prst="rect">
                <a:avLst/>
              </a:prstGeom>
              <a:blipFill>
                <a:blip r:embed="rId3"/>
                <a:stretch>
                  <a:fillRect l="-1772" t="-4717" r="-3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Arrow: Right 71">
            <a:extLst>
              <a:ext uri="{FF2B5EF4-FFF2-40B4-BE49-F238E27FC236}">
                <a16:creationId xmlns:a16="http://schemas.microsoft.com/office/drawing/2014/main" id="{055127BD-CFB5-4D7D-9B3B-5234861C7DFC}"/>
              </a:ext>
            </a:extLst>
          </p:cNvPr>
          <p:cNvSpPr/>
          <p:nvPr/>
        </p:nvSpPr>
        <p:spPr>
          <a:xfrm>
            <a:off x="4914358" y="3918203"/>
            <a:ext cx="914400" cy="281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184528C-968C-4CDC-9ACB-88C783E1790E}"/>
              </a:ext>
            </a:extLst>
          </p:cNvPr>
          <p:cNvSpPr txBox="1"/>
          <p:nvPr/>
        </p:nvSpPr>
        <p:spPr>
          <a:xfrm>
            <a:off x="2515550" y="5015333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T=0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30BDBB8-6514-4B9E-865B-08ADCC515B8A}"/>
              </a:ext>
            </a:extLst>
          </p:cNvPr>
          <p:cNvSpPr txBox="1"/>
          <p:nvPr/>
        </p:nvSpPr>
        <p:spPr>
          <a:xfrm>
            <a:off x="3647342" y="5025972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T=1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B808FDFD-3AEA-465D-A8BF-B1B66C33ADA7}"/>
              </a:ext>
            </a:extLst>
          </p:cNvPr>
          <p:cNvSpPr/>
          <p:nvPr/>
        </p:nvSpPr>
        <p:spPr>
          <a:xfrm>
            <a:off x="2798376" y="3898976"/>
            <a:ext cx="77055" cy="821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C4E3142-40E4-4F40-B508-E1998918E6B5}"/>
              </a:ext>
            </a:extLst>
          </p:cNvPr>
          <p:cNvSpPr/>
          <p:nvPr/>
        </p:nvSpPr>
        <p:spPr>
          <a:xfrm>
            <a:off x="2798376" y="3589011"/>
            <a:ext cx="77055" cy="821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Multiplication Sign 76">
            <a:extLst>
              <a:ext uri="{FF2B5EF4-FFF2-40B4-BE49-F238E27FC236}">
                <a16:creationId xmlns:a16="http://schemas.microsoft.com/office/drawing/2014/main" id="{EEEE79A1-5783-4DB6-AA62-E90C0FC0FF98}"/>
              </a:ext>
            </a:extLst>
          </p:cNvPr>
          <p:cNvSpPr/>
          <p:nvPr/>
        </p:nvSpPr>
        <p:spPr>
          <a:xfrm>
            <a:off x="8666405" y="4770084"/>
            <a:ext cx="160936" cy="1962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Multiplication Sign 77">
            <a:extLst>
              <a:ext uri="{FF2B5EF4-FFF2-40B4-BE49-F238E27FC236}">
                <a16:creationId xmlns:a16="http://schemas.microsoft.com/office/drawing/2014/main" id="{B5FC6D10-A507-4D53-86E8-D28354826DB1}"/>
              </a:ext>
            </a:extLst>
          </p:cNvPr>
          <p:cNvSpPr/>
          <p:nvPr/>
        </p:nvSpPr>
        <p:spPr>
          <a:xfrm>
            <a:off x="8604259" y="3864812"/>
            <a:ext cx="160936" cy="19620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Multiplication Sign 78">
            <a:extLst>
              <a:ext uri="{FF2B5EF4-FFF2-40B4-BE49-F238E27FC236}">
                <a16:creationId xmlns:a16="http://schemas.microsoft.com/office/drawing/2014/main" id="{4AF4982C-9F20-4D80-967B-CE971A62B249}"/>
              </a:ext>
            </a:extLst>
          </p:cNvPr>
          <p:cNvSpPr/>
          <p:nvPr/>
        </p:nvSpPr>
        <p:spPr>
          <a:xfrm>
            <a:off x="8072993" y="4773250"/>
            <a:ext cx="160936" cy="19620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Multiplication Sign 79">
            <a:extLst>
              <a:ext uri="{FF2B5EF4-FFF2-40B4-BE49-F238E27FC236}">
                <a16:creationId xmlns:a16="http://schemas.microsoft.com/office/drawing/2014/main" id="{D91DD32F-2108-4C49-B130-F171C16EF3A4}"/>
              </a:ext>
            </a:extLst>
          </p:cNvPr>
          <p:cNvSpPr/>
          <p:nvPr/>
        </p:nvSpPr>
        <p:spPr>
          <a:xfrm>
            <a:off x="8053001" y="3335849"/>
            <a:ext cx="160936" cy="196206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CBE6A251-3341-4CD4-8306-FF94501772DC}"/>
              </a:ext>
            </a:extLst>
          </p:cNvPr>
          <p:cNvSpPr/>
          <p:nvPr/>
        </p:nvSpPr>
        <p:spPr>
          <a:xfrm>
            <a:off x="7842078" y="4286538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CA7A3F5-8891-44FC-95E5-3250EA558DEB}"/>
              </a:ext>
            </a:extLst>
          </p:cNvPr>
          <p:cNvSpPr/>
          <p:nvPr/>
        </p:nvSpPr>
        <p:spPr>
          <a:xfrm>
            <a:off x="8945698" y="3639125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AE3D5CE-DCB9-4BAC-9C39-A1B6BFFF6284}"/>
              </a:ext>
            </a:extLst>
          </p:cNvPr>
          <p:cNvSpPr/>
          <p:nvPr/>
        </p:nvSpPr>
        <p:spPr>
          <a:xfrm>
            <a:off x="8945698" y="3002726"/>
            <a:ext cx="77055" cy="821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1B17DE2-45EB-41A6-8339-56BDE2EB3EC0}"/>
              </a:ext>
            </a:extLst>
          </p:cNvPr>
          <p:cNvSpPr/>
          <p:nvPr/>
        </p:nvSpPr>
        <p:spPr>
          <a:xfrm>
            <a:off x="8945698" y="3441102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80C180CB-F78A-417A-9742-95469D5E3270}"/>
              </a:ext>
            </a:extLst>
          </p:cNvPr>
          <p:cNvSpPr/>
          <p:nvPr/>
        </p:nvSpPr>
        <p:spPr>
          <a:xfrm>
            <a:off x="8945698" y="3891375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442749E-3A1D-4A1F-A205-D25CE5A9F8CF}"/>
              </a:ext>
            </a:extLst>
          </p:cNvPr>
          <p:cNvSpPr/>
          <p:nvPr/>
        </p:nvSpPr>
        <p:spPr>
          <a:xfrm>
            <a:off x="7842078" y="3555568"/>
            <a:ext cx="77055" cy="821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C3F80FC2-31E1-4271-BB41-C21D8D351D2E}"/>
              </a:ext>
            </a:extLst>
          </p:cNvPr>
          <p:cNvSpPr/>
          <p:nvPr/>
        </p:nvSpPr>
        <p:spPr>
          <a:xfrm>
            <a:off x="7842078" y="3709373"/>
            <a:ext cx="77055" cy="821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D1C38CE3-4597-4EAE-ADC3-7AB7A96BF684}"/>
              </a:ext>
            </a:extLst>
          </p:cNvPr>
          <p:cNvSpPr/>
          <p:nvPr/>
        </p:nvSpPr>
        <p:spPr>
          <a:xfrm>
            <a:off x="7842078" y="3399408"/>
            <a:ext cx="77055" cy="821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56965569-5F76-4702-9222-A3CA54CD10E9}"/>
              </a:ext>
            </a:extLst>
          </p:cNvPr>
          <p:cNvSpPr/>
          <p:nvPr/>
        </p:nvSpPr>
        <p:spPr bwMode="auto">
          <a:xfrm rot="19646773">
            <a:off x="7321800" y="3627342"/>
            <a:ext cx="2448234" cy="599688"/>
          </a:xfrm>
          <a:prstGeom prst="ellipse">
            <a:avLst/>
          </a:prstGeom>
          <a:noFill/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EFF6599-4C6E-488B-B7D8-175874C3E7DA}"/>
              </a:ext>
            </a:extLst>
          </p:cNvPr>
          <p:cNvSpPr txBox="1"/>
          <p:nvPr/>
        </p:nvSpPr>
        <p:spPr>
          <a:xfrm>
            <a:off x="4856435" y="4883020"/>
            <a:ext cx="123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treatment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99F7E028-8E39-4EF5-AE09-308B68E7F4A9}"/>
              </a:ext>
            </a:extLst>
          </p:cNvPr>
          <p:cNvSpPr txBox="1"/>
          <p:nvPr/>
        </p:nvSpPr>
        <p:spPr>
          <a:xfrm>
            <a:off x="800964" y="2666238"/>
            <a:ext cx="141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D87CE30-1581-4154-95DB-7B3B972CEEF4}"/>
              </a:ext>
            </a:extLst>
          </p:cNvPr>
          <p:cNvSpPr txBox="1"/>
          <p:nvPr/>
        </p:nvSpPr>
        <p:spPr>
          <a:xfrm>
            <a:off x="9891132" y="4848476"/>
            <a:ext cx="123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treatment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AE6DC43-21C2-4520-830A-7DEBA6F5E9B5}"/>
              </a:ext>
            </a:extLst>
          </p:cNvPr>
          <p:cNvSpPr txBox="1"/>
          <p:nvPr/>
        </p:nvSpPr>
        <p:spPr>
          <a:xfrm>
            <a:off x="5835661" y="2631694"/>
            <a:ext cx="141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9638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4" grpId="0" animBg="1"/>
      <p:bldP spid="54" grpId="0" animBg="1"/>
      <p:bldP spid="59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/>
      <p:bldP spid="71" grpId="0"/>
      <p:bldP spid="72" grpId="0" animBg="1"/>
      <p:bldP spid="73" grpId="0"/>
      <p:bldP spid="74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1" grpId="0"/>
      <p:bldP spid="92" grpId="0"/>
      <p:bldP spid="93" grpId="0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5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86000"/>
            <a:ext cx="100584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Example 1: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</a:rPr>
              <a:t>Estimating Effect of Price on Demand</a:t>
            </a: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903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5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86000"/>
            <a:ext cx="100584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Regression Discontinuity</a:t>
            </a:r>
            <a:endParaRPr lang="en-US" sz="3200" dirty="0">
              <a:solidFill>
                <a:srgbClr val="FFC000"/>
              </a:solidFill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9512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E22C-835C-466C-A9F6-4896C5A5D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Discontinuous Policy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1494C36-1A7D-4B08-8A0B-B704BD7230DB}"/>
              </a:ext>
            </a:extLst>
          </p:cNvPr>
          <p:cNvCxnSpPr/>
          <p:nvPr/>
        </p:nvCxnSpPr>
        <p:spPr>
          <a:xfrm>
            <a:off x="3160059" y="5298147"/>
            <a:ext cx="57822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7D0C26-BA06-46ED-9354-16878A05F591}"/>
              </a:ext>
            </a:extLst>
          </p:cNvPr>
          <p:cNvCxnSpPr/>
          <p:nvPr/>
        </p:nvCxnSpPr>
        <p:spPr>
          <a:xfrm flipV="1">
            <a:off x="3415553" y="2073935"/>
            <a:ext cx="0" cy="3620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349A4C3-31C1-4006-B27F-ADDCDFB71ED7}"/>
              </a:ext>
            </a:extLst>
          </p:cNvPr>
          <p:cNvSpPr txBox="1"/>
          <p:nvPr/>
        </p:nvSpPr>
        <p:spPr>
          <a:xfrm>
            <a:off x="9009529" y="5351935"/>
            <a:ext cx="108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SAT Score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4F95A-F7D6-407B-B7F2-05877AE43C56}"/>
              </a:ext>
            </a:extLst>
          </p:cNvPr>
          <p:cNvSpPr txBox="1"/>
          <p:nvPr/>
        </p:nvSpPr>
        <p:spPr>
          <a:xfrm>
            <a:off x="2202829" y="1902946"/>
            <a:ext cx="88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Income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A190BC-1F8C-4431-A70A-E724CA6B7987}"/>
              </a:ext>
            </a:extLst>
          </p:cNvPr>
          <p:cNvSpPr/>
          <p:nvPr/>
        </p:nvSpPr>
        <p:spPr>
          <a:xfrm>
            <a:off x="4235539" y="4487462"/>
            <a:ext cx="77055" cy="821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2C24B3-925E-4062-A6C5-38670B3CB6E5}"/>
              </a:ext>
            </a:extLst>
          </p:cNvPr>
          <p:cNvSpPr/>
          <p:nvPr/>
        </p:nvSpPr>
        <p:spPr>
          <a:xfrm>
            <a:off x="5452498" y="3973491"/>
            <a:ext cx="77055" cy="821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36ABD3B-10E3-475B-BA29-9131661D84BE}"/>
              </a:ext>
            </a:extLst>
          </p:cNvPr>
          <p:cNvSpPr/>
          <p:nvPr/>
        </p:nvSpPr>
        <p:spPr>
          <a:xfrm>
            <a:off x="5604898" y="4125891"/>
            <a:ext cx="77055" cy="821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49C6C33-64FC-4353-9128-E33DEE1A8F49}"/>
              </a:ext>
            </a:extLst>
          </p:cNvPr>
          <p:cNvSpPr/>
          <p:nvPr/>
        </p:nvSpPr>
        <p:spPr>
          <a:xfrm>
            <a:off x="5858151" y="4055656"/>
            <a:ext cx="77055" cy="821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FC22BE-2481-44FF-AE0A-1AAD21B66660}"/>
              </a:ext>
            </a:extLst>
          </p:cNvPr>
          <p:cNvSpPr/>
          <p:nvPr/>
        </p:nvSpPr>
        <p:spPr>
          <a:xfrm>
            <a:off x="5075980" y="4319374"/>
            <a:ext cx="77055" cy="82165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0324D3B-EB68-4657-A916-103B868E6844}"/>
              </a:ext>
            </a:extLst>
          </p:cNvPr>
          <p:cNvSpPr/>
          <p:nvPr/>
        </p:nvSpPr>
        <p:spPr>
          <a:xfrm>
            <a:off x="6178639" y="2954497"/>
            <a:ext cx="77055" cy="82165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526C6B5-AB8D-47DD-90E2-8F095D26FFC8}"/>
              </a:ext>
            </a:extLst>
          </p:cNvPr>
          <p:cNvSpPr/>
          <p:nvPr/>
        </p:nvSpPr>
        <p:spPr>
          <a:xfrm>
            <a:off x="6756862" y="2463806"/>
            <a:ext cx="77055" cy="82165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0C61E58-09F4-4991-9E27-BCC6D9094090}"/>
              </a:ext>
            </a:extLst>
          </p:cNvPr>
          <p:cNvSpPr/>
          <p:nvPr/>
        </p:nvSpPr>
        <p:spPr>
          <a:xfrm>
            <a:off x="6909262" y="2616206"/>
            <a:ext cx="77055" cy="82165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5BC957F-8D9F-466F-9007-89F3F4059D9F}"/>
              </a:ext>
            </a:extLst>
          </p:cNvPr>
          <p:cNvSpPr/>
          <p:nvPr/>
        </p:nvSpPr>
        <p:spPr>
          <a:xfrm>
            <a:off x="7801251" y="2522691"/>
            <a:ext cx="77055" cy="82165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AE4E7AC-EC5F-46FD-9343-7558983D9545}"/>
              </a:ext>
            </a:extLst>
          </p:cNvPr>
          <p:cNvSpPr/>
          <p:nvPr/>
        </p:nvSpPr>
        <p:spPr>
          <a:xfrm>
            <a:off x="6380344" y="2809689"/>
            <a:ext cx="77055" cy="82165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B51E4F4-ACD1-4C19-87F1-093AD0A2D582}"/>
              </a:ext>
            </a:extLst>
          </p:cNvPr>
          <p:cNvCxnSpPr>
            <a:cxnSpLocks/>
          </p:cNvCxnSpPr>
          <p:nvPr/>
        </p:nvCxnSpPr>
        <p:spPr>
          <a:xfrm>
            <a:off x="5935206" y="1899538"/>
            <a:ext cx="0" cy="356669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FFD3381D-4B7F-461B-955C-6C5D07BBDCC1}"/>
              </a:ext>
            </a:extLst>
          </p:cNvPr>
          <p:cNvSpPr txBox="1"/>
          <p:nvPr/>
        </p:nvSpPr>
        <p:spPr>
          <a:xfrm>
            <a:off x="4799911" y="5469735"/>
            <a:ext cx="227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Threshold for getting into college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6FE3E4-E4AD-43DC-9A91-CDA3A40BAE19}"/>
              </a:ext>
            </a:extLst>
          </p:cNvPr>
          <p:cNvSpPr txBox="1"/>
          <p:nvPr/>
        </p:nvSpPr>
        <p:spPr>
          <a:xfrm>
            <a:off x="6833917" y="1902946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2FC2B8-B186-4E30-8A01-F6497A166EF1}"/>
              </a:ext>
            </a:extLst>
          </p:cNvPr>
          <p:cNvSpPr txBox="1"/>
          <p:nvPr/>
        </p:nvSpPr>
        <p:spPr>
          <a:xfrm>
            <a:off x="4410724" y="189953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T=0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7C7B0BB-BFF3-4369-B814-40E9A2B7B570}"/>
              </a:ext>
            </a:extLst>
          </p:cNvPr>
          <p:cNvCxnSpPr>
            <a:cxnSpLocks/>
          </p:cNvCxnSpPr>
          <p:nvPr/>
        </p:nvCxnSpPr>
        <p:spPr>
          <a:xfrm flipV="1">
            <a:off x="5935206" y="1848971"/>
            <a:ext cx="2247329" cy="12774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D6A751-5947-494E-ABE3-AA0798EDC543}"/>
              </a:ext>
            </a:extLst>
          </p:cNvPr>
          <p:cNvCxnSpPr>
            <a:cxnSpLocks/>
          </p:cNvCxnSpPr>
          <p:nvPr/>
        </p:nvCxnSpPr>
        <p:spPr>
          <a:xfrm flipV="1">
            <a:off x="3765176" y="4014574"/>
            <a:ext cx="2170029" cy="7689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ight Brace 38">
            <a:extLst>
              <a:ext uri="{FF2B5EF4-FFF2-40B4-BE49-F238E27FC236}">
                <a16:creationId xmlns:a16="http://schemas.microsoft.com/office/drawing/2014/main" id="{10433C45-765F-44B3-B42B-C08EBEAD9DE0}"/>
              </a:ext>
            </a:extLst>
          </p:cNvPr>
          <p:cNvSpPr/>
          <p:nvPr/>
        </p:nvSpPr>
        <p:spPr>
          <a:xfrm>
            <a:off x="5935205" y="3126441"/>
            <a:ext cx="243383" cy="8470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41E482-4EA6-425D-8B3F-17A8EA6184C4}"/>
              </a:ext>
            </a:extLst>
          </p:cNvPr>
          <p:cNvSpPr txBox="1"/>
          <p:nvPr/>
        </p:nvSpPr>
        <p:spPr>
          <a:xfrm>
            <a:off x="6138597" y="3224297"/>
            <a:ext cx="1215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Treatment effect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6577EC-2C19-4BAB-83F2-9995F6258CE5}"/>
              </a:ext>
            </a:extLst>
          </p:cNvPr>
          <p:cNvSpPr txBox="1"/>
          <p:nvPr/>
        </p:nvSpPr>
        <p:spPr>
          <a:xfrm>
            <a:off x="7599969" y="168490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ML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EEE043-D9FB-4990-9F5B-D8C748AB09E4}"/>
              </a:ext>
            </a:extLst>
          </p:cNvPr>
          <p:cNvSpPr txBox="1"/>
          <p:nvPr/>
        </p:nvSpPr>
        <p:spPr>
          <a:xfrm>
            <a:off x="3573127" y="442791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ML</a:t>
            </a:r>
          </a:p>
        </p:txBody>
      </p:sp>
    </p:spTree>
    <p:extLst>
      <p:ext uri="{BB962C8B-B14F-4D97-AF65-F5344CB8AC3E}">
        <p14:creationId xmlns:p14="http://schemas.microsoft.com/office/powerpoint/2010/main" val="33207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2" grpId="0"/>
      <p:bldP spid="43" grpId="0"/>
      <p:bldP spid="4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B58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286000"/>
            <a:ext cx="100584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>
                <a:solidFill>
                  <a:schemeClr val="bg1"/>
                </a:solidFill>
              </a:rPr>
              <a:t>Time Series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77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E22C-835C-466C-A9F6-4896C5A5D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Controls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1494C36-1A7D-4B08-8A0B-B704BD7230DB}"/>
              </a:ext>
            </a:extLst>
          </p:cNvPr>
          <p:cNvCxnSpPr/>
          <p:nvPr/>
        </p:nvCxnSpPr>
        <p:spPr>
          <a:xfrm>
            <a:off x="3160059" y="5298147"/>
            <a:ext cx="57822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7D0C26-BA06-46ED-9354-16878A05F591}"/>
              </a:ext>
            </a:extLst>
          </p:cNvPr>
          <p:cNvCxnSpPr/>
          <p:nvPr/>
        </p:nvCxnSpPr>
        <p:spPr>
          <a:xfrm flipV="1">
            <a:off x="3415553" y="2073935"/>
            <a:ext cx="0" cy="3620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349A4C3-31C1-4006-B27F-ADDCDFB71ED7}"/>
              </a:ext>
            </a:extLst>
          </p:cNvPr>
          <p:cNvSpPr txBox="1"/>
          <p:nvPr/>
        </p:nvSpPr>
        <p:spPr>
          <a:xfrm>
            <a:off x="9009529" y="5351935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4F95A-F7D6-407B-B7F2-05877AE43C56}"/>
              </a:ext>
            </a:extLst>
          </p:cNvPr>
          <p:cNvSpPr txBox="1"/>
          <p:nvPr/>
        </p:nvSpPr>
        <p:spPr>
          <a:xfrm>
            <a:off x="2202830" y="1902946"/>
            <a:ext cx="1139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Local Revenue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6F59D2-9757-4119-A0BA-86016274CC5D}"/>
              </a:ext>
            </a:extLst>
          </p:cNvPr>
          <p:cNvCxnSpPr/>
          <p:nvPr/>
        </p:nvCxnSpPr>
        <p:spPr>
          <a:xfrm>
            <a:off x="6656294" y="2393576"/>
            <a:ext cx="0" cy="3180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DAC122E-0E04-4614-891B-E657693ACA0D}"/>
              </a:ext>
            </a:extLst>
          </p:cNvPr>
          <p:cNvSpPr/>
          <p:nvPr/>
        </p:nvSpPr>
        <p:spPr>
          <a:xfrm>
            <a:off x="4026794" y="4185634"/>
            <a:ext cx="2631583" cy="588135"/>
          </a:xfrm>
          <a:custGeom>
            <a:avLst/>
            <a:gdLst>
              <a:gd name="connsiteX0" fmla="*/ 0 w 2631583"/>
              <a:gd name="connsiteY0" fmla="*/ 588135 h 588135"/>
              <a:gd name="connsiteX1" fmla="*/ 1772992 w 2631583"/>
              <a:gd name="connsiteY1" fmla="*/ 163132 h 588135"/>
              <a:gd name="connsiteX2" fmla="*/ 2631583 w 2631583"/>
              <a:gd name="connsiteY2" fmla="*/ 0 h 58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583" h="588135">
                <a:moveTo>
                  <a:pt x="0" y="588135"/>
                </a:moveTo>
                <a:lnTo>
                  <a:pt x="1772992" y="163132"/>
                </a:lnTo>
                <a:cubicBezTo>
                  <a:pt x="2211589" y="65110"/>
                  <a:pt x="2421586" y="32555"/>
                  <a:pt x="2631583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DEE1B9A-986B-4764-BC46-E83CA46CEECC}"/>
              </a:ext>
            </a:extLst>
          </p:cNvPr>
          <p:cNvSpPr/>
          <p:nvPr/>
        </p:nvSpPr>
        <p:spPr>
          <a:xfrm>
            <a:off x="4026794" y="3884385"/>
            <a:ext cx="2631583" cy="588135"/>
          </a:xfrm>
          <a:custGeom>
            <a:avLst/>
            <a:gdLst>
              <a:gd name="connsiteX0" fmla="*/ 0 w 2631583"/>
              <a:gd name="connsiteY0" fmla="*/ 588135 h 588135"/>
              <a:gd name="connsiteX1" fmla="*/ 1772992 w 2631583"/>
              <a:gd name="connsiteY1" fmla="*/ 163132 h 588135"/>
              <a:gd name="connsiteX2" fmla="*/ 2631583 w 2631583"/>
              <a:gd name="connsiteY2" fmla="*/ 0 h 58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583" h="588135">
                <a:moveTo>
                  <a:pt x="0" y="588135"/>
                </a:moveTo>
                <a:lnTo>
                  <a:pt x="1772992" y="163132"/>
                </a:lnTo>
                <a:cubicBezTo>
                  <a:pt x="2211589" y="65110"/>
                  <a:pt x="2421586" y="32555"/>
                  <a:pt x="26315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4BE6BB5-FC6E-4FD7-986E-039A9802E8B7}"/>
              </a:ext>
            </a:extLst>
          </p:cNvPr>
          <p:cNvSpPr/>
          <p:nvPr/>
        </p:nvSpPr>
        <p:spPr>
          <a:xfrm>
            <a:off x="4026794" y="3395556"/>
            <a:ext cx="2631583" cy="588135"/>
          </a:xfrm>
          <a:custGeom>
            <a:avLst/>
            <a:gdLst>
              <a:gd name="connsiteX0" fmla="*/ 0 w 2631583"/>
              <a:gd name="connsiteY0" fmla="*/ 588135 h 588135"/>
              <a:gd name="connsiteX1" fmla="*/ 1772992 w 2631583"/>
              <a:gd name="connsiteY1" fmla="*/ 163132 h 588135"/>
              <a:gd name="connsiteX2" fmla="*/ 2631583 w 2631583"/>
              <a:gd name="connsiteY2" fmla="*/ 0 h 58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583" h="588135">
                <a:moveTo>
                  <a:pt x="0" y="588135"/>
                </a:moveTo>
                <a:lnTo>
                  <a:pt x="1772992" y="163132"/>
                </a:lnTo>
                <a:cubicBezTo>
                  <a:pt x="2211589" y="65110"/>
                  <a:pt x="2421586" y="32555"/>
                  <a:pt x="2631583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026F49C-21C5-4299-802F-FA0DD1F88AFD}"/>
              </a:ext>
            </a:extLst>
          </p:cNvPr>
          <p:cNvSpPr/>
          <p:nvPr/>
        </p:nvSpPr>
        <p:spPr>
          <a:xfrm>
            <a:off x="6658377" y="2631583"/>
            <a:ext cx="2210874" cy="764147"/>
          </a:xfrm>
          <a:custGeom>
            <a:avLst/>
            <a:gdLst>
              <a:gd name="connsiteX0" fmla="*/ 0 w 2210874"/>
              <a:gd name="connsiteY0" fmla="*/ 764147 h 764147"/>
              <a:gd name="connsiteX1" fmla="*/ 1098998 w 2210874"/>
              <a:gd name="connsiteY1" fmla="*/ 377780 h 764147"/>
              <a:gd name="connsiteX2" fmla="*/ 1747234 w 2210874"/>
              <a:gd name="connsiteY2" fmla="*/ 274749 h 764147"/>
              <a:gd name="connsiteX3" fmla="*/ 2210874 w 2210874"/>
              <a:gd name="connsiteY3" fmla="*/ 0 h 764147"/>
              <a:gd name="connsiteX4" fmla="*/ 2210874 w 2210874"/>
              <a:gd name="connsiteY4" fmla="*/ 0 h 76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874" h="764147">
                <a:moveTo>
                  <a:pt x="0" y="764147"/>
                </a:moveTo>
                <a:cubicBezTo>
                  <a:pt x="403896" y="611746"/>
                  <a:pt x="807792" y="459346"/>
                  <a:pt x="1098998" y="377780"/>
                </a:cubicBezTo>
                <a:cubicBezTo>
                  <a:pt x="1390204" y="296214"/>
                  <a:pt x="1561922" y="337712"/>
                  <a:pt x="1747234" y="274749"/>
                </a:cubicBezTo>
                <a:cubicBezTo>
                  <a:pt x="1932546" y="211786"/>
                  <a:pt x="2210874" y="0"/>
                  <a:pt x="2210874" y="0"/>
                </a:cubicBezTo>
                <a:lnTo>
                  <a:pt x="2210874" y="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E687BD5-E0DC-48A8-A0AF-8E79735D4E76}"/>
              </a:ext>
            </a:extLst>
          </p:cNvPr>
          <p:cNvSpPr/>
          <p:nvPr/>
        </p:nvSpPr>
        <p:spPr>
          <a:xfrm>
            <a:off x="6656294" y="3421487"/>
            <a:ext cx="2210874" cy="764147"/>
          </a:xfrm>
          <a:custGeom>
            <a:avLst/>
            <a:gdLst>
              <a:gd name="connsiteX0" fmla="*/ 0 w 2210874"/>
              <a:gd name="connsiteY0" fmla="*/ 764147 h 764147"/>
              <a:gd name="connsiteX1" fmla="*/ 1098998 w 2210874"/>
              <a:gd name="connsiteY1" fmla="*/ 377780 h 764147"/>
              <a:gd name="connsiteX2" fmla="*/ 1747234 w 2210874"/>
              <a:gd name="connsiteY2" fmla="*/ 274749 h 764147"/>
              <a:gd name="connsiteX3" fmla="*/ 2210874 w 2210874"/>
              <a:gd name="connsiteY3" fmla="*/ 0 h 764147"/>
              <a:gd name="connsiteX4" fmla="*/ 2210874 w 2210874"/>
              <a:gd name="connsiteY4" fmla="*/ 0 h 76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874" h="764147">
                <a:moveTo>
                  <a:pt x="0" y="764147"/>
                </a:moveTo>
                <a:cubicBezTo>
                  <a:pt x="403896" y="611746"/>
                  <a:pt x="807792" y="459346"/>
                  <a:pt x="1098998" y="377780"/>
                </a:cubicBezTo>
                <a:cubicBezTo>
                  <a:pt x="1390204" y="296214"/>
                  <a:pt x="1561922" y="337712"/>
                  <a:pt x="1747234" y="274749"/>
                </a:cubicBezTo>
                <a:cubicBezTo>
                  <a:pt x="1932546" y="211786"/>
                  <a:pt x="2210874" y="0"/>
                  <a:pt x="2210874" y="0"/>
                </a:cubicBezTo>
                <a:lnTo>
                  <a:pt x="2210874" y="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D40E319-87C5-496D-8A66-D047E9FAF450}"/>
              </a:ext>
            </a:extLst>
          </p:cNvPr>
          <p:cNvSpPr/>
          <p:nvPr/>
        </p:nvSpPr>
        <p:spPr>
          <a:xfrm>
            <a:off x="6656294" y="3122703"/>
            <a:ext cx="2210874" cy="764147"/>
          </a:xfrm>
          <a:custGeom>
            <a:avLst/>
            <a:gdLst>
              <a:gd name="connsiteX0" fmla="*/ 0 w 2210874"/>
              <a:gd name="connsiteY0" fmla="*/ 764147 h 764147"/>
              <a:gd name="connsiteX1" fmla="*/ 1098998 w 2210874"/>
              <a:gd name="connsiteY1" fmla="*/ 377780 h 764147"/>
              <a:gd name="connsiteX2" fmla="*/ 1747234 w 2210874"/>
              <a:gd name="connsiteY2" fmla="*/ 274749 h 764147"/>
              <a:gd name="connsiteX3" fmla="*/ 2210874 w 2210874"/>
              <a:gd name="connsiteY3" fmla="*/ 0 h 764147"/>
              <a:gd name="connsiteX4" fmla="*/ 2210874 w 2210874"/>
              <a:gd name="connsiteY4" fmla="*/ 0 h 76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874" h="764147">
                <a:moveTo>
                  <a:pt x="0" y="764147"/>
                </a:moveTo>
                <a:cubicBezTo>
                  <a:pt x="403896" y="611746"/>
                  <a:pt x="807792" y="459346"/>
                  <a:pt x="1098998" y="377780"/>
                </a:cubicBezTo>
                <a:cubicBezTo>
                  <a:pt x="1390204" y="296214"/>
                  <a:pt x="1561922" y="337712"/>
                  <a:pt x="1747234" y="274749"/>
                </a:cubicBezTo>
                <a:cubicBezTo>
                  <a:pt x="1932546" y="211786"/>
                  <a:pt x="2210874" y="0"/>
                  <a:pt x="2210874" y="0"/>
                </a:cubicBezTo>
                <a:lnTo>
                  <a:pt x="2210874" y="0"/>
                </a:lnTo>
              </a:path>
            </a:pathLst>
          </a:custGeom>
          <a:noFill/>
          <a:ln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530AB4A-A7E3-4F4D-A1CD-1DD4D5C7160B}"/>
              </a:ext>
            </a:extLst>
          </p:cNvPr>
          <p:cNvSpPr/>
          <p:nvPr/>
        </p:nvSpPr>
        <p:spPr>
          <a:xfrm>
            <a:off x="6654085" y="2871179"/>
            <a:ext cx="2210863" cy="1018242"/>
          </a:xfrm>
          <a:custGeom>
            <a:avLst/>
            <a:gdLst>
              <a:gd name="connsiteX0" fmla="*/ 0 w 2245216"/>
              <a:gd name="connsiteY0" fmla="*/ 673995 h 673995"/>
              <a:gd name="connsiteX1" fmla="*/ 1330816 w 2245216"/>
              <a:gd name="connsiteY1" fmla="*/ 279043 h 673995"/>
              <a:gd name="connsiteX2" fmla="*/ 1738647 w 2245216"/>
              <a:gd name="connsiteY2" fmla="*/ 266164 h 673995"/>
              <a:gd name="connsiteX3" fmla="*/ 2245216 w 2245216"/>
              <a:gd name="connsiteY3" fmla="*/ 0 h 67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5216" h="673995">
                <a:moveTo>
                  <a:pt x="0" y="673995"/>
                </a:moveTo>
                <a:cubicBezTo>
                  <a:pt x="520521" y="510505"/>
                  <a:pt x="1041042" y="347015"/>
                  <a:pt x="1330816" y="279043"/>
                </a:cubicBezTo>
                <a:cubicBezTo>
                  <a:pt x="1620590" y="211071"/>
                  <a:pt x="1586247" y="312671"/>
                  <a:pt x="1738647" y="266164"/>
                </a:cubicBezTo>
                <a:cubicBezTo>
                  <a:pt x="1891047" y="219657"/>
                  <a:pt x="2068131" y="109828"/>
                  <a:pt x="224521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B38A81F7-512D-402A-825D-FF2E91FEECE7}"/>
              </a:ext>
            </a:extLst>
          </p:cNvPr>
          <p:cNvSpPr/>
          <p:nvPr/>
        </p:nvSpPr>
        <p:spPr>
          <a:xfrm>
            <a:off x="8864948" y="2897358"/>
            <a:ext cx="184597" cy="2045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503168-3778-4A50-835D-BB6D9DC5D75C}"/>
              </a:ext>
            </a:extLst>
          </p:cNvPr>
          <p:cNvSpPr txBox="1"/>
          <p:nvPr/>
        </p:nvSpPr>
        <p:spPr>
          <a:xfrm>
            <a:off x="9013594" y="2814990"/>
            <a:ext cx="72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8A13E08-CEA0-4C6C-8CA5-343A3C144345}"/>
              </a:ext>
            </a:extLst>
          </p:cNvPr>
          <p:cNvCxnSpPr>
            <a:cxnSpLocks/>
          </p:cNvCxnSpPr>
          <p:nvPr/>
        </p:nvCxnSpPr>
        <p:spPr>
          <a:xfrm>
            <a:off x="5469228" y="3653307"/>
            <a:ext cx="0" cy="442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4D8DDA3-9C94-4522-9EB6-686ECB9E5B1C}"/>
              </a:ext>
            </a:extLst>
          </p:cNvPr>
          <p:cNvCxnSpPr>
            <a:cxnSpLocks/>
          </p:cNvCxnSpPr>
          <p:nvPr/>
        </p:nvCxnSpPr>
        <p:spPr>
          <a:xfrm flipV="1">
            <a:off x="5288924" y="4171271"/>
            <a:ext cx="0" cy="3012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2A405D1-FF5C-4792-8C77-1F7441430BF3}"/>
              </a:ext>
            </a:extLst>
          </p:cNvPr>
          <p:cNvSpPr txBox="1"/>
          <p:nvPr/>
        </p:nvSpPr>
        <p:spPr>
          <a:xfrm>
            <a:off x="5755149" y="5591371"/>
            <a:ext cx="1797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Built a new Azure data center in Canada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96B3E0-9C15-4EA4-9D2C-49A758DC4816}"/>
              </a:ext>
            </a:extLst>
          </p:cNvPr>
          <p:cNvSpPr txBox="1"/>
          <p:nvPr/>
        </p:nvSpPr>
        <p:spPr>
          <a:xfrm>
            <a:off x="5451615" y="3695467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ML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A0737BD-88FB-4E6C-97AB-2726A46E7C52}"/>
              </a:ext>
            </a:extLst>
          </p:cNvPr>
          <p:cNvSpPr txBox="1"/>
          <p:nvPr/>
        </p:nvSpPr>
        <p:spPr>
          <a:xfrm>
            <a:off x="5229419" y="4154951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ML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F8932CF-17C4-4466-BEE1-37E08CE9D4AF}"/>
              </a:ext>
            </a:extLst>
          </p:cNvPr>
          <p:cNvSpPr txBox="1"/>
          <p:nvPr/>
        </p:nvSpPr>
        <p:spPr>
          <a:xfrm>
            <a:off x="3702110" y="3689623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UK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127936-EFF9-4C2C-83F2-15A75D8ED304}"/>
              </a:ext>
            </a:extLst>
          </p:cNvPr>
          <p:cNvSpPr txBox="1"/>
          <p:nvPr/>
        </p:nvSpPr>
        <p:spPr>
          <a:xfrm>
            <a:off x="3546284" y="4718446"/>
            <a:ext cx="1039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South US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A8B5D44-8A0E-423F-B1EC-20A1717DE0E3}"/>
              </a:ext>
            </a:extLst>
          </p:cNvPr>
          <p:cNvSpPr txBox="1"/>
          <p:nvPr/>
        </p:nvSpPr>
        <p:spPr>
          <a:xfrm>
            <a:off x="3415553" y="413109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3029C4F-A6B9-430E-A8F5-C63A04956E71}"/>
              </a:ext>
            </a:extLst>
          </p:cNvPr>
          <p:cNvSpPr/>
          <p:nvPr/>
        </p:nvSpPr>
        <p:spPr>
          <a:xfrm>
            <a:off x="4942703" y="6505994"/>
            <a:ext cx="66592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[Abadie et al, ‘03,’10,’15,’16], [Synthetic Learner, </a:t>
            </a:r>
            <a:r>
              <a:rPr lang="en-US" dirty="0" err="1"/>
              <a:t>Bradic</a:t>
            </a:r>
            <a:r>
              <a:rPr lang="en-US" dirty="0"/>
              <a:t>, </a:t>
            </a:r>
            <a:r>
              <a:rPr lang="en-US" dirty="0" err="1"/>
              <a:t>Viviano</a:t>
            </a:r>
            <a:r>
              <a:rPr lang="en-US" dirty="0"/>
              <a:t>, ‘19]</a:t>
            </a:r>
          </a:p>
        </p:txBody>
      </p:sp>
    </p:spTree>
    <p:extLst>
      <p:ext uri="{BB962C8B-B14F-4D97-AF65-F5344CB8AC3E}">
        <p14:creationId xmlns:p14="http://schemas.microsoft.com/office/powerpoint/2010/main" val="39085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7" grpId="0" animBg="1"/>
      <p:bldP spid="38" grpId="0" animBg="1"/>
      <p:bldP spid="22" grpId="0" animBg="1"/>
      <p:bldP spid="27" grpId="0" animBg="1"/>
      <p:bldP spid="40" grpId="0"/>
      <p:bldP spid="51" grpId="0"/>
      <p:bldP spid="52" grpId="0"/>
      <p:bldP spid="5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4E22C-835C-466C-A9F6-4896C5A5D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Differences-in-Differences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1494C36-1A7D-4B08-8A0B-B704BD7230DB}"/>
              </a:ext>
            </a:extLst>
          </p:cNvPr>
          <p:cNvCxnSpPr/>
          <p:nvPr/>
        </p:nvCxnSpPr>
        <p:spPr>
          <a:xfrm>
            <a:off x="3160059" y="5298147"/>
            <a:ext cx="57822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87D0C26-BA06-46ED-9354-16878A05F591}"/>
              </a:ext>
            </a:extLst>
          </p:cNvPr>
          <p:cNvCxnSpPr/>
          <p:nvPr/>
        </p:nvCxnSpPr>
        <p:spPr>
          <a:xfrm flipV="1">
            <a:off x="3415553" y="2073935"/>
            <a:ext cx="0" cy="3620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349A4C3-31C1-4006-B27F-ADDCDFB71ED7}"/>
              </a:ext>
            </a:extLst>
          </p:cNvPr>
          <p:cNvSpPr txBox="1"/>
          <p:nvPr/>
        </p:nvSpPr>
        <p:spPr>
          <a:xfrm>
            <a:off x="9009529" y="5351935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A4F95A-F7D6-407B-B7F2-05877AE43C56}"/>
              </a:ext>
            </a:extLst>
          </p:cNvPr>
          <p:cNvSpPr txBox="1"/>
          <p:nvPr/>
        </p:nvSpPr>
        <p:spPr>
          <a:xfrm>
            <a:off x="2202830" y="1902946"/>
            <a:ext cx="1139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Local Revenue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6F59D2-9757-4119-A0BA-86016274CC5D}"/>
              </a:ext>
            </a:extLst>
          </p:cNvPr>
          <p:cNvCxnSpPr/>
          <p:nvPr/>
        </p:nvCxnSpPr>
        <p:spPr>
          <a:xfrm>
            <a:off x="6656294" y="2393576"/>
            <a:ext cx="0" cy="3180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DAC122E-0E04-4614-891B-E657693ACA0D}"/>
              </a:ext>
            </a:extLst>
          </p:cNvPr>
          <p:cNvSpPr/>
          <p:nvPr/>
        </p:nvSpPr>
        <p:spPr>
          <a:xfrm>
            <a:off x="4027835" y="2938244"/>
            <a:ext cx="2631583" cy="588135"/>
          </a:xfrm>
          <a:custGeom>
            <a:avLst/>
            <a:gdLst>
              <a:gd name="connsiteX0" fmla="*/ 0 w 2631583"/>
              <a:gd name="connsiteY0" fmla="*/ 588135 h 588135"/>
              <a:gd name="connsiteX1" fmla="*/ 1772992 w 2631583"/>
              <a:gd name="connsiteY1" fmla="*/ 163132 h 588135"/>
              <a:gd name="connsiteX2" fmla="*/ 2631583 w 2631583"/>
              <a:gd name="connsiteY2" fmla="*/ 0 h 58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583" h="588135">
                <a:moveTo>
                  <a:pt x="0" y="588135"/>
                </a:moveTo>
                <a:lnTo>
                  <a:pt x="1772992" y="163132"/>
                </a:lnTo>
                <a:cubicBezTo>
                  <a:pt x="2211589" y="65110"/>
                  <a:pt x="2421586" y="32555"/>
                  <a:pt x="2631583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DEE1B9A-986B-4764-BC46-E83CA46CEECC}"/>
              </a:ext>
            </a:extLst>
          </p:cNvPr>
          <p:cNvSpPr/>
          <p:nvPr/>
        </p:nvSpPr>
        <p:spPr>
          <a:xfrm>
            <a:off x="4026794" y="3884385"/>
            <a:ext cx="2631583" cy="588135"/>
          </a:xfrm>
          <a:custGeom>
            <a:avLst/>
            <a:gdLst>
              <a:gd name="connsiteX0" fmla="*/ 0 w 2631583"/>
              <a:gd name="connsiteY0" fmla="*/ 588135 h 588135"/>
              <a:gd name="connsiteX1" fmla="*/ 1772992 w 2631583"/>
              <a:gd name="connsiteY1" fmla="*/ 163132 h 588135"/>
              <a:gd name="connsiteX2" fmla="*/ 2631583 w 2631583"/>
              <a:gd name="connsiteY2" fmla="*/ 0 h 58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583" h="588135">
                <a:moveTo>
                  <a:pt x="0" y="588135"/>
                </a:moveTo>
                <a:lnTo>
                  <a:pt x="1772992" y="163132"/>
                </a:lnTo>
                <a:cubicBezTo>
                  <a:pt x="2211589" y="65110"/>
                  <a:pt x="2421586" y="32555"/>
                  <a:pt x="2631583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4BE6BB5-FC6E-4FD7-986E-039A9802E8B7}"/>
              </a:ext>
            </a:extLst>
          </p:cNvPr>
          <p:cNvSpPr/>
          <p:nvPr/>
        </p:nvSpPr>
        <p:spPr>
          <a:xfrm>
            <a:off x="4026794" y="3395556"/>
            <a:ext cx="2631583" cy="588135"/>
          </a:xfrm>
          <a:custGeom>
            <a:avLst/>
            <a:gdLst>
              <a:gd name="connsiteX0" fmla="*/ 0 w 2631583"/>
              <a:gd name="connsiteY0" fmla="*/ 588135 h 588135"/>
              <a:gd name="connsiteX1" fmla="*/ 1772992 w 2631583"/>
              <a:gd name="connsiteY1" fmla="*/ 163132 h 588135"/>
              <a:gd name="connsiteX2" fmla="*/ 2631583 w 2631583"/>
              <a:gd name="connsiteY2" fmla="*/ 0 h 58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1583" h="588135">
                <a:moveTo>
                  <a:pt x="0" y="588135"/>
                </a:moveTo>
                <a:lnTo>
                  <a:pt x="1772992" y="163132"/>
                </a:lnTo>
                <a:cubicBezTo>
                  <a:pt x="2211589" y="65110"/>
                  <a:pt x="2421586" y="32555"/>
                  <a:pt x="2631583" y="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026F49C-21C5-4299-802F-FA0DD1F88AFD}"/>
              </a:ext>
            </a:extLst>
          </p:cNvPr>
          <p:cNvSpPr/>
          <p:nvPr/>
        </p:nvSpPr>
        <p:spPr>
          <a:xfrm>
            <a:off x="6658377" y="2631583"/>
            <a:ext cx="2210874" cy="764147"/>
          </a:xfrm>
          <a:custGeom>
            <a:avLst/>
            <a:gdLst>
              <a:gd name="connsiteX0" fmla="*/ 0 w 2210874"/>
              <a:gd name="connsiteY0" fmla="*/ 764147 h 764147"/>
              <a:gd name="connsiteX1" fmla="*/ 1098998 w 2210874"/>
              <a:gd name="connsiteY1" fmla="*/ 377780 h 764147"/>
              <a:gd name="connsiteX2" fmla="*/ 1747234 w 2210874"/>
              <a:gd name="connsiteY2" fmla="*/ 274749 h 764147"/>
              <a:gd name="connsiteX3" fmla="*/ 2210874 w 2210874"/>
              <a:gd name="connsiteY3" fmla="*/ 0 h 764147"/>
              <a:gd name="connsiteX4" fmla="*/ 2210874 w 2210874"/>
              <a:gd name="connsiteY4" fmla="*/ 0 h 76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874" h="764147">
                <a:moveTo>
                  <a:pt x="0" y="764147"/>
                </a:moveTo>
                <a:cubicBezTo>
                  <a:pt x="403896" y="611746"/>
                  <a:pt x="807792" y="459346"/>
                  <a:pt x="1098998" y="377780"/>
                </a:cubicBezTo>
                <a:cubicBezTo>
                  <a:pt x="1390204" y="296214"/>
                  <a:pt x="1561922" y="337712"/>
                  <a:pt x="1747234" y="274749"/>
                </a:cubicBezTo>
                <a:cubicBezTo>
                  <a:pt x="1932546" y="211786"/>
                  <a:pt x="2210874" y="0"/>
                  <a:pt x="2210874" y="0"/>
                </a:cubicBezTo>
                <a:lnTo>
                  <a:pt x="2210874" y="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E687BD5-E0DC-48A8-A0AF-8E79735D4E76}"/>
              </a:ext>
            </a:extLst>
          </p:cNvPr>
          <p:cNvSpPr/>
          <p:nvPr/>
        </p:nvSpPr>
        <p:spPr>
          <a:xfrm>
            <a:off x="6668801" y="2176229"/>
            <a:ext cx="2210874" cy="764147"/>
          </a:xfrm>
          <a:custGeom>
            <a:avLst/>
            <a:gdLst>
              <a:gd name="connsiteX0" fmla="*/ 0 w 2210874"/>
              <a:gd name="connsiteY0" fmla="*/ 764147 h 764147"/>
              <a:gd name="connsiteX1" fmla="*/ 1098998 w 2210874"/>
              <a:gd name="connsiteY1" fmla="*/ 377780 h 764147"/>
              <a:gd name="connsiteX2" fmla="*/ 1747234 w 2210874"/>
              <a:gd name="connsiteY2" fmla="*/ 274749 h 764147"/>
              <a:gd name="connsiteX3" fmla="*/ 2210874 w 2210874"/>
              <a:gd name="connsiteY3" fmla="*/ 0 h 764147"/>
              <a:gd name="connsiteX4" fmla="*/ 2210874 w 2210874"/>
              <a:gd name="connsiteY4" fmla="*/ 0 h 76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874" h="764147">
                <a:moveTo>
                  <a:pt x="0" y="764147"/>
                </a:moveTo>
                <a:cubicBezTo>
                  <a:pt x="403896" y="611746"/>
                  <a:pt x="807792" y="459346"/>
                  <a:pt x="1098998" y="377780"/>
                </a:cubicBezTo>
                <a:cubicBezTo>
                  <a:pt x="1390204" y="296214"/>
                  <a:pt x="1561922" y="337712"/>
                  <a:pt x="1747234" y="274749"/>
                </a:cubicBezTo>
                <a:cubicBezTo>
                  <a:pt x="1932546" y="211786"/>
                  <a:pt x="2210874" y="0"/>
                  <a:pt x="2210874" y="0"/>
                </a:cubicBezTo>
                <a:lnTo>
                  <a:pt x="2210874" y="0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D40E319-87C5-496D-8A66-D047E9FAF450}"/>
              </a:ext>
            </a:extLst>
          </p:cNvPr>
          <p:cNvSpPr/>
          <p:nvPr/>
        </p:nvSpPr>
        <p:spPr>
          <a:xfrm>
            <a:off x="6656294" y="3122703"/>
            <a:ext cx="2210874" cy="764147"/>
          </a:xfrm>
          <a:custGeom>
            <a:avLst/>
            <a:gdLst>
              <a:gd name="connsiteX0" fmla="*/ 0 w 2210874"/>
              <a:gd name="connsiteY0" fmla="*/ 764147 h 764147"/>
              <a:gd name="connsiteX1" fmla="*/ 1098998 w 2210874"/>
              <a:gd name="connsiteY1" fmla="*/ 377780 h 764147"/>
              <a:gd name="connsiteX2" fmla="*/ 1747234 w 2210874"/>
              <a:gd name="connsiteY2" fmla="*/ 274749 h 764147"/>
              <a:gd name="connsiteX3" fmla="*/ 2210874 w 2210874"/>
              <a:gd name="connsiteY3" fmla="*/ 0 h 764147"/>
              <a:gd name="connsiteX4" fmla="*/ 2210874 w 2210874"/>
              <a:gd name="connsiteY4" fmla="*/ 0 h 764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0874" h="764147">
                <a:moveTo>
                  <a:pt x="0" y="764147"/>
                </a:moveTo>
                <a:cubicBezTo>
                  <a:pt x="403896" y="611746"/>
                  <a:pt x="807792" y="459346"/>
                  <a:pt x="1098998" y="377780"/>
                </a:cubicBezTo>
                <a:cubicBezTo>
                  <a:pt x="1390204" y="296214"/>
                  <a:pt x="1561922" y="337712"/>
                  <a:pt x="1747234" y="274749"/>
                </a:cubicBezTo>
                <a:cubicBezTo>
                  <a:pt x="1932546" y="211786"/>
                  <a:pt x="2210874" y="0"/>
                  <a:pt x="2210874" y="0"/>
                </a:cubicBezTo>
                <a:lnTo>
                  <a:pt x="2210874" y="0"/>
                </a:lnTo>
              </a:path>
            </a:pathLst>
          </a:custGeom>
          <a:noFill/>
          <a:ln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530AB4A-A7E3-4F4D-A1CD-1DD4D5C7160B}"/>
              </a:ext>
            </a:extLst>
          </p:cNvPr>
          <p:cNvSpPr/>
          <p:nvPr/>
        </p:nvSpPr>
        <p:spPr>
          <a:xfrm>
            <a:off x="6654085" y="2871179"/>
            <a:ext cx="2210863" cy="1018242"/>
          </a:xfrm>
          <a:custGeom>
            <a:avLst/>
            <a:gdLst>
              <a:gd name="connsiteX0" fmla="*/ 0 w 2245216"/>
              <a:gd name="connsiteY0" fmla="*/ 673995 h 673995"/>
              <a:gd name="connsiteX1" fmla="*/ 1330816 w 2245216"/>
              <a:gd name="connsiteY1" fmla="*/ 279043 h 673995"/>
              <a:gd name="connsiteX2" fmla="*/ 1738647 w 2245216"/>
              <a:gd name="connsiteY2" fmla="*/ 266164 h 673995"/>
              <a:gd name="connsiteX3" fmla="*/ 2245216 w 2245216"/>
              <a:gd name="connsiteY3" fmla="*/ 0 h 67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5216" h="673995">
                <a:moveTo>
                  <a:pt x="0" y="673995"/>
                </a:moveTo>
                <a:cubicBezTo>
                  <a:pt x="520521" y="510505"/>
                  <a:pt x="1041042" y="347015"/>
                  <a:pt x="1330816" y="279043"/>
                </a:cubicBezTo>
                <a:cubicBezTo>
                  <a:pt x="1620590" y="211071"/>
                  <a:pt x="1586247" y="312671"/>
                  <a:pt x="1738647" y="266164"/>
                </a:cubicBezTo>
                <a:cubicBezTo>
                  <a:pt x="1891047" y="219657"/>
                  <a:pt x="2068131" y="109828"/>
                  <a:pt x="224521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B38A81F7-512D-402A-825D-FF2E91FEECE7}"/>
              </a:ext>
            </a:extLst>
          </p:cNvPr>
          <p:cNvSpPr/>
          <p:nvPr/>
        </p:nvSpPr>
        <p:spPr>
          <a:xfrm>
            <a:off x="8864948" y="2897358"/>
            <a:ext cx="184597" cy="20459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503168-3778-4A50-835D-BB6D9DC5D75C}"/>
              </a:ext>
            </a:extLst>
          </p:cNvPr>
          <p:cNvSpPr txBox="1"/>
          <p:nvPr/>
        </p:nvSpPr>
        <p:spPr>
          <a:xfrm>
            <a:off x="9013594" y="2814990"/>
            <a:ext cx="72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A405D1-FF5C-4792-8C77-1F7441430BF3}"/>
              </a:ext>
            </a:extLst>
          </p:cNvPr>
          <p:cNvSpPr txBox="1"/>
          <p:nvPr/>
        </p:nvSpPr>
        <p:spPr>
          <a:xfrm>
            <a:off x="5755149" y="5591371"/>
            <a:ext cx="1797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Built a new Azure data center in Canada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196B3E0-9C15-4EA4-9D2C-49A758DC4816}"/>
              </a:ext>
            </a:extLst>
          </p:cNvPr>
          <p:cNvSpPr txBox="1"/>
          <p:nvPr/>
        </p:nvSpPr>
        <p:spPr>
          <a:xfrm>
            <a:off x="7129938" y="197853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ML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3029C4F-A6B9-430E-A8F5-C63A04956E71}"/>
              </a:ext>
            </a:extLst>
          </p:cNvPr>
          <p:cNvSpPr/>
          <p:nvPr/>
        </p:nvSpPr>
        <p:spPr>
          <a:xfrm>
            <a:off x="7055708" y="6505994"/>
            <a:ext cx="4546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[Synthetic Diff-in-Diff, </a:t>
            </a:r>
            <a:r>
              <a:rPr lang="en-US" dirty="0" err="1"/>
              <a:t>Arkhangelsky</a:t>
            </a:r>
            <a:r>
              <a:rPr lang="en-US" dirty="0"/>
              <a:t> et al,’18]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8E74DF2D-7E8B-40BC-85EC-CD27ADAEDB60}"/>
              </a:ext>
            </a:extLst>
          </p:cNvPr>
          <p:cNvSpPr/>
          <p:nvPr/>
        </p:nvSpPr>
        <p:spPr>
          <a:xfrm>
            <a:off x="5398699" y="2343733"/>
            <a:ext cx="2143897" cy="762612"/>
          </a:xfrm>
          <a:custGeom>
            <a:avLst/>
            <a:gdLst>
              <a:gd name="connsiteX0" fmla="*/ 0 w 2143897"/>
              <a:gd name="connsiteY0" fmla="*/ 762612 h 762612"/>
              <a:gd name="connsiteX1" fmla="*/ 1353065 w 2143897"/>
              <a:gd name="connsiteY1" fmla="*/ 15028 h 762612"/>
              <a:gd name="connsiteX2" fmla="*/ 2143897 w 2143897"/>
              <a:gd name="connsiteY2" fmla="*/ 243628 h 762612"/>
              <a:gd name="connsiteX3" fmla="*/ 2143897 w 2143897"/>
              <a:gd name="connsiteY3" fmla="*/ 243628 h 76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897" h="762612">
                <a:moveTo>
                  <a:pt x="0" y="762612"/>
                </a:moveTo>
                <a:cubicBezTo>
                  <a:pt x="497874" y="432068"/>
                  <a:pt x="995749" y="101525"/>
                  <a:pt x="1353065" y="15028"/>
                </a:cubicBezTo>
                <a:cubicBezTo>
                  <a:pt x="1710381" y="-71469"/>
                  <a:pt x="2143897" y="243628"/>
                  <a:pt x="2143897" y="243628"/>
                </a:cubicBezTo>
                <a:lnTo>
                  <a:pt x="2143897" y="243628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B205EB9-5EAB-43E5-B4C0-1AA6FD651275}"/>
              </a:ext>
            </a:extLst>
          </p:cNvPr>
          <p:cNvSpPr/>
          <p:nvPr/>
        </p:nvSpPr>
        <p:spPr>
          <a:xfrm>
            <a:off x="5409123" y="2831462"/>
            <a:ext cx="2143897" cy="751997"/>
          </a:xfrm>
          <a:custGeom>
            <a:avLst/>
            <a:gdLst>
              <a:gd name="connsiteX0" fmla="*/ 0 w 2143897"/>
              <a:gd name="connsiteY0" fmla="*/ 762612 h 762612"/>
              <a:gd name="connsiteX1" fmla="*/ 1353065 w 2143897"/>
              <a:gd name="connsiteY1" fmla="*/ 15028 h 762612"/>
              <a:gd name="connsiteX2" fmla="*/ 2143897 w 2143897"/>
              <a:gd name="connsiteY2" fmla="*/ 243628 h 762612"/>
              <a:gd name="connsiteX3" fmla="*/ 2143897 w 2143897"/>
              <a:gd name="connsiteY3" fmla="*/ 243628 h 762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43897" h="762612">
                <a:moveTo>
                  <a:pt x="0" y="762612"/>
                </a:moveTo>
                <a:cubicBezTo>
                  <a:pt x="497874" y="432068"/>
                  <a:pt x="995749" y="101525"/>
                  <a:pt x="1353065" y="15028"/>
                </a:cubicBezTo>
                <a:cubicBezTo>
                  <a:pt x="1710381" y="-71469"/>
                  <a:pt x="2143897" y="243628"/>
                  <a:pt x="2143897" y="243628"/>
                </a:cubicBezTo>
                <a:lnTo>
                  <a:pt x="2143897" y="243628"/>
                </a:ln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7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7" grpId="0" animBg="1"/>
      <p:bldP spid="38" grpId="0" animBg="1"/>
      <p:bldP spid="22" grpId="0" animBg="1"/>
      <p:bldP spid="27" grpId="0" animBg="1"/>
      <p:bldP spid="40" grpId="0"/>
      <p:bldP spid="51" grpId="0"/>
      <p:bldP spid="56" grpId="0"/>
      <p:bldP spid="3" grpId="0" animBg="1"/>
      <p:bldP spid="2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9B0A-2FEA-46E9-B818-27A7079CE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ED923-F1B5-4B8E-96CA-994710C05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Econometrics interested in causality</a:t>
            </a:r>
          </a:p>
          <a:p>
            <a:r>
              <a:rPr lang="en-US" dirty="0"/>
              <a:t>ML is good at prediction/correlation</a:t>
            </a:r>
          </a:p>
          <a:p>
            <a:r>
              <a:rPr lang="en-US" dirty="0"/>
              <a:t>Often extracting causal quantities can reduce to set of prediction tasks</a:t>
            </a:r>
          </a:p>
          <a:p>
            <a:pPr lvl="1"/>
            <a:r>
              <a:rPr lang="en-US" dirty="0"/>
              <a:t>Econometrics provides “recipes” for identifying causal quantities</a:t>
            </a:r>
          </a:p>
          <a:p>
            <a:pPr lvl="1"/>
            <a:r>
              <a:rPr lang="en-US" dirty="0"/>
              <a:t>ML can be used for prediction sub-tasks of these recipes</a:t>
            </a:r>
          </a:p>
          <a:p>
            <a:pPr lvl="1"/>
            <a:r>
              <a:rPr lang="en-US" sz="2100" dirty="0"/>
              <a:t>[Double/Debiased ML, Chernozhukov et al,’18], [ML Estimation of Hetero Effects with Instruments, S. et al, ‘19], [Synthetic Learner, </a:t>
            </a:r>
            <a:r>
              <a:rPr lang="en-US" sz="2100" dirty="0" err="1"/>
              <a:t>Bradic</a:t>
            </a:r>
            <a:r>
              <a:rPr lang="en-US" sz="2100" dirty="0"/>
              <a:t>, </a:t>
            </a:r>
            <a:r>
              <a:rPr lang="en-US" sz="2100" dirty="0" err="1"/>
              <a:t>Viviano</a:t>
            </a:r>
            <a:r>
              <a:rPr lang="en-US" sz="2100" dirty="0"/>
              <a:t>, ‘19], [Synthetic Diff-in-Diff, </a:t>
            </a:r>
            <a:r>
              <a:rPr lang="en-US" sz="2100" dirty="0" err="1"/>
              <a:t>Arkhangelsky</a:t>
            </a:r>
            <a:r>
              <a:rPr lang="en-US" sz="2100" dirty="0"/>
              <a:t> et al,’18]</a:t>
            </a:r>
            <a:endParaRPr lang="en-US" dirty="0"/>
          </a:p>
          <a:p>
            <a:r>
              <a:rPr lang="en-US" dirty="0"/>
              <a:t>ML can be used for automated detection/estimation of heterogeneity in the causal quantity of interest as function of observables </a:t>
            </a:r>
            <a:r>
              <a:rPr lang="en-US" sz="1900" dirty="0"/>
              <a:t>[Generalized/Causal Forests, </a:t>
            </a:r>
            <a:r>
              <a:rPr lang="en-US" sz="1900" dirty="0" err="1"/>
              <a:t>Tibshirani</a:t>
            </a:r>
            <a:r>
              <a:rPr lang="en-US" sz="1900" dirty="0"/>
              <a:t>, Athey, Wager, ’19], [Quasi-Oracle Estimation of Hetero Effects, </a:t>
            </a:r>
            <a:r>
              <a:rPr lang="en-US" sz="1900" dirty="0" err="1"/>
              <a:t>Nie</a:t>
            </a:r>
            <a:r>
              <a:rPr lang="en-US" sz="1900" dirty="0"/>
              <a:t>, Wager, ‘17], [ML Estimation of Hetero Effects with Instruments, S. et al, ‘19]</a:t>
            </a:r>
            <a:endParaRPr lang="en-US" dirty="0"/>
          </a:p>
          <a:p>
            <a:r>
              <a:rPr lang="en-US" dirty="0"/>
              <a:t>Very rich and interesting theoretical research on </a:t>
            </a:r>
          </a:p>
          <a:p>
            <a:pPr lvl="1"/>
            <a:r>
              <a:rPr lang="en-US" dirty="0"/>
              <a:t>Propagation of estimation errors </a:t>
            </a:r>
            <a:r>
              <a:rPr lang="en-US" sz="1900" dirty="0"/>
              <a:t>[Orthogonal Statistical Learning, Foster, S., COLT19]</a:t>
            </a:r>
            <a:endParaRPr lang="en-US" dirty="0"/>
          </a:p>
          <a:p>
            <a:pPr lvl="1"/>
            <a:r>
              <a:rPr lang="en-US" dirty="0"/>
              <a:t>Valid confidence intervals/hypothesis testing </a:t>
            </a:r>
            <a:r>
              <a:rPr lang="en-US" sz="1900" dirty="0"/>
              <a:t>[Causal Forests, Athey, Wager, ‘19], [Orthogonal Random Forests, Oprescu, S, Wu, ’19], [Double/Debiased ML, Chernozhukov et al, ‘18]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0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9C8E-964B-4EB3-A5C7-C689E7DB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05"/>
            <a:ext cx="10515600" cy="1325563"/>
          </a:xfrm>
        </p:spPr>
        <p:txBody>
          <a:bodyPr/>
          <a:lstStyle/>
          <a:p>
            <a:r>
              <a:rPr lang="en-US" dirty="0"/>
              <a:t>A Python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DA610-2359-4C35-8F43-44988803B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486"/>
            <a:ext cx="10515600" cy="4969713"/>
          </a:xfrm>
        </p:spPr>
        <p:txBody>
          <a:bodyPr>
            <a:normAutofit lnSpcReduction="10000"/>
          </a:bodyPr>
          <a:lstStyle/>
          <a:p>
            <a:r>
              <a:rPr lang="en-US" sz="2400"/>
              <a:t>Go to our GitHub repo: </a:t>
            </a:r>
            <a:r>
              <a:rPr lang="en-US" sz="2400">
                <a:hlinkClick r:id="rId2"/>
              </a:rPr>
              <a:t>https://github.com/microsoft/econml</a:t>
            </a: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Check out our documentation: </a:t>
            </a:r>
            <a:r>
              <a:rPr lang="en-US" sz="2400">
                <a:hlinkClick r:id="rId3"/>
              </a:rPr>
              <a:t>https://econml.azurewebsites.net/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en-US" sz="2400"/>
          </a:p>
          <a:p>
            <a:pPr marL="0" indent="0">
              <a:buNone/>
            </a:pPr>
            <a:endParaRPr lang="en-US" sz="2400"/>
          </a:p>
          <a:p>
            <a:r>
              <a:rPr lang="en-US" sz="2400"/>
              <a:t>Install </a:t>
            </a:r>
            <a:r>
              <a:rPr lang="en-US" sz="2400" err="1"/>
              <a:t>EconML</a:t>
            </a:r>
            <a:r>
              <a:rPr lang="en-US" sz="2400"/>
              <a:t>: “</a:t>
            </a:r>
            <a:r>
              <a:rPr lang="en-US" sz="2400">
                <a:latin typeface="Calibri Light" panose="020F0302020204030204" pitchFamily="34" charset="0"/>
                <a:cs typeface="Calibri Light" panose="020F0302020204030204" pitchFamily="34" charset="0"/>
              </a:rPr>
              <a:t>pip install </a:t>
            </a:r>
            <a:r>
              <a:rPr lang="en-US" sz="2400" err="1">
                <a:latin typeface="Calibri Light" panose="020F0302020204030204" pitchFamily="34" charset="0"/>
                <a:cs typeface="Calibri Light" panose="020F0302020204030204" pitchFamily="34" charset="0"/>
              </a:rPr>
              <a:t>econml</a:t>
            </a:r>
            <a:r>
              <a:rPr lang="en-US" sz="2400">
                <a:latin typeface="Calibri Light" panose="020F0302020204030204" pitchFamily="34" charset="0"/>
                <a:cs typeface="Calibri Light" panose="020F0302020204030204" pitchFamily="34" charset="0"/>
              </a:rPr>
              <a:t>”</a:t>
            </a:r>
            <a:endParaRPr lang="en-US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D7671-155F-4125-8C37-71A29A436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286" y="4232274"/>
            <a:ext cx="5741689" cy="1274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2E5374-251E-4AE7-B7D6-1D353430C4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337" y="2094272"/>
            <a:ext cx="6029470" cy="1399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29663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1B46-736D-482A-BEF2-BDDE27FDF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EconML</a:t>
            </a:r>
            <a:r>
              <a:rPr lang="en-US" dirty="0"/>
              <a:t> Unified API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25FDC2-A84C-4534-9013-833E6AFDA4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33" t="11925" r="19689" b="17341"/>
          <a:stretch/>
        </p:blipFill>
        <p:spPr>
          <a:xfrm>
            <a:off x="4712098" y="3023212"/>
            <a:ext cx="1294928" cy="12209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F8B1FA-56B9-477D-AE94-B280BBEA810E}"/>
              </a:ext>
            </a:extLst>
          </p:cNvPr>
          <p:cNvSpPr txBox="1"/>
          <p:nvPr/>
        </p:nvSpPr>
        <p:spPr>
          <a:xfrm>
            <a:off x="4615080" y="4332810"/>
            <a:ext cx="18138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EconML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 Estimator</a:t>
            </a:r>
          </a:p>
        </p:txBody>
      </p:sp>
      <p:pic>
        <p:nvPicPr>
          <p:cNvPr id="15" name="Graphic 14" descr="Statistics">
            <a:extLst>
              <a:ext uri="{FF2B5EF4-FFF2-40B4-BE49-F238E27FC236}">
                <a16:creationId xmlns:a16="http://schemas.microsoft.com/office/drawing/2014/main" id="{60DEFF2A-667F-4AE7-9718-C94E8F162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02841" y="3238643"/>
            <a:ext cx="914400" cy="9144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E51F4DA-C10E-46EC-923E-D9414C51B2E7}"/>
              </a:ext>
            </a:extLst>
          </p:cNvPr>
          <p:cNvGrpSpPr/>
          <p:nvPr/>
        </p:nvGrpSpPr>
        <p:grpSpPr>
          <a:xfrm>
            <a:off x="1247178" y="1543258"/>
            <a:ext cx="1748463" cy="520190"/>
            <a:chOff x="1462979" y="2079273"/>
            <a:chExt cx="1748463" cy="520190"/>
          </a:xfrm>
        </p:grpSpPr>
        <p:pic>
          <p:nvPicPr>
            <p:cNvPr id="19" name="Graphic 18" descr="Gauge">
              <a:extLst>
                <a:ext uri="{FF2B5EF4-FFF2-40B4-BE49-F238E27FC236}">
                  <a16:creationId xmlns:a16="http://schemas.microsoft.com/office/drawing/2014/main" id="{2C94009E-8973-4221-B5B4-C8469B277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62979" y="2079273"/>
              <a:ext cx="520190" cy="52019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83A3B2-64EC-416F-8D4E-C78D251AA6BC}"/>
                </a:ext>
              </a:extLst>
            </p:cNvPr>
            <p:cNvSpPr txBox="1"/>
            <p:nvPr/>
          </p:nvSpPr>
          <p:spPr>
            <a:xfrm>
              <a:off x="2057891" y="2281227"/>
              <a:ext cx="1153551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Outcome (Y)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488369F-5746-4C56-8627-D5E61023D3BC}"/>
              </a:ext>
            </a:extLst>
          </p:cNvPr>
          <p:cNvGrpSpPr/>
          <p:nvPr/>
        </p:nvGrpSpPr>
        <p:grpSpPr>
          <a:xfrm>
            <a:off x="1182253" y="2299942"/>
            <a:ext cx="1867040" cy="619706"/>
            <a:chOff x="1424118" y="2724026"/>
            <a:chExt cx="1867040" cy="619706"/>
          </a:xfrm>
        </p:grpSpPr>
        <p:pic>
          <p:nvPicPr>
            <p:cNvPr id="17" name="Graphic 16" descr="Medicine">
              <a:extLst>
                <a:ext uri="{FF2B5EF4-FFF2-40B4-BE49-F238E27FC236}">
                  <a16:creationId xmlns:a16="http://schemas.microsoft.com/office/drawing/2014/main" id="{D9F53F73-9E49-4FE1-8F18-1B2E50C44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24118" y="2724026"/>
              <a:ext cx="619706" cy="61970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4C168F-E184-4029-93F4-3A8A76BF6986}"/>
                </a:ext>
              </a:extLst>
            </p:cNvPr>
            <p:cNvSpPr txBox="1"/>
            <p:nvPr/>
          </p:nvSpPr>
          <p:spPr>
            <a:xfrm>
              <a:off x="2057891" y="3040831"/>
              <a:ext cx="123326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Treatment (T)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F68B8D8-4FAA-40FE-92F5-D32656555DB6}"/>
              </a:ext>
            </a:extLst>
          </p:cNvPr>
          <p:cNvGrpSpPr/>
          <p:nvPr/>
        </p:nvGrpSpPr>
        <p:grpSpPr>
          <a:xfrm>
            <a:off x="1183201" y="3232681"/>
            <a:ext cx="1876417" cy="553998"/>
            <a:chOff x="1414741" y="3601831"/>
            <a:chExt cx="1876417" cy="553998"/>
          </a:xfrm>
        </p:grpSpPr>
        <p:sp>
          <p:nvSpPr>
            <p:cNvPr id="11" name="Rectangle 10" descr="List">
              <a:extLst>
                <a:ext uri="{FF2B5EF4-FFF2-40B4-BE49-F238E27FC236}">
                  <a16:creationId xmlns:a16="http://schemas.microsoft.com/office/drawing/2014/main" id="{0640D50D-215D-48BA-AFA1-85A619A77D79}"/>
                </a:ext>
              </a:extLst>
            </p:cNvPr>
            <p:cNvSpPr/>
            <p:nvPr/>
          </p:nvSpPr>
          <p:spPr>
            <a:xfrm>
              <a:off x="1414741" y="3601831"/>
              <a:ext cx="619705" cy="553998"/>
            </a:xfrm>
            <a:prstGeom prst="rect">
              <a:avLst/>
            </a:prstGeom>
            <a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BDD6D40-A48A-4312-BB84-22DCFED31CA9}"/>
                </a:ext>
              </a:extLst>
            </p:cNvPr>
            <p:cNvSpPr txBox="1"/>
            <p:nvPr/>
          </p:nvSpPr>
          <p:spPr>
            <a:xfrm>
              <a:off x="2057891" y="3886626"/>
              <a:ext cx="123326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Features (X)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8E90AEF-4CB0-4B81-96E1-6BEFAF7DA818}"/>
              </a:ext>
            </a:extLst>
          </p:cNvPr>
          <p:cNvGrpSpPr/>
          <p:nvPr/>
        </p:nvGrpSpPr>
        <p:grpSpPr>
          <a:xfrm>
            <a:off x="1182253" y="4153043"/>
            <a:ext cx="1893104" cy="615422"/>
            <a:chOff x="1398054" y="4317652"/>
            <a:chExt cx="1893104" cy="615422"/>
          </a:xfrm>
        </p:grpSpPr>
        <p:sp>
          <p:nvSpPr>
            <p:cNvPr id="12" name="Rectangle 11" descr="Playbook">
              <a:extLst>
                <a:ext uri="{FF2B5EF4-FFF2-40B4-BE49-F238E27FC236}">
                  <a16:creationId xmlns:a16="http://schemas.microsoft.com/office/drawing/2014/main" id="{556DEBA7-6D6D-40D3-9746-95A54B7E09EE}"/>
                </a:ext>
              </a:extLst>
            </p:cNvPr>
            <p:cNvSpPr/>
            <p:nvPr/>
          </p:nvSpPr>
          <p:spPr>
            <a:xfrm>
              <a:off x="1398054" y="4317652"/>
              <a:ext cx="612527" cy="615422"/>
            </a:xfrm>
            <a:prstGeom prst="rect">
              <a:avLst/>
            </a:prstGeom>
            <a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C3AEA27-F86D-4D22-B3CA-FDF87525C39D}"/>
                </a:ext>
              </a:extLst>
            </p:cNvPr>
            <p:cNvSpPr txBox="1"/>
            <p:nvPr/>
          </p:nvSpPr>
          <p:spPr>
            <a:xfrm>
              <a:off x="2057891" y="4632292"/>
              <a:ext cx="123326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Controls (W)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65DE7DB-EEE5-490F-A98A-5B66019E2AD1}"/>
              </a:ext>
            </a:extLst>
          </p:cNvPr>
          <p:cNvGrpSpPr/>
          <p:nvPr/>
        </p:nvGrpSpPr>
        <p:grpSpPr>
          <a:xfrm>
            <a:off x="1247178" y="5136069"/>
            <a:ext cx="1915904" cy="442418"/>
            <a:chOff x="1501864" y="5234639"/>
            <a:chExt cx="1915904" cy="442418"/>
          </a:xfrm>
        </p:grpSpPr>
        <p:sp>
          <p:nvSpPr>
            <p:cNvPr id="13" name="Rectangle 12" descr="Tools">
              <a:extLst>
                <a:ext uri="{FF2B5EF4-FFF2-40B4-BE49-F238E27FC236}">
                  <a16:creationId xmlns:a16="http://schemas.microsoft.com/office/drawing/2014/main" id="{A439AFB9-C49D-4D8A-8B07-59FC96EF433C}"/>
                </a:ext>
              </a:extLst>
            </p:cNvPr>
            <p:cNvSpPr/>
            <p:nvPr/>
          </p:nvSpPr>
          <p:spPr>
            <a:xfrm>
              <a:off x="1501864" y="5234639"/>
              <a:ext cx="442418" cy="442418"/>
            </a:xfrm>
            <a:prstGeom prst="rect">
              <a:avLst/>
            </a:pr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EB42753-AAE9-4E69-9E03-C227E0C979BA}"/>
                </a:ext>
              </a:extLst>
            </p:cNvPr>
            <p:cNvSpPr txBox="1"/>
            <p:nvPr/>
          </p:nvSpPr>
          <p:spPr>
            <a:xfrm>
              <a:off x="2057891" y="5430836"/>
              <a:ext cx="1359877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US" sz="1600" dirty="0">
                  <a:gradFill>
                    <a:gsLst>
                      <a:gs pos="2917">
                        <a:schemeClr val="tx1"/>
                      </a:gs>
                      <a:gs pos="30000">
                        <a:schemeClr val="tx1"/>
                      </a:gs>
                    </a:gsLst>
                    <a:lin ang="5400000" scaled="0"/>
                  </a:gradFill>
                </a:rPr>
                <a:t>Instruments (Z)</a:t>
              </a:r>
            </a:p>
          </p:txBody>
        </p:sp>
      </p:grpSp>
      <p:pic>
        <p:nvPicPr>
          <p:cNvPr id="38" name="Graphic 37" descr="List">
            <a:extLst>
              <a:ext uri="{FF2B5EF4-FFF2-40B4-BE49-F238E27FC236}">
                <a16:creationId xmlns:a16="http://schemas.microsoft.com/office/drawing/2014/main" id="{AADDD59C-BB98-498E-BC54-CDB5AA6649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575094" y="3218020"/>
            <a:ext cx="914400" cy="914400"/>
          </a:xfrm>
          <a:prstGeom prst="rect">
            <a:avLst/>
          </a:prstGeom>
        </p:spPr>
      </p:pic>
      <p:sp>
        <p:nvSpPr>
          <p:cNvPr id="42" name="Arrow: Chevron 41">
            <a:extLst>
              <a:ext uri="{FF2B5EF4-FFF2-40B4-BE49-F238E27FC236}">
                <a16:creationId xmlns:a16="http://schemas.microsoft.com/office/drawing/2014/main" id="{3369DCD4-48C7-41AB-ACE4-3330865F4694}"/>
              </a:ext>
            </a:extLst>
          </p:cNvPr>
          <p:cNvSpPr/>
          <p:nvPr/>
        </p:nvSpPr>
        <p:spPr bwMode="auto">
          <a:xfrm>
            <a:off x="3411791" y="1812790"/>
            <a:ext cx="815927" cy="3655592"/>
          </a:xfrm>
          <a:prstGeom prst="chevron">
            <a:avLst>
              <a:gd name="adj" fmla="val 76171"/>
            </a:avLst>
          </a:prstGeom>
          <a:solidFill>
            <a:schemeClr val="bg2">
              <a:lumMod val="9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01DD3F-1326-48F1-83D6-0C187B0705EC}"/>
              </a:ext>
            </a:extLst>
          </p:cNvPr>
          <p:cNvSpPr txBox="1"/>
          <p:nvPr/>
        </p:nvSpPr>
        <p:spPr>
          <a:xfrm>
            <a:off x="7182434" y="4276022"/>
            <a:ext cx="181385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Test Features (</a:t>
            </a:r>
            <a:r>
              <a:rPr lang="en-US" sz="16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X</a:t>
            </a:r>
            <a:r>
              <a:rPr lang="en-US" sz="1600" baseline="-25000" dirty="0" err="1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test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)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DC24B8-FB52-4C70-AD45-D18FE151D9C4}"/>
              </a:ext>
            </a:extLst>
          </p:cNvPr>
          <p:cNvSpPr txBox="1"/>
          <p:nvPr/>
        </p:nvSpPr>
        <p:spPr>
          <a:xfrm>
            <a:off x="9353111" y="4244127"/>
            <a:ext cx="181385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Treatment Effect</a:t>
            </a:r>
          </a:p>
          <a:p>
            <a:pPr algn="ctr"/>
            <a:r>
              <a:rPr lang="el-GR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cs typeface="Courier New" panose="02070309020205020404" pitchFamily="49" charset="0"/>
              </a:rPr>
              <a:t>θ</a:t>
            </a:r>
            <a:r>
              <a:rPr lang="en-US" sz="16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cs typeface="Courier New" panose="02070309020205020404" pitchFamily="49" charset="0"/>
              </a:rPr>
              <a:t>(X)</a:t>
            </a:r>
            <a:endParaRPr lang="en-US" sz="1600" dirty="0">
              <a:gradFill>
                <a:gsLst>
                  <a:gs pos="2917">
                    <a:schemeClr val="tx1"/>
                  </a:gs>
                  <a:gs pos="30000">
                    <a:schemeClr val="tx1"/>
                  </a:gs>
                </a:gsLst>
                <a:lin ang="5400000" scaled="0"/>
              </a:gradFill>
            </a:endParaRPr>
          </a:p>
        </p:txBody>
      </p:sp>
      <p:sp>
        <p:nvSpPr>
          <p:cNvPr id="45" name="Arrow: Striped Right 44">
            <a:extLst>
              <a:ext uri="{FF2B5EF4-FFF2-40B4-BE49-F238E27FC236}">
                <a16:creationId xmlns:a16="http://schemas.microsoft.com/office/drawing/2014/main" id="{70F930EB-3BD6-43F2-9DFC-4A20AED4256A}"/>
              </a:ext>
            </a:extLst>
          </p:cNvPr>
          <p:cNvSpPr/>
          <p:nvPr/>
        </p:nvSpPr>
        <p:spPr bwMode="auto">
          <a:xfrm>
            <a:off x="6428938" y="3428999"/>
            <a:ext cx="961289" cy="492443"/>
          </a:xfrm>
          <a:prstGeom prst="stripedRightArrow">
            <a:avLst>
              <a:gd name="adj1" fmla="val 44286"/>
              <a:gd name="adj2" fmla="val 65236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7" name="Arrow: Striped Right 46">
            <a:extLst>
              <a:ext uri="{FF2B5EF4-FFF2-40B4-BE49-F238E27FC236}">
                <a16:creationId xmlns:a16="http://schemas.microsoft.com/office/drawing/2014/main" id="{BD34F9A4-1E73-4067-B867-CB29CD13F321}"/>
              </a:ext>
            </a:extLst>
          </p:cNvPr>
          <p:cNvSpPr/>
          <p:nvPr/>
        </p:nvSpPr>
        <p:spPr bwMode="auto">
          <a:xfrm>
            <a:off x="8665523" y="3428998"/>
            <a:ext cx="961289" cy="492443"/>
          </a:xfrm>
          <a:prstGeom prst="stripedRightArrow">
            <a:avLst>
              <a:gd name="adj1" fmla="val 44286"/>
              <a:gd name="adj2" fmla="val 65236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25304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EconML</a:t>
            </a:r>
            <a:r>
              <a:rPr lang="en-US" dirty="0"/>
              <a:t> Unified API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389029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n-lt"/>
              </a:rPr>
              <a:t>Each estimator has a </a:t>
            </a:r>
            <a:r>
              <a:rPr lang="en-US" dirty="0"/>
              <a:t>`fit`</a:t>
            </a:r>
            <a:r>
              <a:rPr lang="en-US" dirty="0">
                <a:latin typeface="+mn-lt"/>
              </a:rPr>
              <a:t> and </a:t>
            </a:r>
            <a:r>
              <a:rPr lang="en-US" dirty="0"/>
              <a:t>`effect`</a:t>
            </a:r>
            <a:r>
              <a:rPr lang="en-US" dirty="0">
                <a:latin typeface="+mn-lt"/>
              </a:rPr>
              <a:t> function with the same signature. Example usage:</a:t>
            </a:r>
          </a:p>
          <a:p>
            <a:endParaRPr lang="en-US" dirty="0"/>
          </a:p>
          <a:p>
            <a:r>
              <a:rPr lang="en-US" sz="2000" dirty="0">
                <a:solidFill>
                  <a:schemeClr val="accent1"/>
                </a:solidFill>
              </a:rPr>
              <a:t>from</a:t>
            </a:r>
            <a:r>
              <a:rPr lang="en-US" sz="2000" dirty="0"/>
              <a:t> </a:t>
            </a:r>
            <a:r>
              <a:rPr lang="en-US" sz="2000" dirty="0" err="1"/>
              <a:t>econml.dml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1"/>
                </a:solidFill>
              </a:rPr>
              <a:t>import</a:t>
            </a:r>
            <a:r>
              <a:rPr lang="en-US" sz="2000" dirty="0"/>
              <a:t> </a:t>
            </a:r>
            <a:r>
              <a:rPr lang="en-US" sz="2000" dirty="0" err="1"/>
              <a:t>DMLCateEstimator</a:t>
            </a:r>
            <a:endParaRPr lang="en-US" sz="2000" dirty="0"/>
          </a:p>
          <a:p>
            <a:r>
              <a:rPr lang="en-US" sz="2000" dirty="0" err="1"/>
              <a:t>est</a:t>
            </a:r>
            <a:r>
              <a:rPr lang="en-US" sz="2000" dirty="0"/>
              <a:t> = </a:t>
            </a:r>
            <a:r>
              <a:rPr lang="en-US" sz="2000" dirty="0" err="1"/>
              <a:t>DMLCateEstimator</a:t>
            </a:r>
            <a:r>
              <a:rPr lang="en-US" sz="2000" dirty="0"/>
              <a:t>(…)</a:t>
            </a:r>
          </a:p>
          <a:p>
            <a:r>
              <a:rPr lang="en-US" sz="2000" dirty="0" err="1"/>
              <a:t>est.fit</a:t>
            </a:r>
            <a:r>
              <a:rPr lang="en-US" sz="2000" dirty="0"/>
              <a:t>(Y, T, X, W) </a:t>
            </a:r>
            <a:r>
              <a:rPr lang="en-US" sz="2000" dirty="0">
                <a:solidFill>
                  <a:schemeClr val="accent2"/>
                </a:solidFill>
              </a:rPr>
              <a:t>#function signature: fit(Y, T, X, W=None, Z=None)</a:t>
            </a:r>
          </a:p>
          <a:p>
            <a:r>
              <a:rPr lang="en-US" sz="2000" dirty="0" err="1"/>
              <a:t>est.effect</a:t>
            </a:r>
            <a:r>
              <a:rPr lang="en-US" sz="2000" dirty="0"/>
              <a:t>(X, T0, T1) </a:t>
            </a:r>
            <a:r>
              <a:rPr lang="en-US" sz="2000" dirty="0">
                <a:solidFill>
                  <a:schemeClr val="accent2"/>
                </a:solidFill>
              </a:rPr>
              <a:t>#function signature: effect(X, T0=0, T1=1)</a:t>
            </a:r>
          </a:p>
          <a:p>
            <a:endParaRPr lang="en-US" dirty="0"/>
          </a:p>
          <a:p>
            <a:r>
              <a:rPr lang="en-US" dirty="0">
                <a:latin typeface="+mn-lt"/>
              </a:rPr>
              <a:t>For detailed information, see the docs </a:t>
            </a:r>
            <a:r>
              <a:rPr lang="en-US" dirty="0">
                <a:latin typeface="+mn-lt"/>
                <a:hlinkClick r:id="rId3"/>
              </a:rPr>
              <a:t>econml.azurewebsites.net</a:t>
            </a:r>
            <a:r>
              <a:rPr lang="en-US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301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42C16-7A0A-4869-A2E9-CB76A3C4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Juice Elasticity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F08F4-ECA1-49F8-BC17-204CED418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00" y="1435504"/>
            <a:ext cx="11018520" cy="479022"/>
          </a:xfrm>
        </p:spPr>
        <p:txBody>
          <a:bodyPr/>
          <a:lstStyle/>
          <a:p>
            <a:r>
              <a:rPr lang="en-US" dirty="0"/>
              <a:t>Linear parametric form</a:t>
            </a:r>
          </a:p>
        </p:txBody>
      </p:sp>
      <p:pic>
        <p:nvPicPr>
          <p:cNvPr id="60" name="Picture 59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94D431-C421-4BC9-9F0A-C82BC1C907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29" y="734199"/>
            <a:ext cx="3558677" cy="267733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30C88D6-2A7C-46B4-83BA-628BBEF93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2" y="2125756"/>
            <a:ext cx="5300129" cy="111706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1DE090D-E7BF-4103-936E-AFBF58F78B2C}"/>
              </a:ext>
            </a:extLst>
          </p:cNvPr>
          <p:cNvSpPr txBox="1">
            <a:spLocks/>
          </p:cNvSpPr>
          <p:nvPr/>
        </p:nvSpPr>
        <p:spPr>
          <a:xfrm>
            <a:off x="584200" y="3593912"/>
            <a:ext cx="55092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Polynomial parametric form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85B7316-93B9-40A5-8AAC-B512D7E0CA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2" y="4295741"/>
            <a:ext cx="5882379" cy="12954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613144F-13F0-4AFD-B9BF-6A7F9545B1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630" y="3809355"/>
            <a:ext cx="3558677" cy="27103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180CAF-437F-4BAE-B60E-07E75590D54A}"/>
              </a:ext>
            </a:extLst>
          </p:cNvPr>
          <p:cNvSpPr txBox="1"/>
          <p:nvPr/>
        </p:nvSpPr>
        <p:spPr>
          <a:xfrm>
            <a:off x="8224674" y="441252"/>
            <a:ext cx="2252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Linear Treatment Effect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5A234F-DC05-475B-B1F9-1F252EDB329A}"/>
              </a:ext>
            </a:extLst>
          </p:cNvPr>
          <p:cNvSpPr txBox="1"/>
          <p:nvPr/>
        </p:nvSpPr>
        <p:spPr>
          <a:xfrm>
            <a:off x="8011491" y="3519259"/>
            <a:ext cx="27004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Polynomial Treatment Effect</a:t>
            </a:r>
          </a:p>
        </p:txBody>
      </p:sp>
    </p:spTree>
    <p:extLst>
      <p:ext uri="{BB962C8B-B14F-4D97-AF65-F5344CB8AC3E}">
        <p14:creationId xmlns:p14="http://schemas.microsoft.com/office/powerpoint/2010/main" val="27309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4393-D4FB-47A5-BCAB-4A46E467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Example: Estimating Price Elasticity of Demand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C45E9-00C7-4154-B3B9-881428908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4056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A5BC4"/>
                </a:solidFill>
              </a:rPr>
              <a:t>Goal:</a:t>
            </a:r>
            <a:r>
              <a:rPr lang="en-US" dirty="0"/>
              <a:t> Estimate elasticity, the effect of a change in price on demand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482B36-7C94-4807-A1DB-7B955D22973F}"/>
              </a:ext>
            </a:extLst>
          </p:cNvPr>
          <p:cNvCxnSpPr>
            <a:cxnSpLocks/>
          </p:cNvCxnSpPr>
          <p:nvPr/>
        </p:nvCxnSpPr>
        <p:spPr>
          <a:xfrm>
            <a:off x="2980632" y="5227714"/>
            <a:ext cx="29075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19A447-9D52-4B17-BEB4-BB7F36F98F1B}"/>
              </a:ext>
            </a:extLst>
          </p:cNvPr>
          <p:cNvCxnSpPr>
            <a:cxnSpLocks/>
          </p:cNvCxnSpPr>
          <p:nvPr/>
        </p:nvCxnSpPr>
        <p:spPr>
          <a:xfrm flipV="1">
            <a:off x="2965220" y="3291035"/>
            <a:ext cx="0" cy="194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EEBAE3D-E9CB-405E-9C45-FD5C0BAACD62}"/>
              </a:ext>
            </a:extLst>
          </p:cNvPr>
          <p:cNvSpPr/>
          <p:nvPr/>
        </p:nvSpPr>
        <p:spPr>
          <a:xfrm>
            <a:off x="5169831" y="3623573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09D381A-BCC4-47FD-8906-B90B4C8232B4}"/>
              </a:ext>
            </a:extLst>
          </p:cNvPr>
          <p:cNvSpPr/>
          <p:nvPr/>
        </p:nvSpPr>
        <p:spPr>
          <a:xfrm>
            <a:off x="5404531" y="3846750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359BD0B-3733-44DC-9632-64AE2FDDB454}"/>
              </a:ext>
            </a:extLst>
          </p:cNvPr>
          <p:cNvSpPr/>
          <p:nvPr/>
        </p:nvSpPr>
        <p:spPr>
          <a:xfrm>
            <a:off x="4977635" y="3419476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86458E-0F11-4D1A-9A99-619EA1E9D11F}"/>
              </a:ext>
            </a:extLst>
          </p:cNvPr>
          <p:cNvSpPr txBox="1"/>
          <p:nvPr/>
        </p:nvSpPr>
        <p:spPr>
          <a:xfrm>
            <a:off x="6003201" y="5227714"/>
            <a:ext cx="109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log(price)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6A972A-BACD-44AF-B52C-1A43574E6C9B}"/>
              </a:ext>
            </a:extLst>
          </p:cNvPr>
          <p:cNvSpPr txBox="1"/>
          <p:nvPr/>
        </p:nvSpPr>
        <p:spPr>
          <a:xfrm>
            <a:off x="1620530" y="3001337"/>
            <a:ext cx="141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log(demand)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5345A6A-963E-4302-AD3F-EE99B3642DE9}"/>
              </a:ext>
            </a:extLst>
          </p:cNvPr>
          <p:cNvSpPr/>
          <p:nvPr/>
        </p:nvSpPr>
        <p:spPr>
          <a:xfrm>
            <a:off x="3621145" y="4591030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A7AF29-AE2E-4989-A186-9C668E9A4804}"/>
              </a:ext>
            </a:extLst>
          </p:cNvPr>
          <p:cNvSpPr/>
          <p:nvPr/>
        </p:nvSpPr>
        <p:spPr>
          <a:xfrm>
            <a:off x="3855845" y="4814207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27DC4F4-FA81-4032-A01D-6D6AB2100EC7}"/>
              </a:ext>
            </a:extLst>
          </p:cNvPr>
          <p:cNvSpPr/>
          <p:nvPr/>
        </p:nvSpPr>
        <p:spPr>
          <a:xfrm>
            <a:off x="3428949" y="4386933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7D5399B-1068-42F0-A605-AE615EF8EFBA}"/>
              </a:ext>
            </a:extLst>
          </p:cNvPr>
          <p:cNvCxnSpPr>
            <a:cxnSpLocks/>
          </p:cNvCxnSpPr>
          <p:nvPr/>
        </p:nvCxnSpPr>
        <p:spPr>
          <a:xfrm flipV="1">
            <a:off x="2980632" y="3320969"/>
            <a:ext cx="2759099" cy="190674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70F346-8EA2-44FF-A54C-0FBF80A00904}"/>
                  </a:ext>
                </a:extLst>
              </p:cNvPr>
              <p:cNvSpPr txBox="1"/>
              <p:nvPr/>
            </p:nvSpPr>
            <p:spPr>
              <a:xfrm>
                <a:off x="6151059" y="3813606"/>
                <a:ext cx="33674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=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⋅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+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70F346-8EA2-44FF-A54C-0FBF80A00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059" y="3813606"/>
                <a:ext cx="336745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Brace 29">
            <a:extLst>
              <a:ext uri="{FF2B5EF4-FFF2-40B4-BE49-F238E27FC236}">
                <a16:creationId xmlns:a16="http://schemas.microsoft.com/office/drawing/2014/main" id="{1E77653B-A8AF-4DA1-819B-0A76AC2575E9}"/>
              </a:ext>
            </a:extLst>
          </p:cNvPr>
          <p:cNvSpPr/>
          <p:nvPr/>
        </p:nvSpPr>
        <p:spPr>
          <a:xfrm rot="5400000">
            <a:off x="6382845" y="4027888"/>
            <a:ext cx="244115" cy="567081"/>
          </a:xfrm>
          <a:prstGeom prst="rightBrace">
            <a:avLst>
              <a:gd name="adj1" fmla="val 2979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8B40B9-6074-4F06-BEE5-BAAA63690ED3}"/>
              </a:ext>
            </a:extLst>
          </p:cNvPr>
          <p:cNvSpPr txBox="1"/>
          <p:nvPr/>
        </p:nvSpPr>
        <p:spPr>
          <a:xfrm>
            <a:off x="5949995" y="4502772"/>
            <a:ext cx="1412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log(demand)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1C4F6662-62DC-4E0E-BB8A-BC98C17E5D44}"/>
              </a:ext>
            </a:extLst>
          </p:cNvPr>
          <p:cNvSpPr/>
          <p:nvPr/>
        </p:nvSpPr>
        <p:spPr>
          <a:xfrm rot="5400000">
            <a:off x="7412775" y="4031546"/>
            <a:ext cx="244115" cy="567081"/>
          </a:xfrm>
          <a:prstGeom prst="rightBrace">
            <a:avLst>
              <a:gd name="adj1" fmla="val 2979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42FBF9-D845-41C6-8374-2C7C1D942FDB}"/>
              </a:ext>
            </a:extLst>
          </p:cNvPr>
          <p:cNvSpPr txBox="1"/>
          <p:nvPr/>
        </p:nvSpPr>
        <p:spPr>
          <a:xfrm>
            <a:off x="7029556" y="4506430"/>
            <a:ext cx="958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elasticity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4605558E-FF4D-4A44-A5C8-6E443D6EE438}"/>
              </a:ext>
            </a:extLst>
          </p:cNvPr>
          <p:cNvSpPr/>
          <p:nvPr/>
        </p:nvSpPr>
        <p:spPr>
          <a:xfrm rot="5400000">
            <a:off x="8170784" y="4031546"/>
            <a:ext cx="244115" cy="567081"/>
          </a:xfrm>
          <a:prstGeom prst="rightBrace">
            <a:avLst>
              <a:gd name="adj1" fmla="val 2979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010580-D16E-47B5-B7A4-628A51085904}"/>
              </a:ext>
            </a:extLst>
          </p:cNvPr>
          <p:cNvSpPr txBox="1"/>
          <p:nvPr/>
        </p:nvSpPr>
        <p:spPr>
          <a:xfrm>
            <a:off x="7632731" y="4506430"/>
            <a:ext cx="1412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log(price)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F1DDE4F1-FE69-4EF6-B764-00EA1BAA352B}"/>
              </a:ext>
            </a:extLst>
          </p:cNvPr>
          <p:cNvSpPr/>
          <p:nvPr/>
        </p:nvSpPr>
        <p:spPr>
          <a:xfrm rot="5400000">
            <a:off x="9050236" y="4022195"/>
            <a:ext cx="244115" cy="567081"/>
          </a:xfrm>
          <a:prstGeom prst="rightBrace">
            <a:avLst>
              <a:gd name="adj1" fmla="val 2979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B84A19-1751-4765-83B3-16A9AA06CDD6}"/>
              </a:ext>
            </a:extLst>
          </p:cNvPr>
          <p:cNvSpPr txBox="1"/>
          <p:nvPr/>
        </p:nvSpPr>
        <p:spPr>
          <a:xfrm>
            <a:off x="8465882" y="4497947"/>
            <a:ext cx="1412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noise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A331DC2-FB62-49FA-A803-858A1BF95D22}"/>
              </a:ext>
            </a:extLst>
          </p:cNvPr>
          <p:cNvSpPr txBox="1">
            <a:spLocks/>
          </p:cNvSpPr>
          <p:nvPr/>
        </p:nvSpPr>
        <p:spPr>
          <a:xfrm>
            <a:off x="745400" y="5769844"/>
            <a:ext cx="10515600" cy="1057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Conclusion: Increasing price </a:t>
            </a:r>
            <a:r>
              <a:rPr lang="en-US" dirty="0">
                <a:solidFill>
                  <a:srgbClr val="C00000"/>
                </a:solidFill>
              </a:rPr>
              <a:t>increases</a:t>
            </a:r>
            <a:r>
              <a:rPr lang="en-US" dirty="0"/>
              <a:t> demand!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Problem:</a:t>
            </a:r>
            <a:r>
              <a:rPr lang="en-US" dirty="0"/>
              <a:t> Demand increases in winter and price </a:t>
            </a:r>
            <a:r>
              <a:rPr lang="en-US" dirty="0">
                <a:solidFill>
                  <a:srgbClr val="C00000"/>
                </a:solidFill>
              </a:rPr>
              <a:t>anticipates</a:t>
            </a:r>
            <a:r>
              <a:rPr lang="en-US" dirty="0"/>
              <a:t> demand</a:t>
            </a:r>
          </a:p>
        </p:txBody>
      </p:sp>
    </p:spTree>
    <p:extLst>
      <p:ext uri="{BB962C8B-B14F-4D97-AF65-F5344CB8AC3E}">
        <p14:creationId xmlns:p14="http://schemas.microsoft.com/office/powerpoint/2010/main" val="94130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A3397D4-AB20-4510-A42B-D7DF6E5AAC76}"/>
              </a:ext>
            </a:extLst>
          </p:cNvPr>
          <p:cNvSpPr txBox="1">
            <a:spLocks/>
          </p:cNvSpPr>
          <p:nvPr/>
        </p:nvSpPr>
        <p:spPr>
          <a:xfrm>
            <a:off x="389263" y="1361730"/>
            <a:ext cx="8056781" cy="602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Learn more about the ALICE project: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aka.ms/alice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C27EFA-406B-4D06-A897-FFE46CA969B3}"/>
              </a:ext>
            </a:extLst>
          </p:cNvPr>
          <p:cNvSpPr/>
          <p:nvPr/>
        </p:nvSpPr>
        <p:spPr>
          <a:xfrm>
            <a:off x="389263" y="412838"/>
            <a:ext cx="7272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Git Repo: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https://github.com/Microsoft/EconML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A1E002-6F07-4320-99BE-A7B33548547D}"/>
              </a:ext>
            </a:extLst>
          </p:cNvPr>
          <p:cNvSpPr txBox="1"/>
          <p:nvPr/>
        </p:nvSpPr>
        <p:spPr>
          <a:xfrm>
            <a:off x="3459784" y="2711422"/>
            <a:ext cx="4005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you!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FEEF564-A683-443C-8F6C-8089D2C2C2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511" y="4513973"/>
            <a:ext cx="1371600" cy="13716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CB88E9-8CEA-407B-BC85-ABABFEB6C1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9983"/>
          <a:stretch/>
        </p:blipFill>
        <p:spPr>
          <a:xfrm>
            <a:off x="9349808" y="4505599"/>
            <a:ext cx="1371414" cy="13716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80190CB-CB4B-49BA-8A2C-B6C1428565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333" y="4505599"/>
            <a:ext cx="1371600" cy="13716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8940705-4A29-4DC4-9B2D-6EC2EB7B36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984" y="4491903"/>
            <a:ext cx="1371600" cy="13716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0733C09-88C2-44C8-90EC-826C90DED28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860" y="4505599"/>
            <a:ext cx="1371600" cy="13716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FA0790F-D667-4B2E-8F7F-DB489220D6F2}"/>
              </a:ext>
            </a:extLst>
          </p:cNvPr>
          <p:cNvSpPr/>
          <p:nvPr/>
        </p:nvSpPr>
        <p:spPr>
          <a:xfrm>
            <a:off x="1207902" y="5879829"/>
            <a:ext cx="1204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Greg Lewis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4A0B9EE-0FC2-4BD2-BA70-A8C1F0223E81}"/>
              </a:ext>
            </a:extLst>
          </p:cNvPr>
          <p:cNvSpPr/>
          <p:nvPr/>
        </p:nvSpPr>
        <p:spPr>
          <a:xfrm>
            <a:off x="5882731" y="5879829"/>
            <a:ext cx="1698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Miruna Oprescu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2B8772-BAF6-451B-A288-784907355720}"/>
              </a:ext>
            </a:extLst>
          </p:cNvPr>
          <p:cNvSpPr/>
          <p:nvPr/>
        </p:nvSpPr>
        <p:spPr>
          <a:xfrm>
            <a:off x="7922335" y="5879829"/>
            <a:ext cx="9996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 Oka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A4A687-90DF-42A6-8B17-041D94AC5E92}"/>
              </a:ext>
            </a:extLst>
          </p:cNvPr>
          <p:cNvSpPr/>
          <p:nvPr/>
        </p:nvSpPr>
        <p:spPr>
          <a:xfrm>
            <a:off x="9235706" y="5879829"/>
            <a:ext cx="1673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Vasilis Syrgkanis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6B2CA30-0D5A-4090-8595-A6F66C6BF0B6}"/>
              </a:ext>
            </a:extLst>
          </p:cNvPr>
          <p:cNvSpPr/>
          <p:nvPr/>
        </p:nvSpPr>
        <p:spPr>
          <a:xfrm>
            <a:off x="2767086" y="5879829"/>
            <a:ext cx="1594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Keith Battocchi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F96AE51-6BC5-44B4-9348-9770EB1B4C78}"/>
              </a:ext>
            </a:extLst>
          </p:cNvPr>
          <p:cNvSpPr/>
          <p:nvPr/>
        </p:nvSpPr>
        <p:spPr>
          <a:xfrm>
            <a:off x="4461542" y="5884548"/>
            <a:ext cx="1246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Maggie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Hei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CBB49D-14DD-4DE6-9664-0F109D4150E6}"/>
              </a:ext>
            </a:extLst>
          </p:cNvPr>
          <p:cNvSpPr/>
          <p:nvPr/>
        </p:nvSpPr>
        <p:spPr>
          <a:xfrm>
            <a:off x="389263" y="887284"/>
            <a:ext cx="7272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Documentation: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https://econml.azurewebsites.net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29DD1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2755588-98D2-4280-8C4F-7D34FCB219D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7" t="6378" r="15031" b="10309"/>
          <a:stretch/>
        </p:blipFill>
        <p:spPr>
          <a:xfrm>
            <a:off x="10154176" y="48327"/>
            <a:ext cx="1934585" cy="1856035"/>
          </a:xfrm>
          <a:prstGeom prst="rect">
            <a:avLst/>
          </a:prstGeom>
        </p:spPr>
      </p:pic>
      <p:pic>
        <p:nvPicPr>
          <p:cNvPr id="31" name="Picture 3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304C6F27-9B1D-4FFA-A6C6-7F35C4877BF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3590" b="12212"/>
          <a:stretch/>
        </p:blipFill>
        <p:spPr>
          <a:xfrm>
            <a:off x="4437258" y="4505599"/>
            <a:ext cx="1371600" cy="13716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8871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59702D-6FC8-4D0C-8ED7-3D04C67E404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What is the effect of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dirty="0"/>
                  <a:t> on achievable rate?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159702D-6FC8-4D0C-8ED7-3D04C67E40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30AAD-21B3-4BD7-BD50-019A84FE93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One might worry that the best achievable rate for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Might be worse than that for: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If target model space is convex, then the impact is at most constants (rate analysis solely uses the first order condition)</a:t>
                </a:r>
              </a:p>
              <a:p>
                <a:r>
                  <a:rPr lang="en-US" dirty="0"/>
                  <a:t>If target model space is non-convex, then tighter rates could potentially be achievable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because proofs depend on “well-</a:t>
                </a:r>
                <a:r>
                  <a:rPr lang="en-US" dirty="0" err="1"/>
                  <a:t>specifiedness</a:t>
                </a:r>
                <a:r>
                  <a:rPr lang="en-US" dirty="0"/>
                  <a:t>” of the model.</a:t>
                </a:r>
              </a:p>
              <a:p>
                <a:r>
                  <a:rPr lang="en-US" dirty="0"/>
                  <a:t>However, orthogonality can save us again!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430AAD-21B3-4BD7-BD50-019A84FE93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3081" b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00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6119F-CBD4-4D2F-8E5B-8E247F45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Risk Minimization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9C094F-9314-4975-8206-0FED8E3DCD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the second stage algorithm is plug-in ERM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argmin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Θ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dirty="0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If loss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dirty="0"/>
                  <a:t> is strongly convex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then “fast” rates are captured by local Rademacher complexity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sup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: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lim>
                          </m:limLow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𝑠𝑡𝑎𝑟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critical radius, solution to inequality: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𝑠𝑡𝑎𝑟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Θ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9C094F-9314-4975-8206-0FED8E3DCD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52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0A45A-7B7F-4085-9CE9-6ED61C01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ERM and Local Rademacher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6CE7FD-F828-4E38-AAEC-CB4DD8F8CB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Without nuisance functions, ERM achieves: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Proof invokes first order optimality condition (convexity or well-</a:t>
                </a:r>
                <a:r>
                  <a:rPr lang="en-US" dirty="0" err="1"/>
                  <a:t>specifiedness</a:t>
                </a:r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We extend proof to plugin ERM under orthogonality: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~ </m:t>
                      </m:r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6CE7FD-F828-4E38-AAEC-CB4DD8F8CB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73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0A5C4-09B4-43E8-9602-65E6FEE35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Plug-in ERM and Local Rademacher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C9876-6C48-46BC-A30F-29D4764B12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Adaptation of Results for ERM without Nuisance: </a:t>
                </a:r>
                <a:r>
                  <a:rPr lang="en-US" dirty="0" err="1"/>
                  <a:t>w.h.p</a:t>
                </a:r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r>
                  <a:rPr lang="en-US" dirty="0"/>
                  <a:t>     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−ℓ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(standard </a:t>
                </a:r>
                <a:r>
                  <a:rPr lang="en-US" dirty="0" err="1"/>
                  <a:t>symmetrization</a:t>
                </a:r>
                <a:r>
                  <a:rPr lang="en-US" dirty="0"/>
                  <a:t> arguments, </a:t>
                </a:r>
                <a:r>
                  <a:rPr lang="en-US" dirty="0" err="1"/>
                  <a:t>talagrand’s</a:t>
                </a:r>
                <a:r>
                  <a:rPr lang="en-US" dirty="0"/>
                  <a:t> concentration inequality, contraction inequalities)* (requires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By ERM first term is negative: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By strong convexity: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By orthogonality: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4C9876-6C48-46BC-A30F-29D4764B12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217" t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663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8176C-C4A8-4CBF-96BA-2BA9C65D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BFE297-1865-4D87-9123-1D66B1D364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094260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Sparse Linear Class: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0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~ 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func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</m:e>
                            </m:func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sz="2000" dirty="0"/>
              </a:p>
              <a:p>
                <a:r>
                  <a:rPr lang="en-US" sz="2000" dirty="0"/>
                  <a:t>Neural Nets, with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2000" dirty="0"/>
                  <a:t> total weight params and depth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000" dirty="0"/>
                  <a:t> [Bartlett et al.17a]: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∼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</m:d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sz="2000" dirty="0"/>
              </a:p>
              <a:p>
                <a:r>
                  <a:rPr lang="en-US" sz="2000" dirty="0"/>
                  <a:t>Neural Nets, adaptive rate [Bartlett et al.17b]: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~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spectral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properties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weight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matrices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000" dirty="0"/>
                  <a:t>RKHS of gaussian kernel: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~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000" dirty="0"/>
              </a:p>
              <a:p>
                <a:r>
                  <a:rPr lang="en-US" sz="2000" dirty="0" err="1"/>
                  <a:t>Sobolev</a:t>
                </a:r>
                <a:r>
                  <a:rPr lang="en-US" sz="2000" dirty="0"/>
                  <a:t> spaces: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~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EBFE297-1865-4D87-9123-1D66B1D364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094260" cy="4351338"/>
              </a:xfrm>
              <a:blipFill>
                <a:blip r:embed="rId2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9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E976D-CB2D-44D6-B62F-8918192BB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 Rates for Non-Parametric Classes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0BF2F-BDA9-4308-97DF-A498416A3A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8057029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Metric entropy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: log of size of smallest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-empirical cover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samples</a:t>
                </a:r>
              </a:p>
              <a:p>
                <a:r>
                  <a:rPr lang="en-US" dirty="0"/>
                  <a:t>Complexity measure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𝜖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1/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𝜖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Optimal rates for well-spec. regression (square loss):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Oracle rates for plugin square loss:</a:t>
                </a:r>
              </a:p>
              <a:p>
                <a:pPr lvl="1"/>
                <a:r>
                  <a:rPr lang="en-US" dirty="0"/>
                  <a:t>Use of skeleton aggregation algorithm and prove robustness to nuisance errors in well-specified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B0BF2F-BDA9-4308-97DF-A498416A3A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8057029" cy="4351338"/>
              </a:xfrm>
              <a:blipFill>
                <a:blip r:embed="rId2"/>
                <a:stretch>
                  <a:fillRect l="-1286" t="-2241" r="-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129ADA1-D074-4B5E-8776-AE700F1EFA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523" y="1223458"/>
            <a:ext cx="2830606" cy="29287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0D5D28-326A-44C3-810D-B6ECA2FCD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0888" y="4001294"/>
            <a:ext cx="2669241" cy="279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69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15861-452D-448B-B390-8B281ED5E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Treatment Effects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B681DD-9217-4829-AFAF-E654B49B9A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Orthogonal Square Loss (fast rates):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−</m:t>
                                  </m:r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d>
                                    <m:dPr>
                                      <m:ctrlPr>
                                        <a:rPr lang="en-US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 −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Parametric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: recovers the DML result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for nuisance suffices for oracle target rates</a:t>
                </a:r>
              </a:p>
              <a:p>
                <a:r>
                  <a:rPr lang="en-US" dirty="0"/>
                  <a:t>Generalizes results for RKHS [</a:t>
                </a:r>
                <a:r>
                  <a:rPr lang="en-US" dirty="0" err="1"/>
                  <a:t>Nie</a:t>
                </a:r>
                <a:r>
                  <a:rPr lang="en-US" dirty="0"/>
                  <a:t>-Wager]: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Sparse linear classes [Chernozhukov et al’17a,b]: no RE condition</a:t>
                </a:r>
              </a:p>
              <a:p>
                <a:r>
                  <a:rPr lang="en-US" dirty="0"/>
                  <a:t>Neural networks [Farrell et al’18]: enable neural net for target model too + results that adapt to trained weights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B681DD-9217-4829-AFAF-E654B49B9A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85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98119-3A72-4C41-93DF-4176E8AD0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Policy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38FAAD-FF1B-402F-960E-367A891F69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Orthogonal linear loss (slow rates):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doubly robust unbiased estimate</a:t>
                </a:r>
              </a:p>
              <a:p>
                <a:r>
                  <a:rPr lang="en-US" dirty="0"/>
                  <a:t>VC classes [Athey-Wager’17], [Zhou et al’18]: we go beyond VC classes + variance penalization approach for dependence on variance of loss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Continuous treatments [Swaminathan-Joachims’15], [Kallus-Zhou’18]: deals with known propensity, employs continuous version of DR: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b="1" dirty="0">
                    <a:solidFill>
                      <a:srgbClr val="C00000"/>
                    </a:solidFill>
                  </a:rPr>
                  <a:t>[New Result]</a:t>
                </a:r>
                <a:r>
                  <a:rPr lang="en-US" dirty="0"/>
                  <a:t> Demirer, S., Lewis, Chernozhukov: continuous actions, with value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38FAAD-FF1B-402F-960E-367A891F69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049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4393-D4FB-47A5-BCAB-4A46E467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Example: Estimating Price Elasticity of Demand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C45E9-00C7-4154-B3B9-881428908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4056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A5BC4"/>
                </a:solidFill>
              </a:rPr>
              <a:t>Goal:</a:t>
            </a:r>
            <a:r>
              <a:rPr lang="en-US" dirty="0"/>
              <a:t> Estimate elasticity, the effect of a change in price on demand</a:t>
            </a:r>
          </a:p>
          <a:p>
            <a:pPr lvl="1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482B36-7C94-4807-A1DB-7B955D22973F}"/>
              </a:ext>
            </a:extLst>
          </p:cNvPr>
          <p:cNvCxnSpPr>
            <a:cxnSpLocks/>
          </p:cNvCxnSpPr>
          <p:nvPr/>
        </p:nvCxnSpPr>
        <p:spPr>
          <a:xfrm>
            <a:off x="2980632" y="5227714"/>
            <a:ext cx="29075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19A447-9D52-4B17-BEB4-BB7F36F98F1B}"/>
              </a:ext>
            </a:extLst>
          </p:cNvPr>
          <p:cNvCxnSpPr>
            <a:cxnSpLocks/>
          </p:cNvCxnSpPr>
          <p:nvPr/>
        </p:nvCxnSpPr>
        <p:spPr>
          <a:xfrm flipV="1">
            <a:off x="2965220" y="3291035"/>
            <a:ext cx="0" cy="194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EEBAE3D-E9CB-405E-9C45-FD5C0BAACD62}"/>
              </a:ext>
            </a:extLst>
          </p:cNvPr>
          <p:cNvSpPr/>
          <p:nvPr/>
        </p:nvSpPr>
        <p:spPr>
          <a:xfrm>
            <a:off x="5169831" y="3623573"/>
            <a:ext cx="77055" cy="821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09D381A-BCC4-47FD-8906-B90B4C8232B4}"/>
              </a:ext>
            </a:extLst>
          </p:cNvPr>
          <p:cNvSpPr/>
          <p:nvPr/>
        </p:nvSpPr>
        <p:spPr>
          <a:xfrm>
            <a:off x="5404531" y="3846750"/>
            <a:ext cx="77055" cy="821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359BD0B-3733-44DC-9632-64AE2FDDB454}"/>
              </a:ext>
            </a:extLst>
          </p:cNvPr>
          <p:cNvSpPr/>
          <p:nvPr/>
        </p:nvSpPr>
        <p:spPr>
          <a:xfrm>
            <a:off x="4977635" y="3419476"/>
            <a:ext cx="77055" cy="821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86458E-0F11-4D1A-9A99-619EA1E9D11F}"/>
              </a:ext>
            </a:extLst>
          </p:cNvPr>
          <p:cNvSpPr txBox="1"/>
          <p:nvPr/>
        </p:nvSpPr>
        <p:spPr>
          <a:xfrm>
            <a:off x="6003201" y="5227714"/>
            <a:ext cx="109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log(price)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6A972A-BACD-44AF-B52C-1A43574E6C9B}"/>
              </a:ext>
            </a:extLst>
          </p:cNvPr>
          <p:cNvSpPr txBox="1"/>
          <p:nvPr/>
        </p:nvSpPr>
        <p:spPr>
          <a:xfrm>
            <a:off x="1620530" y="3001337"/>
            <a:ext cx="141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log(demand)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5345A6A-963E-4302-AD3F-EE99B3642DE9}"/>
              </a:ext>
            </a:extLst>
          </p:cNvPr>
          <p:cNvSpPr/>
          <p:nvPr/>
        </p:nvSpPr>
        <p:spPr>
          <a:xfrm>
            <a:off x="3621145" y="4591030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A7AF29-AE2E-4989-A186-9C668E9A4804}"/>
              </a:ext>
            </a:extLst>
          </p:cNvPr>
          <p:cNvSpPr/>
          <p:nvPr/>
        </p:nvSpPr>
        <p:spPr>
          <a:xfrm>
            <a:off x="3855845" y="4814207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27DC4F4-FA81-4032-A01D-6D6AB2100EC7}"/>
              </a:ext>
            </a:extLst>
          </p:cNvPr>
          <p:cNvSpPr/>
          <p:nvPr/>
        </p:nvSpPr>
        <p:spPr>
          <a:xfrm>
            <a:off x="3428949" y="4386933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70F346-8EA2-44FF-A54C-0FBF80A00904}"/>
                  </a:ext>
                </a:extLst>
              </p:cNvPr>
              <p:cNvSpPr txBox="1"/>
              <p:nvPr/>
            </p:nvSpPr>
            <p:spPr>
              <a:xfrm>
                <a:off x="6151059" y="3813606"/>
                <a:ext cx="45677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=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⋅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+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⋅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+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70F346-8EA2-44FF-A54C-0FBF80A00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059" y="3813606"/>
                <a:ext cx="4567741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Brace 29">
            <a:extLst>
              <a:ext uri="{FF2B5EF4-FFF2-40B4-BE49-F238E27FC236}">
                <a16:creationId xmlns:a16="http://schemas.microsoft.com/office/drawing/2014/main" id="{1E77653B-A8AF-4DA1-819B-0A76AC2575E9}"/>
              </a:ext>
            </a:extLst>
          </p:cNvPr>
          <p:cNvSpPr/>
          <p:nvPr/>
        </p:nvSpPr>
        <p:spPr>
          <a:xfrm rot="5400000">
            <a:off x="6382845" y="4027888"/>
            <a:ext cx="244115" cy="567081"/>
          </a:xfrm>
          <a:prstGeom prst="rightBrace">
            <a:avLst>
              <a:gd name="adj1" fmla="val 2979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8B40B9-6074-4F06-BEE5-BAAA63690ED3}"/>
              </a:ext>
            </a:extLst>
          </p:cNvPr>
          <p:cNvSpPr txBox="1"/>
          <p:nvPr/>
        </p:nvSpPr>
        <p:spPr>
          <a:xfrm>
            <a:off x="5949995" y="4502772"/>
            <a:ext cx="1412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log(demand)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1C4F6662-62DC-4E0E-BB8A-BC98C17E5D44}"/>
              </a:ext>
            </a:extLst>
          </p:cNvPr>
          <p:cNvSpPr/>
          <p:nvPr/>
        </p:nvSpPr>
        <p:spPr>
          <a:xfrm rot="5400000">
            <a:off x="7412775" y="4031546"/>
            <a:ext cx="244115" cy="567081"/>
          </a:xfrm>
          <a:prstGeom prst="rightBrace">
            <a:avLst>
              <a:gd name="adj1" fmla="val 2979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42FBF9-D845-41C6-8374-2C7C1D942FDB}"/>
              </a:ext>
            </a:extLst>
          </p:cNvPr>
          <p:cNvSpPr txBox="1"/>
          <p:nvPr/>
        </p:nvSpPr>
        <p:spPr>
          <a:xfrm>
            <a:off x="7029556" y="4506430"/>
            <a:ext cx="958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elasticity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4605558E-FF4D-4A44-A5C8-6E443D6EE438}"/>
              </a:ext>
            </a:extLst>
          </p:cNvPr>
          <p:cNvSpPr/>
          <p:nvPr/>
        </p:nvSpPr>
        <p:spPr>
          <a:xfrm rot="5400000">
            <a:off x="8170784" y="4031546"/>
            <a:ext cx="244115" cy="567081"/>
          </a:xfrm>
          <a:prstGeom prst="rightBrace">
            <a:avLst>
              <a:gd name="adj1" fmla="val 2979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010580-D16E-47B5-B7A4-628A51085904}"/>
              </a:ext>
            </a:extLst>
          </p:cNvPr>
          <p:cNvSpPr txBox="1"/>
          <p:nvPr/>
        </p:nvSpPr>
        <p:spPr>
          <a:xfrm>
            <a:off x="7632731" y="4506430"/>
            <a:ext cx="1412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log(price)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F1DDE4F1-FE69-4EF6-B764-00EA1BAA352B}"/>
              </a:ext>
            </a:extLst>
          </p:cNvPr>
          <p:cNvSpPr/>
          <p:nvPr/>
        </p:nvSpPr>
        <p:spPr>
          <a:xfrm rot="5400000">
            <a:off x="10269336" y="4027562"/>
            <a:ext cx="244115" cy="567081"/>
          </a:xfrm>
          <a:prstGeom prst="rightBrace">
            <a:avLst>
              <a:gd name="adj1" fmla="val 2979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B84A19-1751-4765-83B3-16A9AA06CDD6}"/>
              </a:ext>
            </a:extLst>
          </p:cNvPr>
          <p:cNvSpPr txBox="1"/>
          <p:nvPr/>
        </p:nvSpPr>
        <p:spPr>
          <a:xfrm>
            <a:off x="9684982" y="4503314"/>
            <a:ext cx="1412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noise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A331DC2-FB62-49FA-A803-858A1BF95D22}"/>
              </a:ext>
            </a:extLst>
          </p:cNvPr>
          <p:cNvSpPr txBox="1">
            <a:spLocks/>
          </p:cNvSpPr>
          <p:nvPr/>
        </p:nvSpPr>
        <p:spPr>
          <a:xfrm>
            <a:off x="745400" y="5959120"/>
            <a:ext cx="10515600" cy="86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0A5BC4"/>
                </a:solidFill>
              </a:rPr>
              <a:t>Idea:</a:t>
            </a:r>
            <a:r>
              <a:rPr lang="en-US" dirty="0"/>
              <a:t> Introduce confounder (the season) into regression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C887B05-A6F2-4DB1-8B89-F1EBB7C6BDA3}"/>
              </a:ext>
            </a:extLst>
          </p:cNvPr>
          <p:cNvSpPr/>
          <p:nvPr/>
        </p:nvSpPr>
        <p:spPr>
          <a:xfrm rot="5400000">
            <a:off x="9527306" y="4019433"/>
            <a:ext cx="244115" cy="567081"/>
          </a:xfrm>
          <a:prstGeom prst="rightBrace">
            <a:avLst>
              <a:gd name="adj1" fmla="val 2979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101EE9-3135-440D-8A8F-2E0EC288A14E}"/>
              </a:ext>
            </a:extLst>
          </p:cNvPr>
          <p:cNvSpPr txBox="1"/>
          <p:nvPr/>
        </p:nvSpPr>
        <p:spPr>
          <a:xfrm>
            <a:off x="8942952" y="4495185"/>
            <a:ext cx="141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season</a:t>
            </a:r>
          </a:p>
          <a:p>
            <a:pPr algn="ctr"/>
            <a:r>
              <a:rPr lang="en-US" sz="1400" dirty="0"/>
              <a:t>indicator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5DFC6B-67F4-4494-A026-6C6DC3378439}"/>
              </a:ext>
            </a:extLst>
          </p:cNvPr>
          <p:cNvCxnSpPr/>
          <p:nvPr/>
        </p:nvCxnSpPr>
        <p:spPr>
          <a:xfrm>
            <a:off x="4795520" y="3241040"/>
            <a:ext cx="828040" cy="80772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2EAD79F-BF32-4AB3-BE43-B491E659DF3E}"/>
              </a:ext>
            </a:extLst>
          </p:cNvPr>
          <p:cNvCxnSpPr/>
          <p:nvPr/>
        </p:nvCxnSpPr>
        <p:spPr>
          <a:xfrm>
            <a:off x="3302316" y="4261035"/>
            <a:ext cx="828040" cy="80772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537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4393-D4FB-47A5-BCAB-4A46E467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Example: Estimating Price Elasticity of Demand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C45E9-00C7-4154-B3B9-881428908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4056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A5BC4"/>
                </a:solidFill>
              </a:rPr>
              <a:t>Goal:</a:t>
            </a:r>
            <a:r>
              <a:rPr lang="en-US" dirty="0"/>
              <a:t> Estimate elasticity, the effect of a change in price on demand</a:t>
            </a:r>
          </a:p>
          <a:p>
            <a:pPr lvl="1"/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482B36-7C94-4807-A1DB-7B955D22973F}"/>
              </a:ext>
            </a:extLst>
          </p:cNvPr>
          <p:cNvCxnSpPr>
            <a:cxnSpLocks/>
          </p:cNvCxnSpPr>
          <p:nvPr/>
        </p:nvCxnSpPr>
        <p:spPr>
          <a:xfrm>
            <a:off x="2980632" y="5227714"/>
            <a:ext cx="29075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119A447-9D52-4B17-BEB4-BB7F36F98F1B}"/>
              </a:ext>
            </a:extLst>
          </p:cNvPr>
          <p:cNvCxnSpPr>
            <a:cxnSpLocks/>
          </p:cNvCxnSpPr>
          <p:nvPr/>
        </p:nvCxnSpPr>
        <p:spPr>
          <a:xfrm flipV="1">
            <a:off x="2965220" y="3291035"/>
            <a:ext cx="0" cy="1941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7EEBAE3D-E9CB-405E-9C45-FD5C0BAACD62}"/>
              </a:ext>
            </a:extLst>
          </p:cNvPr>
          <p:cNvSpPr/>
          <p:nvPr/>
        </p:nvSpPr>
        <p:spPr>
          <a:xfrm>
            <a:off x="5169831" y="3623573"/>
            <a:ext cx="77055" cy="821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09D381A-BCC4-47FD-8906-B90B4C8232B4}"/>
              </a:ext>
            </a:extLst>
          </p:cNvPr>
          <p:cNvSpPr/>
          <p:nvPr/>
        </p:nvSpPr>
        <p:spPr>
          <a:xfrm>
            <a:off x="5404531" y="3846750"/>
            <a:ext cx="77055" cy="821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359BD0B-3733-44DC-9632-64AE2FDDB454}"/>
              </a:ext>
            </a:extLst>
          </p:cNvPr>
          <p:cNvSpPr/>
          <p:nvPr/>
        </p:nvSpPr>
        <p:spPr>
          <a:xfrm>
            <a:off x="4977635" y="3419476"/>
            <a:ext cx="77055" cy="8216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86458E-0F11-4D1A-9A99-619EA1E9D11F}"/>
              </a:ext>
            </a:extLst>
          </p:cNvPr>
          <p:cNvSpPr txBox="1"/>
          <p:nvPr/>
        </p:nvSpPr>
        <p:spPr>
          <a:xfrm>
            <a:off x="6003201" y="5227714"/>
            <a:ext cx="1093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log(price)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6A972A-BACD-44AF-B52C-1A43574E6C9B}"/>
              </a:ext>
            </a:extLst>
          </p:cNvPr>
          <p:cNvSpPr txBox="1"/>
          <p:nvPr/>
        </p:nvSpPr>
        <p:spPr>
          <a:xfrm>
            <a:off x="1620530" y="3001337"/>
            <a:ext cx="141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log(demand)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5345A6A-963E-4302-AD3F-EE99B3642DE9}"/>
              </a:ext>
            </a:extLst>
          </p:cNvPr>
          <p:cNvSpPr/>
          <p:nvPr/>
        </p:nvSpPr>
        <p:spPr>
          <a:xfrm>
            <a:off x="3621145" y="4591030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FA7AF29-AE2E-4989-A186-9C668E9A4804}"/>
              </a:ext>
            </a:extLst>
          </p:cNvPr>
          <p:cNvSpPr/>
          <p:nvPr/>
        </p:nvSpPr>
        <p:spPr>
          <a:xfrm>
            <a:off x="3855845" y="4814207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27DC4F4-FA81-4032-A01D-6D6AB2100EC7}"/>
              </a:ext>
            </a:extLst>
          </p:cNvPr>
          <p:cNvSpPr/>
          <p:nvPr/>
        </p:nvSpPr>
        <p:spPr>
          <a:xfrm>
            <a:off x="3428949" y="4386933"/>
            <a:ext cx="77055" cy="821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70F346-8EA2-44FF-A54C-0FBF80A00904}"/>
                  </a:ext>
                </a:extLst>
              </p:cNvPr>
              <p:cNvSpPr txBox="1"/>
              <p:nvPr/>
            </p:nvSpPr>
            <p:spPr>
              <a:xfrm>
                <a:off x="6151059" y="3813606"/>
                <a:ext cx="45677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=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⋅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+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⋅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+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270F346-8EA2-44FF-A54C-0FBF80A00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1059" y="3813606"/>
                <a:ext cx="4567741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Brace 29">
            <a:extLst>
              <a:ext uri="{FF2B5EF4-FFF2-40B4-BE49-F238E27FC236}">
                <a16:creationId xmlns:a16="http://schemas.microsoft.com/office/drawing/2014/main" id="{1E77653B-A8AF-4DA1-819B-0A76AC2575E9}"/>
              </a:ext>
            </a:extLst>
          </p:cNvPr>
          <p:cNvSpPr/>
          <p:nvPr/>
        </p:nvSpPr>
        <p:spPr>
          <a:xfrm rot="5400000">
            <a:off x="6382845" y="4027888"/>
            <a:ext cx="244115" cy="567081"/>
          </a:xfrm>
          <a:prstGeom prst="rightBrace">
            <a:avLst>
              <a:gd name="adj1" fmla="val 2979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8B40B9-6074-4F06-BEE5-BAAA63690ED3}"/>
              </a:ext>
            </a:extLst>
          </p:cNvPr>
          <p:cNvSpPr txBox="1"/>
          <p:nvPr/>
        </p:nvSpPr>
        <p:spPr>
          <a:xfrm>
            <a:off x="5949995" y="4502772"/>
            <a:ext cx="1412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log(demand)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1C4F6662-62DC-4E0E-BB8A-BC98C17E5D44}"/>
              </a:ext>
            </a:extLst>
          </p:cNvPr>
          <p:cNvSpPr/>
          <p:nvPr/>
        </p:nvSpPr>
        <p:spPr>
          <a:xfrm rot="5400000">
            <a:off x="7412775" y="4031546"/>
            <a:ext cx="244115" cy="567081"/>
          </a:xfrm>
          <a:prstGeom prst="rightBrace">
            <a:avLst>
              <a:gd name="adj1" fmla="val 2979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42FBF9-D845-41C6-8374-2C7C1D942FDB}"/>
              </a:ext>
            </a:extLst>
          </p:cNvPr>
          <p:cNvSpPr txBox="1"/>
          <p:nvPr/>
        </p:nvSpPr>
        <p:spPr>
          <a:xfrm>
            <a:off x="7029556" y="4506430"/>
            <a:ext cx="958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elasticity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4605558E-FF4D-4A44-A5C8-6E443D6EE438}"/>
              </a:ext>
            </a:extLst>
          </p:cNvPr>
          <p:cNvSpPr/>
          <p:nvPr/>
        </p:nvSpPr>
        <p:spPr>
          <a:xfrm rot="5400000">
            <a:off x="8170784" y="4031546"/>
            <a:ext cx="244115" cy="567081"/>
          </a:xfrm>
          <a:prstGeom prst="rightBrace">
            <a:avLst>
              <a:gd name="adj1" fmla="val 2979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010580-D16E-47B5-B7A4-628A51085904}"/>
              </a:ext>
            </a:extLst>
          </p:cNvPr>
          <p:cNvSpPr txBox="1"/>
          <p:nvPr/>
        </p:nvSpPr>
        <p:spPr>
          <a:xfrm>
            <a:off x="7632731" y="4506430"/>
            <a:ext cx="1412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log(price)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F1DDE4F1-FE69-4EF6-B764-00EA1BAA352B}"/>
              </a:ext>
            </a:extLst>
          </p:cNvPr>
          <p:cNvSpPr/>
          <p:nvPr/>
        </p:nvSpPr>
        <p:spPr>
          <a:xfrm rot="5400000">
            <a:off x="10269336" y="4027562"/>
            <a:ext cx="244115" cy="567081"/>
          </a:xfrm>
          <a:prstGeom prst="rightBrace">
            <a:avLst>
              <a:gd name="adj1" fmla="val 2979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B84A19-1751-4765-83B3-16A9AA06CDD6}"/>
              </a:ext>
            </a:extLst>
          </p:cNvPr>
          <p:cNvSpPr txBox="1"/>
          <p:nvPr/>
        </p:nvSpPr>
        <p:spPr>
          <a:xfrm>
            <a:off x="9684982" y="4503314"/>
            <a:ext cx="1412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noise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CA331DC2-FB62-49FA-A803-858A1BF95D22}"/>
              </a:ext>
            </a:extLst>
          </p:cNvPr>
          <p:cNvSpPr txBox="1">
            <a:spLocks/>
          </p:cNvSpPr>
          <p:nvPr/>
        </p:nvSpPr>
        <p:spPr>
          <a:xfrm>
            <a:off x="745400" y="5959120"/>
            <a:ext cx="10515600" cy="868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Problem:</a:t>
            </a:r>
            <a:r>
              <a:rPr lang="en-US" dirty="0"/>
              <a:t> What if there are 100s or 1000s of potential confounders?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C887B05-A6F2-4DB1-8B89-F1EBB7C6BDA3}"/>
              </a:ext>
            </a:extLst>
          </p:cNvPr>
          <p:cNvSpPr/>
          <p:nvPr/>
        </p:nvSpPr>
        <p:spPr>
          <a:xfrm rot="5400000">
            <a:off x="9527306" y="4019433"/>
            <a:ext cx="244115" cy="567081"/>
          </a:xfrm>
          <a:prstGeom prst="rightBrace">
            <a:avLst>
              <a:gd name="adj1" fmla="val 2979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101EE9-3135-440D-8A8F-2E0EC288A14E}"/>
              </a:ext>
            </a:extLst>
          </p:cNvPr>
          <p:cNvSpPr txBox="1"/>
          <p:nvPr/>
        </p:nvSpPr>
        <p:spPr>
          <a:xfrm>
            <a:off x="8942952" y="4495185"/>
            <a:ext cx="1412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season</a:t>
            </a:r>
          </a:p>
          <a:p>
            <a:pPr algn="ctr"/>
            <a:r>
              <a:rPr lang="en-US" sz="1400" dirty="0"/>
              <a:t>indicator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5DFC6B-67F4-4494-A026-6C6DC3378439}"/>
              </a:ext>
            </a:extLst>
          </p:cNvPr>
          <p:cNvCxnSpPr/>
          <p:nvPr/>
        </p:nvCxnSpPr>
        <p:spPr>
          <a:xfrm>
            <a:off x="4795520" y="3241040"/>
            <a:ext cx="828040" cy="80772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2EAD79F-BF32-4AB3-BE43-B491E659DF3E}"/>
              </a:ext>
            </a:extLst>
          </p:cNvPr>
          <p:cNvCxnSpPr/>
          <p:nvPr/>
        </p:nvCxnSpPr>
        <p:spPr>
          <a:xfrm>
            <a:off x="3302316" y="4261035"/>
            <a:ext cx="828040" cy="80772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286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4393-D4FB-47A5-BCAB-4A46E467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Example: Estimating Price Elasticity of Demand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BC45E9-00C7-4154-B3B9-881428908D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Problem:</a:t>
                </a:r>
                <a:r>
                  <a:rPr lang="en-US" dirty="0"/>
                  <a:t> What if there are 100s or 1000s of potential confounders?</a:t>
                </a:r>
              </a:p>
              <a:p>
                <a:pPr lvl="1"/>
                <a:r>
                  <a:rPr lang="en-US" dirty="0"/>
                  <a:t>Time of day, day of week, month, purchase and browsing history, other product prices, demographics, weather, …</a:t>
                </a:r>
              </a:p>
              <a:p>
                <a:endParaRPr lang="en-US" dirty="0"/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dirty="0">
                    <a:solidFill>
                      <a:srgbClr val="0A5BC4"/>
                    </a:solidFill>
                  </a:rPr>
                  <a:t>One Option:</a:t>
                </a:r>
                <a:r>
                  <a:rPr lang="en-US" dirty="0"/>
                  <a:t> Estimate effect of all potential confounders really well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    =   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  ⋅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  +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   +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r>
                  <a:rPr lang="en-US" dirty="0"/>
                  <a:t>If nuisance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estimable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−1/2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rate then so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C00000"/>
                    </a:solidFill>
                  </a:rPr>
                  <a:t>Problem:</a:t>
                </a:r>
                <a:r>
                  <a:rPr lang="en-US" dirty="0"/>
                  <a:t> Accurate nuisance estimates often unachievable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is non-parametric or linear and high-dimensional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BC45E9-00C7-4154-B3B9-881428908D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217" t="-2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Brace 29">
            <a:extLst>
              <a:ext uri="{FF2B5EF4-FFF2-40B4-BE49-F238E27FC236}">
                <a16:creationId xmlns:a16="http://schemas.microsoft.com/office/drawing/2014/main" id="{1E77653B-A8AF-4DA1-819B-0A76AC2575E9}"/>
              </a:ext>
            </a:extLst>
          </p:cNvPr>
          <p:cNvSpPr/>
          <p:nvPr/>
        </p:nvSpPr>
        <p:spPr>
          <a:xfrm rot="5400000">
            <a:off x="2994186" y="4260246"/>
            <a:ext cx="244115" cy="567081"/>
          </a:xfrm>
          <a:prstGeom prst="rightBrace">
            <a:avLst>
              <a:gd name="adj1" fmla="val 2979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E8B40B9-6074-4F06-BEE5-BAAA63690ED3}"/>
              </a:ext>
            </a:extLst>
          </p:cNvPr>
          <p:cNvSpPr txBox="1"/>
          <p:nvPr/>
        </p:nvSpPr>
        <p:spPr>
          <a:xfrm>
            <a:off x="2561336" y="4735130"/>
            <a:ext cx="1412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log(demand)</a:t>
            </a:r>
          </a:p>
        </p:txBody>
      </p:sp>
      <p:sp>
        <p:nvSpPr>
          <p:cNvPr id="32" name="Right Brace 31">
            <a:extLst>
              <a:ext uri="{FF2B5EF4-FFF2-40B4-BE49-F238E27FC236}">
                <a16:creationId xmlns:a16="http://schemas.microsoft.com/office/drawing/2014/main" id="{1C4F6662-62DC-4E0E-BB8A-BC98C17E5D44}"/>
              </a:ext>
            </a:extLst>
          </p:cNvPr>
          <p:cNvSpPr/>
          <p:nvPr/>
        </p:nvSpPr>
        <p:spPr>
          <a:xfrm rot="5400000">
            <a:off x="4622510" y="4260246"/>
            <a:ext cx="244115" cy="567081"/>
          </a:xfrm>
          <a:prstGeom prst="rightBrace">
            <a:avLst>
              <a:gd name="adj1" fmla="val 2979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42FBF9-D845-41C6-8374-2C7C1D942FDB}"/>
              </a:ext>
            </a:extLst>
          </p:cNvPr>
          <p:cNvSpPr txBox="1"/>
          <p:nvPr/>
        </p:nvSpPr>
        <p:spPr>
          <a:xfrm>
            <a:off x="4239291" y="4735130"/>
            <a:ext cx="9587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elasticity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4605558E-FF4D-4A44-A5C8-6E443D6EE438}"/>
              </a:ext>
            </a:extLst>
          </p:cNvPr>
          <p:cNvSpPr/>
          <p:nvPr/>
        </p:nvSpPr>
        <p:spPr>
          <a:xfrm rot="5400000">
            <a:off x="5797378" y="4260246"/>
            <a:ext cx="244115" cy="567081"/>
          </a:xfrm>
          <a:prstGeom prst="rightBrace">
            <a:avLst>
              <a:gd name="adj1" fmla="val 2979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010580-D16E-47B5-B7A4-628A51085904}"/>
              </a:ext>
            </a:extLst>
          </p:cNvPr>
          <p:cNvSpPr txBox="1"/>
          <p:nvPr/>
        </p:nvSpPr>
        <p:spPr>
          <a:xfrm>
            <a:off x="5259325" y="4735130"/>
            <a:ext cx="1412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log(price)</a:t>
            </a:r>
          </a:p>
        </p:txBody>
      </p:sp>
      <p:sp>
        <p:nvSpPr>
          <p:cNvPr id="36" name="Right Brace 35">
            <a:extLst>
              <a:ext uri="{FF2B5EF4-FFF2-40B4-BE49-F238E27FC236}">
                <a16:creationId xmlns:a16="http://schemas.microsoft.com/office/drawing/2014/main" id="{F1DDE4F1-FE69-4EF6-B764-00EA1BAA352B}"/>
              </a:ext>
            </a:extLst>
          </p:cNvPr>
          <p:cNvSpPr/>
          <p:nvPr/>
        </p:nvSpPr>
        <p:spPr>
          <a:xfrm rot="5400000">
            <a:off x="8890916" y="4305546"/>
            <a:ext cx="244115" cy="567081"/>
          </a:xfrm>
          <a:prstGeom prst="rightBrace">
            <a:avLst>
              <a:gd name="adj1" fmla="val 2979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8B84A19-1751-4765-83B3-16A9AA06CDD6}"/>
              </a:ext>
            </a:extLst>
          </p:cNvPr>
          <p:cNvSpPr txBox="1"/>
          <p:nvPr/>
        </p:nvSpPr>
        <p:spPr>
          <a:xfrm>
            <a:off x="8306562" y="4781298"/>
            <a:ext cx="1412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noise</a:t>
            </a: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EC887B05-A6F2-4DB1-8B89-F1EBB7C6BDA3}"/>
              </a:ext>
            </a:extLst>
          </p:cNvPr>
          <p:cNvSpPr/>
          <p:nvPr/>
        </p:nvSpPr>
        <p:spPr>
          <a:xfrm rot="5400000">
            <a:off x="7358947" y="4104475"/>
            <a:ext cx="198816" cy="923924"/>
          </a:xfrm>
          <a:prstGeom prst="rightBrace">
            <a:avLst>
              <a:gd name="adj1" fmla="val 29790"/>
              <a:gd name="adj2" fmla="val 50000"/>
            </a:avLst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C71816-9EEB-4E80-A1AC-CF75F6047C3C}"/>
              </a:ext>
            </a:extLst>
          </p:cNvPr>
          <p:cNvSpPr txBox="1"/>
          <p:nvPr/>
        </p:nvSpPr>
        <p:spPr>
          <a:xfrm>
            <a:off x="6640731" y="4735130"/>
            <a:ext cx="1635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effect of potential confounders</a:t>
            </a:r>
          </a:p>
        </p:txBody>
      </p:sp>
    </p:spTree>
    <p:extLst>
      <p:ext uri="{BB962C8B-B14F-4D97-AF65-F5344CB8AC3E}">
        <p14:creationId xmlns:p14="http://schemas.microsoft.com/office/powerpoint/2010/main" val="98356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4393-D4FB-47A5-BCAB-4A46E4676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Double ML for Treatment Effect Inference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BC45E9-00C7-4154-B3B9-881428908D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A5BC4"/>
                    </a:solidFill>
                  </a:rPr>
                  <a:t>Double Machine Learning</a:t>
                </a:r>
                <a:r>
                  <a:rPr lang="en-US" dirty="0"/>
                  <a:t> </a:t>
                </a:r>
                <a:r>
                  <a:rPr lang="en-US" sz="1800" dirty="0"/>
                  <a:t>[Chernozhukov, </a:t>
                </a:r>
                <a:r>
                  <a:rPr lang="en-US" sz="1800" dirty="0" err="1"/>
                  <a:t>Chetverikov</a:t>
                </a:r>
                <a:r>
                  <a:rPr lang="en-US" sz="1800" dirty="0"/>
                  <a:t>, Demirer, </a:t>
                </a:r>
                <a:r>
                  <a:rPr lang="en-US" sz="1800" dirty="0" err="1"/>
                  <a:t>Duflo</a:t>
                </a:r>
                <a:r>
                  <a:rPr lang="en-US" sz="1800" dirty="0"/>
                  <a:t>, Hansen, Newey 2017]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/>
                  <a:t>Regress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600" dirty="0"/>
                  <a:t>, learn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6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/>
                  <a:t>Regress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2600" dirty="0"/>
                  <a:t>, learn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2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600" dirty="0"/>
                  <a:t> (mean treatment policy)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600" dirty="0"/>
                  <a:t>Linear regression on residuals: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−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d>
                      <m:dPr>
                        <m:begChr m:val="["/>
                        <m:endChr m:val="]"/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 −</m:t>
                    </m:r>
                    <m:acc>
                      <m:accPr>
                        <m:chr m:val="̂"/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d>
                      <m:dPr>
                        <m:begChr m:val="["/>
                        <m:endChr m:val="|"/>
                        <m:ctrlP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2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6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6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6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supHide m:val="on"/>
                              <m:ctrlP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sub>
                                          <m:r>
                                            <a:rPr lang="en-US" sz="26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𝑌</m:t>
                                          </m:r>
                                        </m:e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</m:d>
                                      <m:r>
                                        <a:rPr lang="en-US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  <m:r>
                                        <a:rPr lang="en-US" sz="2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d>
                                        <m:dPr>
                                          <m:ctrlPr>
                                            <a:rPr lang="en-US" sz="26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  <m:r>
                                            <a:rPr lang="en-US" sz="26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−</m:t>
                                          </m:r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600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sepChr m:val="∣"/>
                                              <m:ctrlPr>
                                                <a:rPr lang="en-US" sz="2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𝑇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600" i="1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𝑋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sz="26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en-US" sz="2600" b="0" dirty="0"/>
              </a:p>
              <a:p>
                <a:pPr marL="0" indent="0">
                  <a:buNone/>
                </a:pPr>
                <a:r>
                  <a:rPr lang="en-US" dirty="0"/>
                  <a:t>Coefficient in final regression is treatment effect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0A5BC4"/>
                    </a:solidFill>
                  </a:rPr>
                  <a:t>Guarantees</a:t>
                </a:r>
              </a:p>
              <a:p>
                <a:pPr lvl="1"/>
                <a:r>
                  <a:rPr lang="en-US" dirty="0" err="1"/>
                  <a:t>Neyman</a:t>
                </a:r>
                <a:r>
                  <a:rPr lang="en-US" dirty="0"/>
                  <a:t> orthogonal estimator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robust to first-order errors in nuisance estimates; yields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dirty="0"/>
                  <a:t>-consistent and asymptotically normal estimate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Nuisance estimates can be fitted by arbitrary ML methods, subject to achieving RMSE consistency at the slow rate 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−1/4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BC45E9-00C7-4154-B3B9-881428908D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032375"/>
              </a:xfrm>
              <a:blipFill>
                <a:blip r:embed="rId2"/>
                <a:stretch>
                  <a:fillRect l="-1217" t="-2663" b="-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506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070C0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5714</TotalTime>
  <Words>3595</Words>
  <Application>Microsoft Office PowerPoint</Application>
  <PresentationFormat>Widescreen</PresentationFormat>
  <Paragraphs>507</Paragraphs>
  <Slides>58</Slides>
  <Notes>1</Notes>
  <HiddenSlides>5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Calibri</vt:lpstr>
      <vt:lpstr>Calibri Light</vt:lpstr>
      <vt:lpstr>Cambria Math</vt:lpstr>
      <vt:lpstr>Consolas</vt:lpstr>
      <vt:lpstr>Segoe UI</vt:lpstr>
      <vt:lpstr>Segoe UI Semibold</vt:lpstr>
      <vt:lpstr>Wingdings</vt:lpstr>
      <vt:lpstr>Office Theme</vt:lpstr>
      <vt:lpstr>Econometrics and Machine Learning</vt:lpstr>
      <vt:lpstr>Econometrics and Machine Learning</vt:lpstr>
      <vt:lpstr>What is Machine Learning</vt:lpstr>
      <vt:lpstr>PowerPoint Presentation</vt:lpstr>
      <vt:lpstr>Example: Estimating Price Elasticity of Demand</vt:lpstr>
      <vt:lpstr>Example: Estimating Price Elasticity of Demand</vt:lpstr>
      <vt:lpstr>Example: Estimating Price Elasticity of Demand</vt:lpstr>
      <vt:lpstr>Example: Estimating Price Elasticity of Demand</vt:lpstr>
      <vt:lpstr>Double ML for Treatment Effect Inference</vt:lpstr>
      <vt:lpstr>Some Remarks</vt:lpstr>
      <vt:lpstr>Triple ML for Treatment Effect Inference</vt:lpstr>
      <vt:lpstr>PowerPoint Presentation</vt:lpstr>
      <vt:lpstr>Binary Treatment Effects</vt:lpstr>
      <vt:lpstr>Binary Treatment Effects</vt:lpstr>
      <vt:lpstr>Binary Treatment Effects</vt:lpstr>
      <vt:lpstr>Triple ML for Treatment Effect Inference</vt:lpstr>
      <vt:lpstr>Optimal Treatment Policy</vt:lpstr>
      <vt:lpstr>PowerPoint Presentation</vt:lpstr>
      <vt:lpstr>Orthogonal Statistical Learning</vt:lpstr>
      <vt:lpstr>Machine Learning and Generalization</vt:lpstr>
      <vt:lpstr>Side Advantages of Excess Risk</vt:lpstr>
      <vt:lpstr>Meta-Algorithm</vt:lpstr>
      <vt:lpstr>Neyman Orthogonality</vt:lpstr>
      <vt:lpstr>Main Theorem 1</vt:lpstr>
      <vt:lpstr>Proof Sketch 1</vt:lpstr>
      <vt:lpstr>Proof Sketch 1</vt:lpstr>
      <vt:lpstr>Proof Sketch 1</vt:lpstr>
      <vt:lpstr>Proof Sketch 1</vt:lpstr>
      <vt:lpstr>Main Theorem 2</vt:lpstr>
      <vt:lpstr>Proof Sketch 2</vt:lpstr>
      <vt:lpstr>Sufficient Conditions for Single-Index Losses</vt:lpstr>
      <vt:lpstr>PowerPoint Presentation</vt:lpstr>
      <vt:lpstr>Unobserved Confoundedness</vt:lpstr>
      <vt:lpstr>Example: Estimating Price Elasticity of Demand</vt:lpstr>
      <vt:lpstr>More generally: 2SLS</vt:lpstr>
      <vt:lpstr>More generally: 2SLS</vt:lpstr>
      <vt:lpstr>Intent-to-Treat A/B Test: TripAdvisor Example</vt:lpstr>
      <vt:lpstr>Effect of Membership on TripAdvisor [S., Lei, Oprescu, Hei, Battocchi, Lewis, ’19]</vt:lpstr>
      <vt:lpstr>IV Estimation for Intent-to-Treat A/B Test [S., Lei, Oprescu, Hei, Battocchi, Lewis, ’19]</vt:lpstr>
      <vt:lpstr>PowerPoint Presentation</vt:lpstr>
      <vt:lpstr>Discontinuous Policy</vt:lpstr>
      <vt:lpstr>PowerPoint Presentation</vt:lpstr>
      <vt:lpstr>Synthetic Controls</vt:lpstr>
      <vt:lpstr>Differences-in-Differences</vt:lpstr>
      <vt:lpstr>Take-Aways</vt:lpstr>
      <vt:lpstr>A Python Library</vt:lpstr>
      <vt:lpstr>EconML Unified API</vt:lpstr>
      <vt:lpstr>EconML Unified API</vt:lpstr>
      <vt:lpstr>Orange Juice Elasticity</vt:lpstr>
      <vt:lpstr>PowerPoint Presentation</vt:lpstr>
      <vt:lpstr>What is the effect of g ̂ on achievable rate?</vt:lpstr>
      <vt:lpstr>Empirical Risk Minimization</vt:lpstr>
      <vt:lpstr>ERM and Local Rademacher</vt:lpstr>
      <vt:lpstr>Plug-in ERM and Local Rademacher</vt:lpstr>
      <vt:lpstr>Example Classes</vt:lpstr>
      <vt:lpstr>Oracle Rates for Non-Parametric Classes</vt:lpstr>
      <vt:lpstr>Application: Treatment Effects</vt:lpstr>
      <vt:lpstr>Application: Policy 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Vasilis Syrgkanis</dc:creator>
  <cp:lastModifiedBy>Vasilis Syrgkanis</cp:lastModifiedBy>
  <cp:revision>734</cp:revision>
  <dcterms:created xsi:type="dcterms:W3CDTF">2015-12-01T20:20:26Z</dcterms:created>
  <dcterms:modified xsi:type="dcterms:W3CDTF">2019-09-30T11:16:24Z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vasy@microsoft.com</vt:lpwstr>
  </property>
  <property fmtid="{D5CDD505-2E9C-101B-9397-08002B2CF9AE}" pid="5" name="MSIP_Label_f42aa342-8706-4288-bd11-ebb85995028c_SetDate">
    <vt:lpwstr>2019-03-11T14:09:52.8796940Z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ActionId">
    <vt:lpwstr>3d50a997-39b1-443d-b867-a6357f33217f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