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9" r:id="rId1"/>
  </p:sldMasterIdLst>
  <p:notesMasterIdLst>
    <p:notesMasterId r:id="rId42"/>
  </p:notesMasterIdLst>
  <p:sldIdLst>
    <p:sldId id="256" r:id="rId2"/>
    <p:sldId id="456" r:id="rId3"/>
    <p:sldId id="457" r:id="rId4"/>
    <p:sldId id="458" r:id="rId5"/>
    <p:sldId id="459" r:id="rId6"/>
    <p:sldId id="460" r:id="rId7"/>
    <p:sldId id="461" r:id="rId8"/>
    <p:sldId id="462" r:id="rId9"/>
    <p:sldId id="488" r:id="rId10"/>
    <p:sldId id="463" r:id="rId11"/>
    <p:sldId id="464" r:id="rId12"/>
    <p:sldId id="465" r:id="rId13"/>
    <p:sldId id="466" r:id="rId14"/>
    <p:sldId id="455" r:id="rId15"/>
    <p:sldId id="489" r:id="rId16"/>
    <p:sldId id="491" r:id="rId17"/>
    <p:sldId id="490" r:id="rId18"/>
    <p:sldId id="493" r:id="rId19"/>
    <p:sldId id="467" r:id="rId20"/>
    <p:sldId id="471" r:id="rId21"/>
    <p:sldId id="472" r:id="rId22"/>
    <p:sldId id="473" r:id="rId23"/>
    <p:sldId id="494" r:id="rId24"/>
    <p:sldId id="468" r:id="rId25"/>
    <p:sldId id="474" r:id="rId26"/>
    <p:sldId id="475" r:id="rId27"/>
    <p:sldId id="495" r:id="rId28"/>
    <p:sldId id="469" r:id="rId29"/>
    <p:sldId id="476" r:id="rId30"/>
    <p:sldId id="477" r:id="rId31"/>
    <p:sldId id="478" r:id="rId32"/>
    <p:sldId id="479" r:id="rId33"/>
    <p:sldId id="480" r:id="rId34"/>
    <p:sldId id="481" r:id="rId35"/>
    <p:sldId id="482" r:id="rId36"/>
    <p:sldId id="483" r:id="rId37"/>
    <p:sldId id="484" r:id="rId38"/>
    <p:sldId id="485" r:id="rId39"/>
    <p:sldId id="486" r:id="rId40"/>
    <p:sldId id="48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BC4"/>
    <a:srgbClr val="1B58B8"/>
    <a:srgbClr val="04244D"/>
    <a:srgbClr val="FFFFFF"/>
    <a:srgbClr val="041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7" autoAdjust="0"/>
    <p:restoredTop sz="82117" autoAdjust="0"/>
  </p:normalViewPr>
  <p:slideViewPr>
    <p:cSldViewPr snapToGrid="0">
      <p:cViewPr varScale="1">
        <p:scale>
          <a:sx n="85" d="100"/>
          <a:sy n="85" d="100"/>
        </p:scale>
        <p:origin x="480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388A-A9D8-4141-ADF3-ACC8B73FD29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10786-181E-4771-9E8B-70ECC7D05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1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vasy\Dropbox\Research\MSR2019\GAN_tutorial\literature\1906.02027v1.pdf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5" Type="http://schemas.openxmlformats.org/officeDocument/2006/relationships/hyperlink" Target="file:///C:\Users\vasy\Dropbox\Research\MSR2019\GAN_tutorial\literature\1802.10551.pdf" TargetMode="External"/><Relationship Id="rId4" Type="http://schemas.openxmlformats.org/officeDocument/2006/relationships/hyperlink" Target="file:///C:\Users\vasy\Dropbox\Research\MSR2019\GAN_tutorial\literature\1905.11373.pdf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vasy\Dropbox\Research\MSR2019\GAN_tutorial\literature\1706.04156.pdf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file:///C:\Users\vasy\Dropbox\Research\MSR2019\GAN_tutorial\literature\1706.08500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Abernethy: 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>
                <a:hlinkClick r:id="rId3" action="ppaction://hlinkfile"/>
              </a:rPr>
              <a:t>file:///C:/Users/vasy/Dropbox/Research/MSR2019/GAN_tutorial/literature/1906.02027v1.pdf</a:t>
            </a:r>
            <a:endParaRPr lang="en-US" dirty="0"/>
          </a:p>
          <a:p>
            <a:r>
              <a:rPr lang="en-US" dirty="0"/>
              <a:t>Gidel: </a:t>
            </a:r>
          </a:p>
          <a:p>
            <a:r>
              <a:rPr lang="en-US" dirty="0">
                <a:hlinkClick r:id="rId4" action="ppaction://hlinkfile"/>
              </a:rPr>
              <a:t>file:///C:/Users/vasy/Dropbox/Research/MSR2019/GAN_tutorial/literature/1905.11373.pdf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 action="ppaction://hlinkfile"/>
              </a:rPr>
              <a:t>file:///C:/Users/vasy/Dropbox/Research/MSR2019/GAN_tutorial/literature/1802.10551.pdf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6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 action="ppaction://hlinkfile"/>
              </a:rPr>
              <a:t>file:///C:/Users/vasy/Dropbox/Research/MSR2019/GAN_tutorial/literature/1706.04156.pdf</a:t>
            </a:r>
            <a:endParaRPr lang="en-US" dirty="0"/>
          </a:p>
          <a:p>
            <a:r>
              <a:rPr lang="en-US" dirty="0">
                <a:hlinkClick r:id="rId4" action="ppaction://hlinkfile"/>
              </a:rPr>
              <a:t>file:///C:/Users/vasy/Dropbox/Research/MSR2019/GAN_tutorial/literature/1706.08500.pdf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6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file:///C:/Users/vasy/Dropbox/Research/MSR2019/GAN_tutorial/literature/1705.09367.pdf </a:t>
            </a:r>
          </a:p>
          <a:p>
            <a:pPr marL="0" indent="0">
              <a:buNone/>
            </a:pPr>
            <a:r>
              <a:rPr lang="en-US" dirty="0"/>
              <a:t>Improved Training of Wasserstein GANs</a:t>
            </a:r>
          </a:p>
          <a:p>
            <a:pPr marL="0" indent="0">
              <a:buNone/>
            </a:pPr>
            <a:r>
              <a:rPr lang="en-US" dirty="0"/>
              <a:t>                file:///C:/Users/vasy/Dropbox/Research/MSR2019/GAN_tutorial/literature/1704.00028.pdf </a:t>
            </a:r>
          </a:p>
          <a:p>
            <a:pPr marL="0" indent="0">
              <a:buNone/>
            </a:pPr>
            <a:r>
              <a:rPr lang="en-US" dirty="0"/>
              <a:t>file:///C:/Users/vasy/Dropbox/Research/MSR2019/GAN_tutorial/literature/7940-on-the-convergence-and-robustness-of-training-gans-with-regularized-optimal-transport.pdf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* Non-zero sum game formulation, historical averaging, label smoothing</a:t>
            </a:r>
          </a:p>
          <a:p>
            <a:pPr marL="0" indent="0">
              <a:buNone/>
            </a:pPr>
            <a:r>
              <a:rPr lang="en-US" dirty="0"/>
              <a:t>                * </a:t>
            </a:r>
            <a:r>
              <a:rPr lang="en-US" dirty="0" err="1"/>
              <a:t>Salimans</a:t>
            </a:r>
            <a:r>
              <a:rPr lang="en-US" dirty="0"/>
              <a:t>:  file:///C:/Users/vasy/Dropbox/Research/MSR2019/GAN_tutorial/literature/6125-improved-techniques-for-training-gans.pdf</a:t>
            </a:r>
          </a:p>
          <a:p>
            <a:pPr marL="0" indent="0">
              <a:buNone/>
            </a:pPr>
            <a:r>
              <a:rPr lang="en-US" dirty="0"/>
              <a:t>            * Spectral norm penalization to make discriminator smoother (a </a:t>
            </a:r>
            <a:r>
              <a:rPr lang="en-US" dirty="0" err="1"/>
              <a:t>Lipscthiz</a:t>
            </a:r>
            <a:r>
              <a:rPr lang="en-US" dirty="0"/>
              <a:t> function)</a:t>
            </a:r>
          </a:p>
          <a:p>
            <a:pPr marL="0" indent="0">
              <a:buNone/>
            </a:pPr>
            <a:r>
              <a:rPr lang="en-US" dirty="0"/>
              <a:t>            * Began: use an autoencoder (minimizes ||v - D(v)||^{1 or 2}) instead of a discriminator.</a:t>
            </a:r>
          </a:p>
          <a:p>
            <a:pPr marL="0" indent="0">
              <a:buNone/>
            </a:pPr>
            <a:r>
              <a:rPr lang="en-US" dirty="0"/>
              <a:t>            Try to find a sampling distribution such that the error distribution of the autoencoder is the</a:t>
            </a:r>
          </a:p>
          <a:p>
            <a:pPr marL="0" indent="0">
              <a:buNone/>
            </a:pPr>
            <a:r>
              <a:rPr lang="en-US" dirty="0"/>
              <a:t>            same under the true and the fake data. Completely different approach.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5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file:///C:/Users/vasy/Dropbox/Research/MSR2019/GAN_tutorial/literature/1712.00679.pdf</a:t>
            </a:r>
          </a:p>
          <a:p>
            <a:pPr marL="0" indent="0">
              <a:buNone/>
            </a:pPr>
            <a:r>
              <a:rPr lang="en-US" dirty="0"/>
              <a:t>                file:///C:/Users/vasy/Dropbox/Research/MSR2019/GAN_tutorial/literature/1806.07268.pdf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file:///C:/Users/vasy/Dropbox/Research/MSR2019/GAN_tutorial/literature/1611.01673.pdf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file:///C:/Users/vasy/Dropbox/Research/MSR2019/GAN_tutorial/literature/1811.08010.pdf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10786-181E-4771-9E8B-70ECC7D053D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B5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0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0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3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35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1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5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5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64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94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3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9EDF9-F691-4703-9D7F-CEAAAAEE0313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7303" y="971191"/>
            <a:ext cx="9837393" cy="2387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AGT Challenges and Opportunities in Deep Learning: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Generative Adversarial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1823" y="3764583"/>
            <a:ext cx="4442276" cy="14573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Vasilis Syrgkanis</a:t>
            </a:r>
          </a:p>
          <a:p>
            <a:r>
              <a:rPr lang="en-US" dirty="0">
                <a:solidFill>
                  <a:schemeClr val="bg1"/>
                </a:solidFill>
              </a:rPr>
              <a:t>Microsoft Research</a:t>
            </a:r>
          </a:p>
        </p:txBody>
      </p:sp>
    </p:spTree>
    <p:extLst>
      <p:ext uri="{BB962C8B-B14F-4D97-AF65-F5344CB8AC3E}">
        <p14:creationId xmlns:p14="http://schemas.microsoft.com/office/powerpoint/2010/main" val="37605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AFC6-6985-48FC-8569-0D6FCDBF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generally: minimize 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58-17C2-4438-A75D-D992BBF4A6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More generally: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𝑛𝑜𝑖𝑠𝑒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Wasserstein GAN: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𝑛𝑜𝑖𝑠𝑒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If discriminator optimizes over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-Lipscthitz functions, </a:t>
                </a:r>
                <a:r>
                  <a:rPr lang="en-US" dirty="0" err="1"/>
                  <a:t>equiv</a:t>
                </a:r>
                <a:r>
                  <a:rPr lang="en-US" dirty="0"/>
                  <a:t> to min earthmover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inf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𝑐𝑜𝑢𝑝𝑙𝑖𝑛𝑔𝑠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𝑟𝑒𝑎𝑙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𝑟𝑒𝑎𝑙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58-17C2-4438-A75D-D992BBF4A6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0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98C3-FDC7-4E36-940F-385ED6E1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the Generator and Discriminator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83523-520B-453E-A863-FD6ADEF3E2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Both are instances of some deep neural network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Flexible parametric families, parameterized by the weights of the nets</a:t>
                </a:r>
              </a:p>
              <a:p>
                <a:r>
                  <a:rPr lang="en-US" dirty="0"/>
                  <a:t>Helps with both optimization and generalization from samples </a:t>
                </a:r>
                <a:r>
                  <a:rPr lang="en-US" sz="1600" dirty="0"/>
                  <a:t>[Arora et al]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that powerful enough? If net is expressive enough, then yes.</a:t>
                </a:r>
              </a:p>
              <a:p>
                <a:pPr lvl="1"/>
                <a:r>
                  <a:rPr lang="en-US" dirty="0"/>
                  <a:t>If discriminator tests that sufficiently many and complex moments of the two distributions are close, then distributions have to be close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83523-520B-453E-A863-FD6ADEF3E2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D2B07AC-72BC-4BD7-B599-2BE227C562B3}"/>
              </a:ext>
            </a:extLst>
          </p:cNvPr>
          <p:cNvSpPr txBox="1"/>
          <p:nvPr/>
        </p:nvSpPr>
        <p:spPr>
          <a:xfrm>
            <a:off x="4591665" y="6488668"/>
            <a:ext cx="769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Generalization and Equilibrium in Generative Adversarial Nets, Arora et al., 2017</a:t>
            </a:r>
          </a:p>
        </p:txBody>
      </p:sp>
    </p:spTree>
    <p:extLst>
      <p:ext uri="{BB962C8B-B14F-4D97-AF65-F5344CB8AC3E}">
        <p14:creationId xmlns:p14="http://schemas.microsoft.com/office/powerpoint/2010/main" val="15820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F793-E0EB-4A21-8028-CAFBFAF8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Learning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81F59A-2A65-4A94-BE2D-3940174DEC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True data drawn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Discriminator is a linear function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Generator simply displaces the input noise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Wasserstein GAN: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Unique minimax solution: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81F59A-2A65-4A94-BE2D-3940174DEC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73B22-645C-4FB5-9379-92031512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Learning the 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793E0B-E787-4313-B4C1-D7C8074D4A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True data drawn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Discriminator is a quadratic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𝑊𝑥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Generator is a linear function of noise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Wasserstein GAN: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Unique minimax solution,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such that: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793E0B-E787-4313-B4C1-D7C8074D4A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58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5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86000"/>
            <a:ext cx="100584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How to optimize from data?</a:t>
            </a:r>
            <a:endParaRPr lang="en-US" sz="32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52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F743-1137-4477-A517-9BC693232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vs Expectations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25FDB8-FA1E-4199-B09A-0C84BAFEEE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Replace expectations with empirical averages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samples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𝑛𝑜𝑖𝑠𝑒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25FDB8-FA1E-4199-B09A-0C84BAFEEE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67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377A0-AB2F-4D33-9605-21093642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the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6894-030C-4FE0-B6FC-A5576C17B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first part: we only really know how to optimize neural nets with gradient descent</a:t>
            </a:r>
          </a:p>
          <a:p>
            <a:endParaRPr lang="en-US" dirty="0"/>
          </a:p>
          <a:p>
            <a:r>
              <a:rPr lang="en-US" dirty="0"/>
              <a:t>But now inner optimization is also a neural net maximization</a:t>
            </a:r>
          </a:p>
          <a:p>
            <a:endParaRPr lang="en-US" dirty="0"/>
          </a:p>
          <a:p>
            <a:r>
              <a:rPr lang="en-US" dirty="0"/>
              <a:t>Too expensive to fully solve inner loop after every gradient step of the outer loop</a:t>
            </a:r>
          </a:p>
        </p:txBody>
      </p:sp>
    </p:spTree>
    <p:extLst>
      <p:ext uri="{BB962C8B-B14F-4D97-AF65-F5344CB8AC3E}">
        <p14:creationId xmlns:p14="http://schemas.microsoft.com/office/powerpoint/2010/main" val="29156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F743-1137-4477-A517-9BC693232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vs Zero-Sum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25FDB8-FA1E-4199-B09A-0C84BAFEEE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the equilibrium of the zero-sum game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Use simultaneous stochastic gradient descent dynamics</a:t>
                </a:r>
              </a:p>
              <a:p>
                <a:r>
                  <a:rPr lang="en-US" dirty="0"/>
                  <a:t>Intuition: solving convex-concave zero-sum games with no-regret dynamics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⋅;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⋅;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⋅;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⋅;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25FDB8-FA1E-4199-B09A-0C84BAFEEE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0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B89D-C335-4855-90C0-9BE325EA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2" y="3019835"/>
            <a:ext cx="10515600" cy="1325563"/>
          </a:xfrm>
        </p:spPr>
        <p:txBody>
          <a:bodyPr/>
          <a:lstStyle/>
          <a:p>
            <a:r>
              <a:rPr lang="en-US" dirty="0"/>
              <a:t>We now have all the ingredients…</a:t>
            </a:r>
          </a:p>
        </p:txBody>
      </p:sp>
    </p:spTree>
    <p:extLst>
      <p:ext uri="{BB962C8B-B14F-4D97-AF65-F5344CB8AC3E}">
        <p14:creationId xmlns:p14="http://schemas.microsoft.com/office/powerpoint/2010/main" val="1541058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5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3116826"/>
            <a:ext cx="10058400" cy="30553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Does it work?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4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68B84-2625-4BE5-9A27-280B86078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Distributions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D661486B-9163-4930-9CD8-BB88D327B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57" y="2357438"/>
            <a:ext cx="4735665" cy="35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6D64BDE6-6A1D-46C0-B9C4-345698CC53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7" y="1957643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82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2EB93D-2966-4214-AA81-0E5B37B8A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52567"/>
            <a:ext cx="10905066" cy="45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36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50FDFD-4623-4EF1-BF38-74A183654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813" y="643466"/>
            <a:ext cx="1087037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74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umulative_gans.jpg">
            <a:extLst>
              <a:ext uri="{FF2B5EF4-FFF2-40B4-BE49-F238E27FC236}">
                <a16:creationId xmlns:a16="http://schemas.microsoft.com/office/drawing/2014/main" id="{E9FC2474-576F-4FA2-AB8E-54B756F2E6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4315" y="643466"/>
            <a:ext cx="810337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192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2CA6-A9AA-45CC-9CC0-D998964E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8F7407-4DFA-452D-81E7-CB58F603A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821" y="1715765"/>
            <a:ext cx="5687688" cy="2217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85332C-96AB-4178-A1DE-3D7F630F2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19" y="4592714"/>
            <a:ext cx="2587324" cy="1894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220288-833E-4741-90AB-850881348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626" y="4279659"/>
            <a:ext cx="1941351" cy="21876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3A47C-9D26-4581-91E2-15B01BC4CE41}"/>
              </a:ext>
            </a:extLst>
          </p:cNvPr>
          <p:cNvSpPr txBox="1"/>
          <p:nvPr/>
        </p:nvSpPr>
        <p:spPr>
          <a:xfrm>
            <a:off x="1934481" y="3804358"/>
            <a:ext cx="301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High-res image reconstruction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3E4BB-1B65-4467-8041-B7E786F0A673}"/>
              </a:ext>
            </a:extLst>
          </p:cNvPr>
          <p:cNvSpPr txBox="1"/>
          <p:nvPr/>
        </p:nvSpPr>
        <p:spPr>
          <a:xfrm>
            <a:off x="970018" y="6464674"/>
            <a:ext cx="192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Free-form drawing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4AC05-2FBD-4A4B-922E-2B445B3B314D}"/>
              </a:ext>
            </a:extLst>
          </p:cNvPr>
          <p:cNvSpPr txBox="1"/>
          <p:nvPr/>
        </p:nvSpPr>
        <p:spPr>
          <a:xfrm>
            <a:off x="4741757" y="6445216"/>
            <a:ext cx="244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Free-form image editing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A119FB-EAEF-466F-8CDB-BF2023F6F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671" y="885787"/>
            <a:ext cx="5469793" cy="23305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564E2D-E6A3-4923-B219-CF2313929BA0}"/>
              </a:ext>
            </a:extLst>
          </p:cNvPr>
          <p:cNvSpPr txBox="1"/>
          <p:nvPr/>
        </p:nvSpPr>
        <p:spPr>
          <a:xfrm>
            <a:off x="7739351" y="3130189"/>
            <a:ext cx="288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frame prediction in film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593B2-D8B7-414B-9229-D74134422A8E}"/>
              </a:ext>
            </a:extLst>
          </p:cNvPr>
          <p:cNvSpPr txBox="1"/>
          <p:nvPr/>
        </p:nvSpPr>
        <p:spPr>
          <a:xfrm>
            <a:off x="8340625" y="6464674"/>
            <a:ext cx="3851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Goodfellow 2017, NIPS Tutorial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F324EC-6490-456C-8431-B013FD441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2278" y="3684115"/>
            <a:ext cx="3851238" cy="19434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15CB67-2661-4C50-8956-52A1E5713121}"/>
              </a:ext>
            </a:extLst>
          </p:cNvPr>
          <p:cNvSpPr txBox="1"/>
          <p:nvPr/>
        </p:nvSpPr>
        <p:spPr>
          <a:xfrm>
            <a:off x="9182566" y="5676787"/>
            <a:ext cx="166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Sketch to image</a:t>
            </a:r>
          </a:p>
        </p:txBody>
      </p:sp>
    </p:spTree>
    <p:extLst>
      <p:ext uri="{BB962C8B-B14F-4D97-AF65-F5344CB8AC3E}">
        <p14:creationId xmlns:p14="http://schemas.microsoft.com/office/powerpoint/2010/main" val="2157132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5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86000"/>
            <a:ext cx="100584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Main Hurdles in GAN Training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67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E41E-007A-4B43-85D5-AC8342A2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Unstable game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D4160-F6EE-4ADE-83D5-33C586084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Consider example of learning the mean</a:t>
            </a:r>
          </a:p>
          <a:p>
            <a:r>
              <a:rPr lang="en-US" dirty="0"/>
              <a:t>Even ignore sampling error</a:t>
            </a:r>
          </a:p>
          <a:p>
            <a:r>
              <a:rPr lang="en-US" dirty="0"/>
              <a:t>Population gradient descent dynamics have limit cycles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Theorems from no-regret in zero-sum only guarantee the average converges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7A5F3-773B-430B-89AC-4F092B40C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322" y="3330481"/>
            <a:ext cx="8185355" cy="21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32877-5B08-45C3-BF3A-A6A6797F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Bad/Inexistent Pure Equilibria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0599E7-43B4-4B48-B164-C47B91CDC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Minimax problem is not convex-concave: Maxmin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Minmax</a:t>
                </a:r>
              </a:p>
              <a:p>
                <a:r>
                  <a:rPr lang="en-US" dirty="0"/>
                  <a:t>Going from minimax to equilibrium of game is not without loss</a:t>
                </a:r>
              </a:p>
              <a:p>
                <a:r>
                  <a:rPr lang="en-US" dirty="0"/>
                  <a:t>Inexistence of pure equilibria + plus spurious local equilibria</a:t>
                </a:r>
              </a:p>
              <a:p>
                <a:r>
                  <a:rPr lang="en-US" dirty="0"/>
                  <a:t>Generator puts all mass on points that discriminator is more certain are coming from real dist. Then cycle over points always chasing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No matter when we stop we will only see one mode: mode collapse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0599E7-43B4-4B48-B164-C47B91CDC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40F6BAA-20F4-4CF2-B73C-11E7F1DFA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850" y="4159250"/>
            <a:ext cx="5683045" cy="1730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9AC8C8-3EF7-4734-9301-44A636D68D87}"/>
              </a:ext>
            </a:extLst>
          </p:cNvPr>
          <p:cNvSpPr txBox="1"/>
          <p:nvPr/>
        </p:nvSpPr>
        <p:spPr>
          <a:xfrm>
            <a:off x="8298425" y="5358581"/>
            <a:ext cx="247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[source: Goodfellow’17]</a:t>
            </a:r>
          </a:p>
        </p:txBody>
      </p:sp>
    </p:spTree>
    <p:extLst>
      <p:ext uri="{BB962C8B-B14F-4D97-AF65-F5344CB8AC3E}">
        <p14:creationId xmlns:p14="http://schemas.microsoft.com/office/powerpoint/2010/main" val="392044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32877-5B08-45C3-BF3A-A6A6797F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Bad/Inexistent Pure Equilibria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0599E7-43B4-4B48-B164-C47B91CDC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Minimax problem is not convex-concave: Maxmin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Minmax</a:t>
                </a:r>
              </a:p>
              <a:p>
                <a:r>
                  <a:rPr lang="en-US" dirty="0"/>
                  <a:t>Going from minimax to equilibrium of game is not without loss</a:t>
                </a:r>
              </a:p>
              <a:p>
                <a:r>
                  <a:rPr lang="en-US" dirty="0"/>
                  <a:t>Inexistence of pure equilibria + plus spurious local equilibria</a:t>
                </a:r>
              </a:p>
              <a:p>
                <a:r>
                  <a:rPr lang="en-US" dirty="0"/>
                  <a:t>In the original GAN formulation, when discriminator is very certain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/>
                  <a:t> blows up and has an unbounded gradient</a:t>
                </a:r>
              </a:p>
              <a:p>
                <a:r>
                  <a:rPr lang="en-US" dirty="0"/>
                  <a:t>Can create local approximate spurious equilibria for the generator, since the gradient is no longer informative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0599E7-43B4-4B48-B164-C47B91CDC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519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5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86000"/>
            <a:ext cx="100584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Unstable Dynamics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79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37058-263E-42E0-B819-45695968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Unstable dynamics in zero-sum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F24D-DEF6-43E3-85E5-D764BD81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Opportunity for EC community to propose new optimization algorithms that translate to better algorithms for solving for local equilibria in large continuous action spaces</a:t>
            </a:r>
          </a:p>
          <a:p>
            <a:r>
              <a:rPr lang="en-US" dirty="0"/>
              <a:t>Transfer ideas to modify existing GAN algorithms. </a:t>
            </a:r>
          </a:p>
          <a:p>
            <a:r>
              <a:rPr lang="en-US" dirty="0"/>
              <a:t>Already: Ideas from no-regret learning in games and the analysis of stable points of game dynamics</a:t>
            </a:r>
          </a:p>
        </p:txBody>
      </p:sp>
    </p:spTree>
    <p:extLst>
      <p:ext uri="{BB962C8B-B14F-4D97-AF65-F5344CB8AC3E}">
        <p14:creationId xmlns:p14="http://schemas.microsoft.com/office/powerpoint/2010/main" val="321124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E71B-2E90-4675-9920-074340B0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Distributions of Complex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966ACA-9455-4698-9D3C-DFDFD986A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5516"/>
          <a:stretch/>
        </p:blipFill>
        <p:spPr>
          <a:xfrm>
            <a:off x="956187" y="1690688"/>
            <a:ext cx="4677697" cy="4200525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B4784F8-AF4A-4F2D-877F-C38F6C0C34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24"/>
          <a:stretch/>
        </p:blipFill>
        <p:spPr>
          <a:xfrm>
            <a:off x="5648632" y="1690688"/>
            <a:ext cx="582315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5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4758C-7B24-4134-BB53-7EF77FCC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of work: Last Iterate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70469E-9903-4C27-B357-90A43C6AA7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Theorems of no-regret in games typically argue about the average of solutions (e.g. relates to no-regret condition)</a:t>
                </a:r>
              </a:p>
              <a:p>
                <a:r>
                  <a:rPr lang="en-US" dirty="0"/>
                  <a:t>Adapting no-regret </a:t>
                </a:r>
                <a:r>
                  <a:rPr lang="en-US" dirty="0" err="1"/>
                  <a:t>algotithms</a:t>
                </a:r>
                <a:r>
                  <a:rPr lang="en-US" dirty="0"/>
                  <a:t> to neural nets, it seems more important that the last iterate is good</a:t>
                </a:r>
              </a:p>
              <a:p>
                <a:pPr lvl="1"/>
                <a:r>
                  <a:rPr lang="en-US" dirty="0"/>
                  <a:t>Training GANs with Optimism [Daskalakis, Ilyas, S., Zeng ‘18], [Liang,Stokes,’18], [Daskalakis, </a:t>
                </a:r>
                <a:r>
                  <a:rPr lang="en-US" dirty="0" err="1"/>
                  <a:t>Panageas</a:t>
                </a:r>
                <a:r>
                  <a:rPr lang="en-US" dirty="0"/>
                  <a:t>, ‘18a,b], [Rakhlin, Sridharan,’13]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Extra gradient: [Korpelevich’77], [Gidel et al’18], [</a:t>
                </a:r>
                <a:r>
                  <a:rPr lang="en-US" dirty="0" err="1"/>
                  <a:t>Mishchenko</a:t>
                </a:r>
                <a:r>
                  <a:rPr lang="en-US" dirty="0"/>
                  <a:t> et al’19]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Hamiltonian GD: [Abernethy et al’19] fast convergence rates. Minimize norm of gradients with gradient descent on this loss function (second-order method)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70469E-9903-4C27-B357-90A43C6AA7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05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6527E-52E3-4CCD-844B-2BFD6B9F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of work: stable limit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C1E0C-D384-4F9A-BDAD-110851D6F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Characterize </a:t>
            </a:r>
            <a:r>
              <a:rPr lang="en-US" dirty="0" err="1"/>
              <a:t>asympotically</a:t>
            </a:r>
            <a:r>
              <a:rPr lang="en-US" dirty="0"/>
              <a:t> stable limit points of gradient dynamics and variants</a:t>
            </a:r>
          </a:p>
          <a:p>
            <a:r>
              <a:rPr lang="en-US" dirty="0"/>
              <a:t>Dynamical system theory</a:t>
            </a:r>
          </a:p>
          <a:p>
            <a:pPr lvl="1"/>
            <a:r>
              <a:rPr lang="en-US" dirty="0"/>
              <a:t>Gradient descent GAN optimization is locally stable (for strongly concave games and in neighborhood, many conditions, linear discriminator) [Nagarajan, Kolter,’18]</a:t>
            </a:r>
          </a:p>
          <a:p>
            <a:pPr lvl="1"/>
            <a:r>
              <a:rPr lang="en-US" dirty="0"/>
              <a:t>[</a:t>
            </a:r>
            <a:r>
              <a:rPr lang="en-US" dirty="0" err="1"/>
              <a:t>Mertikopoulos</a:t>
            </a:r>
            <a:r>
              <a:rPr lang="en-US" dirty="0"/>
              <a:t> et al. ‘18], [Daskalakis, Panageas,’18] : characterization of stable points of optimistic dynamics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13A7-A8DD-473F-ACF1-5946036F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Regularizing the Loss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61BD3-B0F5-4A70-8752-7EAD60339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Altering the loss to make it strongly convex, so that GD dynamics are stabilized: add penalty as function of gradient of discriminator [</a:t>
            </a:r>
            <a:r>
              <a:rPr lang="en-US" dirty="0" err="1"/>
              <a:t>Gulrajani</a:t>
            </a:r>
            <a:r>
              <a:rPr lang="en-US" dirty="0"/>
              <a:t> et al.’17]</a:t>
            </a:r>
          </a:p>
          <a:p>
            <a:pPr lvl="1"/>
            <a:r>
              <a:rPr lang="en-US" dirty="0"/>
              <a:t>Enforces a smooth version of the </a:t>
            </a:r>
            <a:r>
              <a:rPr lang="en-US" dirty="0" err="1"/>
              <a:t>Lipschitzness</a:t>
            </a:r>
            <a:r>
              <a:rPr lang="en-US" dirty="0"/>
              <a:t> constraint on the discriminator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Regularize the optimal transport distance [</a:t>
            </a:r>
            <a:r>
              <a:rPr lang="en-US" dirty="0" err="1"/>
              <a:t>Sanjabi</a:t>
            </a:r>
            <a:r>
              <a:rPr lang="en-US" dirty="0"/>
              <a:t> et al. ‘18]</a:t>
            </a:r>
          </a:p>
          <a:p>
            <a:pPr lvl="1"/>
            <a:r>
              <a:rPr lang="en-US" dirty="0"/>
              <a:t>Results in </a:t>
            </a:r>
            <a:r>
              <a:rPr lang="en-US" dirty="0" err="1"/>
              <a:t>wasserstein</a:t>
            </a:r>
            <a:r>
              <a:rPr lang="en-US" dirty="0"/>
              <a:t> objective that instead of a 1-Lipschitz constraint, has a smooth penalty constraint in the objective.</a:t>
            </a:r>
          </a:p>
        </p:txBody>
      </p:sp>
    </p:spTree>
    <p:extLst>
      <p:ext uri="{BB962C8B-B14F-4D97-AF65-F5344CB8AC3E}">
        <p14:creationId xmlns:p14="http://schemas.microsoft.com/office/powerpoint/2010/main" val="390581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A3EA-09DA-4B03-87CD-C2CC413F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1DF9C-BBFC-493F-BD88-16B3C59A5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Stochastic versions of gradient dynamics?</a:t>
            </a:r>
          </a:p>
          <a:p>
            <a:r>
              <a:rPr lang="en-US" dirty="0"/>
              <a:t>Some existing partial positive results: [Lin’19], [Zhou et al, 17]</a:t>
            </a:r>
          </a:p>
          <a:p>
            <a:r>
              <a:rPr lang="en-US" dirty="0"/>
              <a:t>Some existing partial negative results without strong convexity: [</a:t>
            </a:r>
            <a:r>
              <a:rPr lang="en-US" dirty="0" err="1"/>
              <a:t>Juditsky</a:t>
            </a:r>
            <a:r>
              <a:rPr lang="en-US" dirty="0"/>
              <a:t> et al’11]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Computation of local equilibrium solutions to non-convex concave games? Other ways of finding approximate local min-max?</a:t>
            </a:r>
          </a:p>
        </p:txBody>
      </p:sp>
    </p:spTree>
    <p:extLst>
      <p:ext uri="{BB962C8B-B14F-4D97-AF65-F5344CB8AC3E}">
        <p14:creationId xmlns:p14="http://schemas.microsoft.com/office/powerpoint/2010/main" val="271191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5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86000"/>
            <a:ext cx="100584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Bad/Inexistent Pure Equilibria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30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B484-02AA-4454-A82E-329D3333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Bad/Inexistent Local Equilibria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DD60-A73B-4F26-80C7-4A2FCD4A4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Pure equilibrium not guaranteed to exist</a:t>
            </a:r>
          </a:p>
          <a:p>
            <a:r>
              <a:rPr lang="en-US" dirty="0"/>
              <a:t>Large duality gap</a:t>
            </a:r>
          </a:p>
          <a:p>
            <a:r>
              <a:rPr lang="en-US" dirty="0"/>
              <a:t>Local equilibria can be far from minimax solutions</a:t>
            </a:r>
          </a:p>
        </p:txBody>
      </p:sp>
    </p:spTree>
    <p:extLst>
      <p:ext uri="{BB962C8B-B14F-4D97-AF65-F5344CB8AC3E}">
        <p14:creationId xmlns:p14="http://schemas.microsoft.com/office/powerpoint/2010/main" val="1156280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53A9-6101-4C24-86C6-90F1F244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Line of work: Optimizing over Mixed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2B33B-B53C-49CC-9368-3854117AB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Expands the space of solutions to simulate mixtures over neural nets</a:t>
            </a:r>
          </a:p>
          <a:p>
            <a:r>
              <a:rPr lang="en-US" dirty="0"/>
              <a:t>Ensemble over multiple neural nets and use hedge to train weights [Arora et al,’17]</a:t>
            </a:r>
          </a:p>
          <a:p>
            <a:r>
              <a:rPr lang="en-US" dirty="0"/>
              <a:t>Implicit online learning over mixed strategies: run approximation of FTRL instead of GD [</a:t>
            </a:r>
            <a:r>
              <a:rPr lang="en-US" dirty="0" err="1"/>
              <a:t>Grnarova</a:t>
            </a:r>
            <a:r>
              <a:rPr lang="en-US" dirty="0"/>
              <a:t> et al.17] </a:t>
            </a:r>
          </a:p>
          <a:p>
            <a:pPr lvl="1"/>
            <a:r>
              <a:rPr lang="en-US" dirty="0"/>
              <a:t>Best respond to sample of past discriminators/generators + </a:t>
            </a:r>
            <a:r>
              <a:rPr lang="en-US" dirty="0" err="1"/>
              <a:t>regularizer</a:t>
            </a:r>
            <a:endParaRPr lang="en-US" dirty="0"/>
          </a:p>
          <a:p>
            <a:pPr lvl="1"/>
            <a:r>
              <a:rPr lang="en-US" dirty="0"/>
              <a:t>Return mixture of a subset of the generators over a last window of iterations</a:t>
            </a:r>
          </a:p>
          <a:p>
            <a:r>
              <a:rPr lang="en-US" dirty="0"/>
              <a:t>Consider stylized versions of GAN game with finite strategies and apply Nash equilibrium algorithms, e.g. Parallel Nash memory [</a:t>
            </a:r>
            <a:r>
              <a:rPr lang="en-US" dirty="0" err="1"/>
              <a:t>Savani</a:t>
            </a:r>
            <a:r>
              <a:rPr lang="en-US" dirty="0"/>
              <a:t> et al 17, 18]       </a:t>
            </a:r>
          </a:p>
        </p:txBody>
      </p:sp>
    </p:spTree>
    <p:extLst>
      <p:ext uri="{BB962C8B-B14F-4D97-AF65-F5344CB8AC3E}">
        <p14:creationId xmlns:p14="http://schemas.microsoft.com/office/powerpoint/2010/main" val="28016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F7FAF-8FC8-4EF9-9905-AF88E83B5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of work: altering the game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DE9C6-67A9-4D11-9FB6-29D492280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discriminators [</a:t>
            </a:r>
            <a:r>
              <a:rPr lang="en-US" dirty="0" err="1"/>
              <a:t>Durugkar</a:t>
            </a:r>
            <a:r>
              <a:rPr lang="en-US" dirty="0"/>
              <a:t> et al’17]</a:t>
            </a:r>
          </a:p>
          <a:p>
            <a:r>
              <a:rPr lang="en-US" dirty="0"/>
              <a:t>Many generators [Zhang et al’18]</a:t>
            </a:r>
          </a:p>
          <a:p>
            <a:pPr lvl="1"/>
            <a:r>
              <a:rPr lang="en-US" dirty="0"/>
              <a:t>Shows a diminishing duality gap as a function of number of generators</a:t>
            </a:r>
          </a:p>
          <a:p>
            <a:endParaRPr lang="en-US" dirty="0"/>
          </a:p>
          <a:p>
            <a:r>
              <a:rPr lang="en-US" dirty="0"/>
              <a:t>Intuition: many players simulates a good mixture, hence approximate pure Nash can potentially exist with many players</a:t>
            </a:r>
          </a:p>
          <a:p>
            <a:r>
              <a:rPr lang="en-US" dirty="0"/>
              <a:t>Similar intuition to </a:t>
            </a:r>
            <a:r>
              <a:rPr lang="en-US" dirty="0" err="1"/>
              <a:t>Mix+GAN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2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EDFE-D9BD-43BF-B584-57F511F8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7ACA8-3247-4704-BBFB-ED12A4C24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Understand the space of local equilibria of the GAN game, how sub-optimal can they be? Implicit approaches (e.g. analogous to </a:t>
            </a:r>
            <a:r>
              <a:rPr lang="en-US" dirty="0" err="1"/>
              <a:t>PoA</a:t>
            </a:r>
            <a:r>
              <a:rPr lang="en-US" dirty="0"/>
              <a:t> style analysis)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Design distribution learning games with provably only good equilibria? Multi-player games? Non-Zero Sum?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11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5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86000"/>
            <a:ext cx="100584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Concluding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6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092B-1550-464F-A6E3-C026E84C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114E7-AD79-4591-894D-EE053C6E7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Augmenting training data sets</a:t>
            </a:r>
          </a:p>
          <a:p>
            <a:r>
              <a:rPr lang="en-US" dirty="0"/>
              <a:t>Rapid prototyping: sampling feasible solutions</a:t>
            </a:r>
          </a:p>
          <a:p>
            <a:r>
              <a:rPr lang="en-US" dirty="0"/>
              <a:t>Missing structured data: film editing, image editing</a:t>
            </a:r>
          </a:p>
        </p:txBody>
      </p:sp>
    </p:spTree>
    <p:extLst>
      <p:ext uri="{BB962C8B-B14F-4D97-AF65-F5344CB8AC3E}">
        <p14:creationId xmlns:p14="http://schemas.microsoft.com/office/powerpoint/2010/main" val="5656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34AB-0888-4466-95CD-9BFF6F88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437A2-8912-485A-80A6-66A90BE7E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GANs are leading approach in research &amp; practice to learn distributions of complex data</a:t>
            </a:r>
          </a:p>
          <a:p>
            <a:pPr marL="0" indent="0">
              <a:buNone/>
            </a:pPr>
            <a:r>
              <a:rPr lang="en-US" dirty="0"/>
              <a:t>Two problems that EC community has expertise to provide new viewpoints:</a:t>
            </a:r>
          </a:p>
          <a:p>
            <a:r>
              <a:rPr lang="en-US" dirty="0"/>
              <a:t>Computation/Complexity of equilibria, no-regret learning in games, </a:t>
            </a:r>
            <a:r>
              <a:rPr lang="en-US" dirty="0" err="1"/>
              <a:t>polymatrix</a:t>
            </a:r>
            <a:r>
              <a:rPr lang="en-US" dirty="0"/>
              <a:t> games</a:t>
            </a:r>
          </a:p>
          <a:p>
            <a:r>
              <a:rPr lang="en-US" dirty="0"/>
              <a:t>Analysis of equilibria in games and design of games with good equilibria</a:t>
            </a:r>
          </a:p>
          <a:p>
            <a:pPr marL="0" indent="0">
              <a:buNone/>
            </a:pPr>
            <a:r>
              <a:rPr lang="en-US" dirty="0"/>
              <a:t>Already several contributions from the EC/theory community in each of these directions that have received considerable attention</a:t>
            </a:r>
          </a:p>
          <a:p>
            <a:pPr marL="0" indent="0">
              <a:buNone/>
            </a:pPr>
            <a:r>
              <a:rPr lang="en-US" dirty="0"/>
              <a:t>A great opportunity to have immediate impact in machine learning practice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4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2966-13E6-4144-B30D-9EEBD1E7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Expressing complex </a:t>
            </a:r>
            <a:r>
              <a:rPr lang="en-US" dirty="0"/>
              <a:t>likelihoods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F8889-28B1-4F3D-8335-DE9E83A0F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Implicit density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A03BB5-3DE6-4BAF-A1C8-DEDD75266F9B}"/>
                  </a:ext>
                </a:extLst>
              </p:cNvPr>
              <p:cNvSpPr/>
              <p:nvPr/>
            </p:nvSpPr>
            <p:spPr>
              <a:xfrm>
                <a:off x="3962401" y="2989006"/>
                <a:ext cx="3647767" cy="252689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A03BB5-3DE6-4BAF-A1C8-DEDD7526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2989006"/>
                <a:ext cx="3647767" cy="252689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C30B81F9-79CB-4CF7-AD93-B20E5F5BF7C6}"/>
              </a:ext>
            </a:extLst>
          </p:cNvPr>
          <p:cNvSpPr/>
          <p:nvPr/>
        </p:nvSpPr>
        <p:spPr>
          <a:xfrm>
            <a:off x="2792361" y="3333135"/>
            <a:ext cx="1170040" cy="334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8CE0920-2E85-46A9-8F5B-898091D86B36}"/>
              </a:ext>
            </a:extLst>
          </p:cNvPr>
          <p:cNvSpPr/>
          <p:nvPr/>
        </p:nvSpPr>
        <p:spPr>
          <a:xfrm>
            <a:off x="2792361" y="3834145"/>
            <a:ext cx="1170040" cy="334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9AA3EE0-DB01-4EDC-9AF6-29B72D6C9D05}"/>
              </a:ext>
            </a:extLst>
          </p:cNvPr>
          <p:cNvSpPr/>
          <p:nvPr/>
        </p:nvSpPr>
        <p:spPr>
          <a:xfrm>
            <a:off x="2792361" y="4340724"/>
            <a:ext cx="1170040" cy="334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627893D-7BC5-47D4-B6EC-2AA7D96EEAD1}"/>
              </a:ext>
            </a:extLst>
          </p:cNvPr>
          <p:cNvSpPr/>
          <p:nvPr/>
        </p:nvSpPr>
        <p:spPr>
          <a:xfrm>
            <a:off x="2792361" y="4809958"/>
            <a:ext cx="1170040" cy="334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furniture, ground, rug&#10;&#10;Description automatically generated">
            <a:extLst>
              <a:ext uri="{FF2B5EF4-FFF2-40B4-BE49-F238E27FC236}">
                <a16:creationId xmlns:a16="http://schemas.microsoft.com/office/drawing/2014/main" id="{BEB1BB18-D2E4-493C-A837-89B0EB5D8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936" y="3589671"/>
            <a:ext cx="2159164" cy="132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661ED1-AE51-4222-B578-AD65963EDB63}"/>
                  </a:ext>
                </a:extLst>
              </p:cNvPr>
              <p:cNvSpPr txBox="1"/>
              <p:nvPr/>
            </p:nvSpPr>
            <p:spPr>
              <a:xfrm>
                <a:off x="939863" y="5607746"/>
                <a:ext cx="1595309" cy="991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White noise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661ED1-AE51-4222-B578-AD65963ED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63" y="5607746"/>
                <a:ext cx="1595309" cy="991682"/>
              </a:xfrm>
              <a:prstGeom prst="rect">
                <a:avLst/>
              </a:prstGeom>
              <a:blipFill>
                <a:blip r:embed="rId4"/>
                <a:stretch>
                  <a:fillRect t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19CD9CB7-352F-476B-B773-E88A578B29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386" t="63273" r="3147" b="6893"/>
          <a:stretch/>
        </p:blipFill>
        <p:spPr>
          <a:xfrm>
            <a:off x="8780208" y="3504546"/>
            <a:ext cx="1681317" cy="1662087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3BAE0299-1BE7-4955-AC70-6DEA371A64BC}"/>
              </a:ext>
            </a:extLst>
          </p:cNvPr>
          <p:cNvSpPr/>
          <p:nvPr/>
        </p:nvSpPr>
        <p:spPr>
          <a:xfrm>
            <a:off x="7610168" y="4168442"/>
            <a:ext cx="1170040" cy="334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12CE0F-DDC6-423A-97B5-8BE75B2E3919}"/>
              </a:ext>
            </a:extLst>
          </p:cNvPr>
          <p:cNvSpPr txBox="1"/>
          <p:nvPr/>
        </p:nvSpPr>
        <p:spPr>
          <a:xfrm>
            <a:off x="8579715" y="5515897"/>
            <a:ext cx="208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Sample of an image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D6C736-7E9B-4006-85E9-5EEC501FF956}"/>
              </a:ext>
            </a:extLst>
          </p:cNvPr>
          <p:cNvSpPr txBox="1"/>
          <p:nvPr/>
        </p:nvSpPr>
        <p:spPr>
          <a:xfrm>
            <a:off x="5214396" y="5734255"/>
            <a:ext cx="114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Generator</a:t>
            </a:r>
          </a:p>
        </p:txBody>
      </p:sp>
    </p:spTree>
    <p:extLst>
      <p:ext uri="{BB962C8B-B14F-4D97-AF65-F5344CB8AC3E}">
        <p14:creationId xmlns:p14="http://schemas.microsoft.com/office/powerpoint/2010/main" val="29424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2AB7B3-E5D0-41B0-9805-A13397015E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optimize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2AB7B3-E5D0-41B0-9805-A13397015E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4FA509-F28F-4C2C-B231-1D090026D1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Unlike maximum likelihood approaches we don’t have an explicit likelihood model</a:t>
                </a:r>
              </a:p>
              <a:p>
                <a:endParaRPr lang="en-US" dirty="0"/>
              </a:p>
              <a:p>
                <a:r>
                  <a:rPr lang="en-US" dirty="0"/>
                  <a:t>We need to formulate some objective that captures distance of the distribution implied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the true distribution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4FA509-F28F-4C2C-B231-1D090026D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75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0252B-FC2E-425C-A6A8-ABF4F6C6F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Adversarial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29235-1050-4D2B-9284-B851500B3D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sampling distribution based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was very close to the true distribution, then an adversary shouldn't be able to distinguish whether a sample is true or fake</a:t>
                </a:r>
              </a:p>
              <a:p>
                <a:endParaRPr lang="en-US" dirty="0"/>
              </a:p>
              <a:p>
                <a:r>
                  <a:rPr lang="en-US" dirty="0"/>
                  <a:t>Create a discriminator that tries to classify images between true/fake</a:t>
                </a:r>
              </a:p>
              <a:p>
                <a:endParaRPr lang="en-US" dirty="0"/>
              </a:p>
              <a:p>
                <a:r>
                  <a:rPr lang="en-US" dirty="0"/>
                  <a:t>Generator tries to find a distribution, such that the discriminator cannot distinguish, aka have large classification loss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29235-1050-4D2B-9284-B851500B3D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6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CCEAD-45AA-4DDB-A06C-310C3168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Zero-Sum Game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4D85E9-A1E0-4A51-9D2F-1C69F0AAEE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Discriminator maximizes a classification loss, e.g. logistic loss: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𝑛𝑜𝑖𝑠𝑒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Discriminator wants to maximize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Generator wants to 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want to solve: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4D85E9-A1E0-4A51-9D2F-1C69F0AAEE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9FE88B8C-C3C5-4119-8E78-343787FDBE09}"/>
              </a:ext>
            </a:extLst>
          </p:cNvPr>
          <p:cNvSpPr/>
          <p:nvPr/>
        </p:nvSpPr>
        <p:spPr>
          <a:xfrm rot="5400000">
            <a:off x="4329879" y="1761205"/>
            <a:ext cx="351504" cy="29840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490D4E-3BB3-48AC-9E7D-7B8BCEA8DCFD}"/>
                  </a:ext>
                </a:extLst>
              </p:cNvPr>
              <p:cNvSpPr txBox="1"/>
              <p:nvPr/>
            </p:nvSpPr>
            <p:spPr>
              <a:xfrm>
                <a:off x="2644878" y="3480930"/>
                <a:ext cx="37905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Large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on real images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490D4E-3BB3-48AC-9E7D-7B8BCEA8D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878" y="3480930"/>
                <a:ext cx="3790525" cy="369332"/>
              </a:xfrm>
              <a:prstGeom prst="rect">
                <a:avLst/>
              </a:prstGeom>
              <a:blipFill>
                <a:blip r:embed="rId3"/>
                <a:stretch>
                  <a:fillRect l="-1447" t="-8197" r="-4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765744B2-7AD8-4B71-89F6-FBFC8D2E0283}"/>
              </a:ext>
            </a:extLst>
          </p:cNvPr>
          <p:cNvSpPr/>
          <p:nvPr/>
        </p:nvSpPr>
        <p:spPr>
          <a:xfrm rot="5400000">
            <a:off x="8382413" y="1106853"/>
            <a:ext cx="403432" cy="43447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9C1EF3-17B1-4477-9445-8A611DAD06D0}"/>
                  </a:ext>
                </a:extLst>
              </p:cNvPr>
              <p:cNvSpPr txBox="1"/>
              <p:nvPr/>
            </p:nvSpPr>
            <p:spPr>
              <a:xfrm>
                <a:off x="6849494" y="3480930"/>
                <a:ext cx="3823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Large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on fake images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9C1EF3-17B1-4477-9445-8A611DAD0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494" y="3480930"/>
                <a:ext cx="3823291" cy="369332"/>
              </a:xfrm>
              <a:prstGeom prst="rect">
                <a:avLst/>
              </a:prstGeom>
              <a:blipFill>
                <a:blip r:embed="rId4"/>
                <a:stretch>
                  <a:fillRect l="-1435" t="-8197" r="-63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5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CCEAD-45AA-4DDB-A06C-310C3168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Zero-Sum Game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4D85E9-A1E0-4A51-9D2F-1C69F0AAEE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Discriminator maximizes a classification loss, e.g. logistic loss: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𝑛𝑜𝑖𝑠𝑒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Discriminator wants to maximize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Generator wants to 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discriminator is very powerful, then </a:t>
                </a:r>
                <a:r>
                  <a:rPr lang="en-US" dirty="0" err="1"/>
                  <a:t>equiv</a:t>
                </a:r>
                <a:r>
                  <a:rPr lang="en-US" dirty="0"/>
                  <a:t> to min JS-divergence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𝑟𝑒𝑎𝑙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𝑟𝑒𝑎𝑙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𝑟𝑒𝑎𝑙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4D85E9-A1E0-4A51-9D2F-1C69F0AAEE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9FE88B8C-C3C5-4119-8E78-343787FDBE09}"/>
              </a:ext>
            </a:extLst>
          </p:cNvPr>
          <p:cNvSpPr/>
          <p:nvPr/>
        </p:nvSpPr>
        <p:spPr>
          <a:xfrm rot="5400000">
            <a:off x="4329879" y="1574393"/>
            <a:ext cx="351504" cy="29840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490D4E-3BB3-48AC-9E7D-7B8BCEA8DCFD}"/>
                  </a:ext>
                </a:extLst>
              </p:cNvPr>
              <p:cNvSpPr txBox="1"/>
              <p:nvPr/>
            </p:nvSpPr>
            <p:spPr>
              <a:xfrm>
                <a:off x="2644878" y="3294118"/>
                <a:ext cx="37905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Large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on real images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490D4E-3BB3-48AC-9E7D-7B8BCEA8D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878" y="3294118"/>
                <a:ext cx="3790525" cy="369332"/>
              </a:xfrm>
              <a:prstGeom prst="rect">
                <a:avLst/>
              </a:prstGeom>
              <a:blipFill>
                <a:blip r:embed="rId3"/>
                <a:stretch>
                  <a:fillRect l="-1447" t="-8197" r="-4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765744B2-7AD8-4B71-89F6-FBFC8D2E0283}"/>
              </a:ext>
            </a:extLst>
          </p:cNvPr>
          <p:cNvSpPr/>
          <p:nvPr/>
        </p:nvSpPr>
        <p:spPr>
          <a:xfrm rot="5400000">
            <a:off x="8382413" y="920041"/>
            <a:ext cx="403432" cy="43447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9C1EF3-17B1-4477-9445-8A611DAD06D0}"/>
                  </a:ext>
                </a:extLst>
              </p:cNvPr>
              <p:cNvSpPr txBox="1"/>
              <p:nvPr/>
            </p:nvSpPr>
            <p:spPr>
              <a:xfrm>
                <a:off x="6849494" y="3294118"/>
                <a:ext cx="3823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Large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on fake images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9C1EF3-17B1-4477-9445-8A611DAD0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494" y="3294118"/>
                <a:ext cx="3823291" cy="369332"/>
              </a:xfrm>
              <a:prstGeom prst="rect">
                <a:avLst/>
              </a:prstGeom>
              <a:blipFill>
                <a:blip r:embed="rId4"/>
                <a:stretch>
                  <a:fillRect l="-1435" t="-8197" r="-63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22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2071</Words>
  <Application>Microsoft Office PowerPoint</Application>
  <PresentationFormat>Widescreen</PresentationFormat>
  <Paragraphs>234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Office Theme</vt:lpstr>
      <vt:lpstr>AGT Challenges and Opportunities in Deep Learning: Generative Adversarial Networks</vt:lpstr>
      <vt:lpstr>Learning Distributions</vt:lpstr>
      <vt:lpstr>Learning Distributions of Complex Data</vt:lpstr>
      <vt:lpstr>Potential Applications</vt:lpstr>
      <vt:lpstr>Expressing complex likelihoods</vt:lpstr>
      <vt:lpstr>How to optimize G</vt:lpstr>
      <vt:lpstr>Generative Adversarial Networks</vt:lpstr>
      <vt:lpstr>Zero-Sum Game Formulation</vt:lpstr>
      <vt:lpstr>Zero-Sum Game Formulation</vt:lpstr>
      <vt:lpstr>More generally: minimize divergence</vt:lpstr>
      <vt:lpstr>Modelling the Generator and Discriminator</vt:lpstr>
      <vt:lpstr>Example: Learning the Mean</vt:lpstr>
      <vt:lpstr>Example: Learning the Covariance</vt:lpstr>
      <vt:lpstr>PowerPoint Presentation</vt:lpstr>
      <vt:lpstr>Data vs Expectations</vt:lpstr>
      <vt:lpstr>Optimizing the loss</vt:lpstr>
      <vt:lpstr>Minimax vs Zero-Sum Game</vt:lpstr>
      <vt:lpstr>We now have all the ingredients…</vt:lpstr>
      <vt:lpstr>PowerPoint Presentation</vt:lpstr>
      <vt:lpstr>PowerPoint Presentation</vt:lpstr>
      <vt:lpstr>PowerPoint Presentation</vt:lpstr>
      <vt:lpstr>PowerPoint Presentation</vt:lpstr>
      <vt:lpstr>Applications</vt:lpstr>
      <vt:lpstr>PowerPoint Presentation</vt:lpstr>
      <vt:lpstr>Unstable game dynamics</vt:lpstr>
      <vt:lpstr>Bad/Inexistent Pure Equilibria</vt:lpstr>
      <vt:lpstr>Bad/Inexistent Pure Equilibria</vt:lpstr>
      <vt:lpstr>PowerPoint Presentation</vt:lpstr>
      <vt:lpstr>Unstable dynamics in zero-sum games</vt:lpstr>
      <vt:lpstr>Line of work: Last Iterate Convergence</vt:lpstr>
      <vt:lpstr>Line of work: stable limit points</vt:lpstr>
      <vt:lpstr>Regularizing the Loss Function</vt:lpstr>
      <vt:lpstr>Open problems</vt:lpstr>
      <vt:lpstr>PowerPoint Presentation</vt:lpstr>
      <vt:lpstr>Bad/Inexistent Local Equilibria</vt:lpstr>
      <vt:lpstr>Line of work: Optimizing over Mixed Strategies</vt:lpstr>
      <vt:lpstr>Line of work: altering the game structure</vt:lpstr>
      <vt:lpstr>Open Problems</vt:lpstr>
      <vt:lpstr>PowerPoint Presentation</vt:lpstr>
      <vt:lpstr>Punchline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AGT Challenges and Opportunities in Deep Learning: Generative Adversarial Networks</dc:title>
  <dc:creator>Vasilis Syrgkanis</dc:creator>
  <cp:lastModifiedBy>Vasilis Syrgkanis</cp:lastModifiedBy>
  <cp:revision>59</cp:revision>
  <dcterms:created xsi:type="dcterms:W3CDTF">2019-06-24T10:46:42Z</dcterms:created>
  <dcterms:modified xsi:type="dcterms:W3CDTF">2019-10-02T13:55:18Z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vasy@microsoft.com</vt:lpwstr>
  </property>
  <property fmtid="{D5CDD505-2E9C-101B-9397-08002B2CF9AE}" pid="5" name="MSIP_Label_f42aa342-8706-4288-bd11-ebb85995028c_SetDate">
    <vt:lpwstr>2019-06-24T10:51:15.0213864Z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9b37b8b5-0b20-4596-b2a7-117f6f6339dd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