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  <p:sldMasterId id="2147484181" r:id="rId2"/>
  </p:sldMasterIdLst>
  <p:notesMasterIdLst>
    <p:notesMasterId r:id="rId35"/>
  </p:notesMasterIdLst>
  <p:sldIdLst>
    <p:sldId id="256" r:id="rId3"/>
    <p:sldId id="304" r:id="rId4"/>
    <p:sldId id="336" r:id="rId5"/>
    <p:sldId id="340" r:id="rId6"/>
    <p:sldId id="337" r:id="rId7"/>
    <p:sldId id="338" r:id="rId8"/>
    <p:sldId id="332" r:id="rId9"/>
    <p:sldId id="311" r:id="rId10"/>
    <p:sldId id="349" r:id="rId11"/>
    <p:sldId id="312" r:id="rId12"/>
    <p:sldId id="343" r:id="rId13"/>
    <p:sldId id="342" r:id="rId14"/>
    <p:sldId id="315" r:id="rId15"/>
    <p:sldId id="317" r:id="rId16"/>
    <p:sldId id="350" r:id="rId17"/>
    <p:sldId id="318" r:id="rId18"/>
    <p:sldId id="319" r:id="rId19"/>
    <p:sldId id="320" r:id="rId20"/>
    <p:sldId id="346" r:id="rId21"/>
    <p:sldId id="344" r:id="rId22"/>
    <p:sldId id="345" r:id="rId23"/>
    <p:sldId id="322" r:id="rId24"/>
    <p:sldId id="354" r:id="rId25"/>
    <p:sldId id="357" r:id="rId26"/>
    <p:sldId id="355" r:id="rId27"/>
    <p:sldId id="356" r:id="rId28"/>
    <p:sldId id="360" r:id="rId29"/>
    <p:sldId id="347" r:id="rId30"/>
    <p:sldId id="348" r:id="rId31"/>
    <p:sldId id="333" r:id="rId32"/>
    <p:sldId id="334" r:id="rId33"/>
    <p:sldId id="3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A5BC4"/>
    <a:srgbClr val="1B58B8"/>
    <a:srgbClr val="04244D"/>
    <a:srgbClr val="FFFFFF"/>
    <a:srgbClr val="04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388A-A9D8-4141-ADF3-ACC8B73FD297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0786-181E-4771-9E8B-70ECC7D0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08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0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EAFC9-217D-4F36-9CE8-F5AF7F325A70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4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FDC-F831-49B2-B1D7-F316B1F94D52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F0D8-A729-4338-A57E-D8290CE8A153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43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3954-8FEF-4617-BA39-5C2649179FD8}" type="datetime1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1AA-73D2-4D93-AFBE-D2DA592BA2EF}" type="datetime1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8794-1C76-4A7B-9835-81BFBDB625D6}" type="datetime1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D347-DA6F-4DDA-8B53-03BCD8EEA303}" type="datetime1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29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715C-B28E-4F1F-B3F8-520EB718E102}" type="datetime1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52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5BE9-6F54-4A74-BB6E-84C36B9E8827}" type="datetime1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7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B4A5-713A-4F55-8AC5-5182E9267CA1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5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4F11-86D8-41AF-B53B-B85B74728C49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58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49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7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EDF9-F691-4703-9D7F-CEAAAAEE0313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9936-4975-4E36-BD82-12303AD97E52}" type="datetime1">
              <a:rPr lang="en-US" smtClean="0"/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6840/2017sp/" TargetMode="External"/><Relationship Id="rId2" Type="http://schemas.openxmlformats.org/officeDocument/2006/relationships/hyperlink" Target="https://stellar.mit.edu/S/course/6/sp17/6.853/index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s.cmu.edu/~ninamf/LGO10/index.html" TargetMode="External"/><Relationship Id="rId4" Type="http://schemas.openxmlformats.org/officeDocument/2006/relationships/hyperlink" Target="https://canvas.harvard.edu/courses/962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439" y="1006862"/>
            <a:ext cx="1011164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Learning and Mechanism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0066" y="3623607"/>
            <a:ext cx="4442276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Vasilis Syrgkanis</a:t>
            </a:r>
          </a:p>
          <a:p>
            <a:r>
              <a:rPr lang="en-US" dirty="0">
                <a:solidFill>
                  <a:schemeClr val="bg1"/>
                </a:solidFill>
              </a:rPr>
              <a:t>Microsoft Research, New England</a:t>
            </a:r>
          </a:p>
        </p:txBody>
      </p:sp>
    </p:spTree>
    <p:extLst>
      <p:ext uri="{BB962C8B-B14F-4D97-AF65-F5344CB8AC3E}">
        <p14:creationId xmlns:p14="http://schemas.microsoft.com/office/powerpoint/2010/main" val="3760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Efficiency of No-Regret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In </a:t>
                </a:r>
                <a:r>
                  <a:rPr lang="en-US" sz="2400" dirty="0" err="1"/>
                  <a:t>SiSPAs</a:t>
                </a:r>
                <a:r>
                  <a:rPr lang="en-US" sz="2400" dirty="0"/>
                  <a:t>, number of possible actions of a player are exponential in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Standard no-regret algorithms (e.g. multiplicative weight updates) require computation per-iteration, linear in number of actions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Raises two questions:</a:t>
                </a:r>
              </a:p>
              <a:p>
                <a:r>
                  <a:rPr lang="en-US" sz="2400" dirty="0"/>
                  <a:t>Can we achieve regret rates that are poly(m) with poly(m) amount of computation at each iteration?</a:t>
                </a:r>
              </a:p>
              <a:p>
                <a:pPr lvl="1"/>
                <a:r>
                  <a:rPr lang="en-US" sz="2000" dirty="0"/>
                  <a:t>Not unless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000" dirty="0"/>
                  <a:t> [Daskalakis-S’16]</a:t>
                </a:r>
              </a:p>
              <a:p>
                <a:r>
                  <a:rPr lang="en-US" sz="2400" dirty="0"/>
                  <a:t>Are there alternative designs or notions of learning that are poly-time</a:t>
                </a:r>
              </a:p>
              <a:p>
                <a:pPr lvl="1"/>
                <a:r>
                  <a:rPr lang="en-US" sz="2000" dirty="0"/>
                  <a:t>No-envy learning: not regret buying any fixed set in hindsight [Daskalakis-S’16]</a:t>
                </a:r>
              </a:p>
              <a:p>
                <a:pPr lvl="1"/>
                <a:r>
                  <a:rPr lang="en-US" sz="2000" dirty="0"/>
                  <a:t>Single-bid auctions: each bidders submits a single number; his per-item price [Devanur-Morgenstern-S-Weinberg’15, Braverman-Mao-Weinberg’16]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8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Points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Mechanism design and analysis for learning agents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as behavioral model in auctions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Learning good mechanisms from data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PAC learning applied to optimal mechanism design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Online learning of good mechanisms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Learning from non-truthful auction data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Econometric analysis in auction settings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Mechanism design for learning problems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with strategic experts: incentivizing exploration, side-incentives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Buying data: private data, costly data, crowdsourcing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0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Key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Classic optimal mechanism design requires prior 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What if we only have samples of values?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Approximately optimal mechanisms from samples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What is the sample complexity?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A statistical learning theory question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With computational efficiency?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Online optimization of mechanisms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Samples arrive online and not </a:t>
            </a:r>
            <a:r>
              <a:rPr lang="en-US" sz="1800" dirty="0" err="1"/>
              <a:t>i.i.d</a:t>
            </a:r>
            <a:r>
              <a:rPr lang="en-US" sz="1800" dirty="0"/>
              <a:t>.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What if we observe incomplete data?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Prices and winners or chosen items from posted prices</a:t>
            </a:r>
          </a:p>
        </p:txBody>
      </p:sp>
    </p:spTree>
    <p:extLst>
      <p:ext uri="{BB962C8B-B14F-4D97-AF65-F5344CB8AC3E}">
        <p14:creationId xmlns:p14="http://schemas.microsoft.com/office/powerpoint/2010/main" val="12128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Optimal Mechanism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2022601"/>
                <a:ext cx="10515598" cy="4154361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Selling a single item</a:t>
                </a:r>
              </a:p>
              <a:p>
                <a:r>
                  <a:rPr lang="en-US" sz="2000"/>
                  <a:t>Each buyer has a private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/>
              </a:p>
              <a:p>
                <a:r>
                  <a:rPr lang="en-US" sz="2000"/>
                  <a:t>How do we sell the item to maximize revenue?</a:t>
                </a:r>
              </a:p>
              <a:p>
                <a:r>
                  <a:rPr lang="en-US" sz="2000"/>
                  <a:t>Myerson’82: Second price with reserve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sz="2000" b="0"/>
              </a:p>
              <a:p>
                <a:r>
                  <a:rPr lang="en-US" sz="2000"/>
                  <a:t>Setting the optimal reserve requires knowing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/>
              </a:p>
              <a:p>
                <a:endParaRPr lang="en-US" sz="2000"/>
              </a:p>
              <a:p>
                <a:r>
                  <a:rPr lang="en-US" sz="2000"/>
                  <a:t>Sample complexity of optimal mechanisms: what if instead of knowing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/>
                  <a:t> we have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/>
                  <a:t> samples from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/>
                  <a:t>? [Roughgarden-Cole’14, Mohri-Rostamizadeh’14]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2022601"/>
                <a:ext cx="10515598" cy="4154361"/>
              </a:xfrm>
              <a:blipFill>
                <a:blip r:embed="rId2"/>
                <a:stretch>
                  <a:fillRect l="-522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7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PAC Learning and Sample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Given a hypothesis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What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is achievable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samples?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Algorithm: Empirical Risk Maximization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argma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Bound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is captured by “complexity measures” of hypothesis space: VC dimension, Pseudo-dimension, </a:t>
                </a:r>
                <a:r>
                  <a:rPr lang="en-US" sz="2400" dirty="0" err="1"/>
                  <a:t>Rademacher</a:t>
                </a:r>
                <a:r>
                  <a:rPr lang="en-US" sz="2400" dirty="0"/>
                  <a:t> Complexity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76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PAC Learning for Optimal Auctions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Hypothesis space is space of all second price auctions with reserve</a:t>
                </a:r>
              </a:p>
              <a:p>
                <a:r>
                  <a:rPr lang="en-US" sz="2400" dirty="0"/>
                  <a:t>Need to bound complexity measure of this space</a:t>
                </a:r>
              </a:p>
              <a:p>
                <a:pPr lvl="1"/>
                <a:r>
                  <a:rPr lang="en-US" sz="2000" dirty="0" err="1"/>
                  <a:t>Rademacher</a:t>
                </a:r>
                <a:r>
                  <a:rPr lang="en-US" sz="2000" dirty="0"/>
                  <a:t> Complexity [Medina-Mohri’14]</a:t>
                </a:r>
              </a:p>
              <a:p>
                <a:r>
                  <a:rPr lang="en-US" sz="2400" dirty="0"/>
                  <a:t>Beyond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.: Optimal Myerson auction is more complex</a:t>
                </a:r>
                <a:endParaRPr lang="en-US" sz="2000" dirty="0"/>
              </a:p>
              <a:p>
                <a:pPr lvl="1"/>
                <a:r>
                  <a:rPr lang="en-US" sz="2000" dirty="0"/>
                  <a:t>Defines monotone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for each player</a:t>
                </a:r>
              </a:p>
              <a:p>
                <a:pPr lvl="1"/>
                <a:r>
                  <a:rPr lang="en-US" sz="2000" dirty="0"/>
                  <a:t>Transform players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/>
                  <a:t> run second price auction with reserve of 0</a:t>
                </a:r>
              </a:p>
              <a:p>
                <a:r>
                  <a:rPr lang="en-US" sz="2400" dirty="0"/>
                  <a:t>Space of all such mechanisms has unbounded “complexity”</a:t>
                </a:r>
              </a:p>
              <a:p>
                <a:pPr lvl="1"/>
                <a:r>
                  <a:rPr lang="en-US" sz="2000" dirty="0"/>
                  <a:t>Use independence across buyers to “discretize” the space to an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-cover”</a:t>
                </a:r>
              </a:p>
              <a:p>
                <a:pPr lvl="1"/>
                <a:r>
                  <a:rPr lang="en-US" sz="2000" dirty="0"/>
                  <a:t>Discretize transformations to take values in multiples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[Morgenstern-Roughgarden’15]</a:t>
                </a:r>
              </a:p>
              <a:p>
                <a:pPr lvl="1"/>
                <a:r>
                  <a:rPr lang="en-US" sz="2000" dirty="0"/>
                  <a:t>Discretize values to multiples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[Devanur-Huang-Psomas’16]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44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Efficiently Learning Optimal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ERM for many of these problems can be computationally hard</a:t>
            </a:r>
          </a:p>
          <a:p>
            <a:endParaRPr lang="en-US" sz="2400" dirty="0"/>
          </a:p>
          <a:p>
            <a:r>
              <a:rPr lang="en-US" sz="2400" dirty="0"/>
              <a:t>What if we want a poly-time algorithm?</a:t>
            </a:r>
          </a:p>
          <a:p>
            <a:pPr lvl="1"/>
            <a:r>
              <a:rPr lang="en-US" sz="2000" dirty="0"/>
              <a:t>Non-</a:t>
            </a:r>
            <a:r>
              <a:rPr lang="en-US" sz="2000" dirty="0" err="1"/>
              <a:t>i.i.d</a:t>
            </a:r>
            <a:r>
              <a:rPr lang="en-US" sz="2000" dirty="0"/>
              <a:t>. regular distributions [Cole-Roughgarden’14, Devanur et al’16]</a:t>
            </a:r>
          </a:p>
          <a:p>
            <a:pPr lvl="1"/>
            <a:r>
              <a:rPr lang="en-US" sz="2000" dirty="0" err="1"/>
              <a:t>i.i.d</a:t>
            </a:r>
            <a:r>
              <a:rPr lang="en-US" sz="2000" dirty="0"/>
              <a:t>. irregular distributions [Roughgarden-Schrijvers’16]</a:t>
            </a:r>
          </a:p>
          <a:p>
            <a:pPr lvl="1"/>
            <a:r>
              <a:rPr lang="en-US" sz="2000" dirty="0"/>
              <a:t>Non-</a:t>
            </a:r>
            <a:r>
              <a:rPr lang="en-US" sz="2000" dirty="0" err="1"/>
              <a:t>i.i.d</a:t>
            </a:r>
            <a:r>
              <a:rPr lang="en-US" sz="2000" dirty="0"/>
              <a:t>. irregular distributions [Gonczarowski-Nisan’17]</a:t>
            </a:r>
          </a:p>
          <a:p>
            <a:endParaRPr lang="en-US" sz="2400" dirty="0"/>
          </a:p>
          <a:p>
            <a:r>
              <a:rPr lang="en-US" sz="2400" dirty="0"/>
              <a:t>Typically: discretization in either virtual value or value space and subsequently running Myerson’s auction on empirical distributions</a:t>
            </a:r>
          </a:p>
          <a:p>
            <a:endParaRPr lang="en-US" sz="2400" dirty="0"/>
          </a:p>
          <a:p>
            <a:r>
              <a:rPr lang="en-US" sz="2400" dirty="0"/>
              <a:t>Why efficient learnable? Bayesian version of the problem has closed form simple solution (Myerson)</a:t>
            </a:r>
          </a:p>
        </p:txBody>
      </p:sp>
    </p:spTree>
    <p:extLst>
      <p:ext uri="{BB962C8B-B14F-4D97-AF65-F5344CB8AC3E}">
        <p14:creationId xmlns:p14="http://schemas.microsoft.com/office/powerpoint/2010/main" val="12340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Multi-item Optimal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mechanism is not well understood or easy to learn</a:t>
            </a:r>
          </a:p>
          <a:p>
            <a:endParaRPr lang="en-US" dirty="0"/>
          </a:p>
          <a:p>
            <a:r>
              <a:rPr lang="en-US" dirty="0"/>
              <a:t>Compete with simple mechanisms: </a:t>
            </a:r>
          </a:p>
          <a:p>
            <a:pPr lvl="1"/>
            <a:r>
              <a:rPr lang="en-US" sz="2000" dirty="0"/>
              <a:t>Posted bundle price mechanisms [Morgenstern-Roughgarden’16] (Pseudo-dimension)</a:t>
            </a:r>
          </a:p>
          <a:p>
            <a:pPr lvl="1"/>
            <a:r>
              <a:rPr lang="en-US" sz="2000" dirty="0"/>
              <a:t>Affine maximizers, bundle pricing, second-price item auctions [Balcan-Sandholm-Vitercik’15,16] (</a:t>
            </a:r>
            <a:r>
              <a:rPr lang="en-US" sz="2000" dirty="0" err="1"/>
              <a:t>Rademacher</a:t>
            </a:r>
            <a:r>
              <a:rPr lang="en-US" sz="2000" dirty="0"/>
              <a:t> complexity)</a:t>
            </a:r>
          </a:p>
          <a:p>
            <a:pPr lvl="1"/>
            <a:r>
              <a:rPr lang="en-US" sz="2000" dirty="0"/>
              <a:t>Bundle, item pricing [S’17] (new split-sample growth measure)</a:t>
            </a:r>
          </a:p>
          <a:p>
            <a:pPr lvl="1"/>
            <a:r>
              <a:rPr lang="en-US" sz="2000" dirty="0"/>
              <a:t>Yao’s simple approximately optimal mechanisms [Cai-Daskalakis’17] (new measure of complexity for product distributions)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of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Valuation samples are not </a:t>
            </a:r>
            <a:r>
              <a:rPr lang="en-US" dirty="0" err="1"/>
              <a:t>i.i.d</a:t>
            </a:r>
            <a:r>
              <a:rPr lang="en-US" dirty="0"/>
              <a:t>. but coming in online arbitrary manner</a:t>
            </a:r>
          </a:p>
          <a:p>
            <a:endParaRPr lang="en-US" dirty="0"/>
          </a:p>
          <a:p>
            <a:r>
              <a:rPr lang="en-US" dirty="0"/>
              <a:t>Dynamically optimize mechanisms to perform as good as the best mechanism in hindsight?</a:t>
            </a:r>
          </a:p>
          <a:p>
            <a:pPr lvl="1"/>
            <a:endParaRPr lang="en-US" dirty="0"/>
          </a:p>
          <a:p>
            <a:pPr lvl="1"/>
            <a:r>
              <a:rPr lang="en-US" sz="2000" dirty="0"/>
              <a:t>Optimizing over second price auctions with player-specific reserves [Roughgarden-Wang’16]</a:t>
            </a:r>
          </a:p>
          <a:p>
            <a:pPr lvl="1"/>
            <a:r>
              <a:rPr lang="en-US" sz="2000" dirty="0"/>
              <a:t>Optimizing over Myerson style auction over discretized values [Bubeck et al’17]</a:t>
            </a:r>
          </a:p>
          <a:p>
            <a:pPr lvl="1"/>
            <a:r>
              <a:rPr lang="en-US" sz="2000" dirty="0"/>
              <a:t>Reductions from online to offline problem for discretized Myerson and other auctions [Dudik et al’17]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50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incomplete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only observe responses to posted prices? </a:t>
            </a:r>
          </a:p>
          <a:p>
            <a:pPr lvl="1"/>
            <a:r>
              <a:rPr lang="en-US" dirty="0"/>
              <a:t>Posting prices online and buyers selecting optimal bundle [Amin et al.’14, Roth-Ullman-Wu’16]</a:t>
            </a:r>
          </a:p>
          <a:p>
            <a:pPr lvl="1"/>
            <a:r>
              <a:rPr lang="en-US" dirty="0"/>
              <a:t>Goal is to optimize revenue</a:t>
            </a:r>
          </a:p>
          <a:p>
            <a:pPr lvl="1"/>
            <a:r>
              <a:rPr lang="en-US" dirty="0"/>
              <a:t>Assumes goods are continuous and buyers value is strongly concave</a:t>
            </a:r>
          </a:p>
          <a:p>
            <a:endParaRPr lang="en-US" dirty="0"/>
          </a:p>
          <a:p>
            <a:r>
              <a:rPr lang="en-US" dirty="0"/>
              <a:t>What if we only observe winners and prices?</a:t>
            </a:r>
          </a:p>
          <a:p>
            <a:pPr lvl="1"/>
            <a:r>
              <a:rPr lang="en-US" dirty="0"/>
              <a:t>Can still compute good optimal reserve prices without learning values [</a:t>
            </a:r>
            <a:r>
              <a:rPr lang="en-US" dirty="0" err="1"/>
              <a:t>Coey</a:t>
            </a:r>
            <a:r>
              <a:rPr lang="en-US" dirty="0"/>
              <a:t> et al.’17]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Points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Mechanism design and analysis for learning agents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Online learning as behavioral model in auctions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Learning good mechanisms from data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PAC learning applied to optimal mechanism design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Online learning of good mechanisms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Learning from non-truthful auction data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Econometric analysis in auction settings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Mechanism design for learning problems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Online learning with strategic experts: incentivizing exploration, side-incentives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Buying data: private data, costly data, crowdsourcing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94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Points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Mechanism design and analysis for learning agents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as behavioral model in auctions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Learning good mechanisms from data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PAC learning applied to optimal mechanism design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of good mechanisms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Learning from non-truthful auction data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Econometric analysis in auction settings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Mechanism design for learning problems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with strategic experts: incentivizing exploration, side-incentives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Buying data: private data, costly data, crowdsourcing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4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Key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To make any inference we need to connect bids to values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Requires some form of equilibrium/behavioral assumption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BNE, NE, CE, No-regret learning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In many cases value distribution can be re-constructed from bid distribution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If goal is to optimize revenue or infer welfare properties then learning the value distribution is not needed</a:t>
            </a:r>
          </a:p>
        </p:txBody>
      </p:sp>
    </p:spTree>
    <p:extLst>
      <p:ext uri="{BB962C8B-B14F-4D97-AF65-F5344CB8AC3E}">
        <p14:creationId xmlns:p14="http://schemas.microsoft.com/office/powerpoint/2010/main" val="37845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non-truthful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have data from a first price auction or a Generalized Second Price auction?</a:t>
            </a:r>
          </a:p>
          <a:p>
            <a:endParaRPr lang="en-US" dirty="0"/>
          </a:p>
          <a:p>
            <a:r>
              <a:rPr lang="en-US" dirty="0"/>
              <a:t>Auctions are not truthful: we only have samples of bids not values</a:t>
            </a:r>
          </a:p>
          <a:p>
            <a:r>
              <a:rPr lang="en-US" dirty="0"/>
              <a:t>Not a PAC learning problem any more</a:t>
            </a:r>
          </a:p>
          <a:p>
            <a:r>
              <a:rPr lang="en-US" dirty="0"/>
              <a:t>Requires structural modeling assumptions to connect bids to values</a:t>
            </a:r>
          </a:p>
          <a:p>
            <a:r>
              <a:rPr lang="en-US" dirty="0"/>
              <a:t>Bayes-Nash equilibrium, Nash equilibrium, No-regret learners</a:t>
            </a:r>
          </a:p>
        </p:txBody>
      </p:sp>
    </p:spTree>
    <p:extLst>
      <p:ext uri="{BB962C8B-B14F-4D97-AF65-F5344CB8AC3E}">
        <p14:creationId xmlns:p14="http://schemas.microsoft.com/office/powerpoint/2010/main" val="8008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Auction: BNE Econometrics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BNE best response condition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PDF and CDF of bid distribution</a:t>
                </a:r>
              </a:p>
              <a:p>
                <a:r>
                  <a:rPr lang="en-US" dirty="0"/>
                  <a:t>Inference approach:</a:t>
                </a:r>
              </a:p>
              <a:p>
                <a:pPr lvl="1"/>
                <a:r>
                  <a:rPr lang="en-US" dirty="0"/>
                  <a:t>Step 1.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Step 2. Use equation to get proxy samples of values</a:t>
                </a:r>
              </a:p>
              <a:p>
                <a:pPr lvl="1"/>
                <a:r>
                  <a:rPr lang="en-US" dirty="0"/>
                  <a:t>Step 3. Use these values as normal </a:t>
                </a:r>
                <a:r>
                  <a:rPr lang="en-US" dirty="0" err="1"/>
                  <a:t>i.i.d</a:t>
                </a:r>
                <a:r>
                  <a:rPr lang="en-US" dirty="0"/>
                  <a:t>. samples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Extends to any single-dimensional mechanism design setting</a:t>
                </a:r>
              </a:p>
              <a:p>
                <a:r>
                  <a:rPr lang="en-US" dirty="0"/>
                  <a:t>Rates are at least as slow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samples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38200" y="1268116"/>
            <a:ext cx="281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[Guerre-Perrigne-Vuong’00]</a:t>
            </a:r>
          </a:p>
        </p:txBody>
      </p:sp>
    </p:spTree>
    <p:extLst>
      <p:ext uri="{BB962C8B-B14F-4D97-AF65-F5344CB8AC3E}">
        <p14:creationId xmlns:p14="http://schemas.microsoft.com/office/powerpoint/2010/main" val="37390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No-regret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6198"/>
                <a:ext cx="10515600" cy="468279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regret </a:t>
                </a: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1B58B8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1B58B8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nary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Inequalities that unobserved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1B58B8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/>
                  <a:t> must satisfy</a:t>
                </a:r>
              </a:p>
              <a:p>
                <a:r>
                  <a:rPr lang="en-US" dirty="0"/>
                  <a:t>Denote this set as the </a:t>
                </a:r>
                <a:r>
                  <a:rPr lang="en-US" b="1" dirty="0">
                    <a:solidFill>
                      <a:srgbClr val="C00000"/>
                    </a:solidFill>
                  </a:rPr>
                  <a:t>rationalizable set of parameters</a:t>
                </a:r>
              </a:p>
              <a:p>
                <a:r>
                  <a:rPr lang="en-US" dirty="0"/>
                  <a:t>Returns sets of possible values</a:t>
                </a:r>
              </a:p>
              <a:p>
                <a:r>
                  <a:rPr lang="en-US" dirty="0"/>
                  <a:t>Can refine to single value either by optimistic approach [NST’15] or by a quantal regret approach [NN’17]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6198"/>
                <a:ext cx="10515600" cy="4682790"/>
              </a:xfrm>
              <a:blipFill>
                <a:blip r:embed="rId2"/>
                <a:stretch>
                  <a:fillRect l="-1043" t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Brace 26"/>
          <p:cNvSpPr/>
          <p:nvPr/>
        </p:nvSpPr>
        <p:spPr>
          <a:xfrm rot="5400000">
            <a:off x="4441651" y="1732875"/>
            <a:ext cx="345475" cy="30773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56398" y="3572796"/>
            <a:ext cx="296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Current average utility</a:t>
            </a:r>
          </a:p>
        </p:txBody>
      </p:sp>
      <p:sp>
        <p:nvSpPr>
          <p:cNvPr id="29" name="Right Brace 28"/>
          <p:cNvSpPr/>
          <p:nvPr/>
        </p:nvSpPr>
        <p:spPr>
          <a:xfrm rot="5400000" flipV="1">
            <a:off x="7667865" y="2017879"/>
            <a:ext cx="320727" cy="254209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8275" y="3592581"/>
            <a:ext cx="343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Average deviating utility from fixed action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00159" y="3590076"/>
            <a:ext cx="149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Regret</a:t>
            </a:r>
          </a:p>
        </p:txBody>
      </p:sp>
      <p:sp>
        <p:nvSpPr>
          <p:cNvPr id="26" name="Right Brace 25"/>
          <p:cNvSpPr/>
          <p:nvPr/>
        </p:nvSpPr>
        <p:spPr>
          <a:xfrm rot="5400000" flipV="1">
            <a:off x="9680813" y="2921394"/>
            <a:ext cx="315716" cy="670533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1256752"/>
            <a:ext cx="488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[Nekipelov-Syrgkanis-Tardos’15, Noti-Nisan’16-17]</a:t>
            </a:r>
          </a:p>
        </p:txBody>
      </p:sp>
    </p:spTree>
    <p:extLst>
      <p:ext uri="{BB962C8B-B14F-4D97-AF65-F5344CB8AC3E}">
        <p14:creationId xmlns:p14="http://schemas.microsoft.com/office/powerpoint/2010/main" val="1741457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inference from non-truthful bids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Aim to identify a class of auctions such that:</a:t>
                </a:r>
              </a:p>
              <a:p>
                <a:pPr lvl="1"/>
                <a:r>
                  <a:rPr lang="en-US" dirty="0"/>
                  <a:t>By observing bids from the equilibrium of one auction</a:t>
                </a:r>
              </a:p>
              <a:p>
                <a:pPr lvl="1"/>
                <a:r>
                  <a:rPr lang="en-US" dirty="0"/>
                  <a:t>Inference on the equilibrium revenue on any other auction in the class is easy</a:t>
                </a:r>
              </a:p>
              <a:p>
                <a:pPr lvl="1"/>
                <a:r>
                  <a:rPr lang="en-US" dirty="0"/>
                  <a:t>Class contains auctions with high revenue as compared to optimal auction</a:t>
                </a:r>
              </a:p>
              <a:p>
                <a:r>
                  <a:rPr lang="en-US" dirty="0"/>
                  <a:t>Class analyzed: Rank-Based Auctions</a:t>
                </a:r>
              </a:p>
              <a:p>
                <a:pPr lvl="1"/>
                <a:r>
                  <a:rPr lang="en-US" dirty="0"/>
                  <a:t>Position auction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Bidders are allocated randomly to positions based only the relative rank of their bid</a:t>
                </a:r>
              </a:p>
              <a:p>
                <a:pPr lvl="1"/>
                <a:r>
                  <a:rPr lang="en-US" dirty="0"/>
                  <a:t>k-</a:t>
                </a:r>
                <a:r>
                  <a:rPr lang="en-US" dirty="0" err="1"/>
                  <a:t>th</a:t>
                </a:r>
                <a:r>
                  <a:rPr lang="en-US" dirty="0"/>
                  <a:t> highest bidder gets allocation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Pays first price: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Feasibility: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For “regular” distributions, best rank-based auction is 2-approx. to optimal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986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40170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inference from non-truthful bids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isolating mechanism design to rank based auctions, we achieve:</a:t>
                </a:r>
              </a:p>
              <a:p>
                <a:pPr lvl="1"/>
                <a:r>
                  <a:rPr lang="en-US" dirty="0"/>
                  <a:t>Constant approximation to the optimal revenue within the class</a:t>
                </a:r>
              </a:p>
              <a:p>
                <a:pPr lvl="1"/>
                <a:r>
                  <a:rPr lang="en-US" dirty="0"/>
                  <a:t>Estimation rates of revenue of each auction in the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Allows for easy adaptation of mechanism to past history of bids</a:t>
                </a:r>
              </a:p>
              <a:p>
                <a:endParaRPr lang="en-US" dirty="0"/>
              </a:p>
              <a:p>
                <a:r>
                  <a:rPr lang="en-US" dirty="0"/>
                  <a:t>[Chawla et al. EC’16]: allows for A/B testing among auctions and for a universal B test! (+improved rates)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8200" y="1256752"/>
            <a:ext cx="328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[Chawla-Hartline-Nekipelov’14]</a:t>
            </a:r>
          </a:p>
        </p:txBody>
      </p:sp>
    </p:spTree>
    <p:extLst>
      <p:ext uri="{BB962C8B-B14F-4D97-AF65-F5344CB8AC3E}">
        <p14:creationId xmlns:p14="http://schemas.microsoft.com/office/powerpoint/2010/main" val="18887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415" y="1683619"/>
            <a:ext cx="296852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AGT Theory</a:t>
            </a:r>
            <a:endParaRPr 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1219" y="2904050"/>
                <a:ext cx="5038498" cy="186787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Prove </a:t>
                </a:r>
                <a:r>
                  <a:rPr lang="en-US" dirty="0">
                    <a:solidFill>
                      <a:srgbClr val="C00000"/>
                    </a:solidFill>
                  </a:rPr>
                  <a:t>worst-case</a:t>
                </a:r>
                <a:r>
                  <a:rPr lang="en-US" dirty="0"/>
                  <a:t> bounds on the “</a:t>
                </a:r>
                <a:r>
                  <a:rPr lang="en-US" dirty="0">
                    <a:solidFill>
                      <a:srgbClr val="C00000"/>
                    </a:solidFill>
                  </a:rPr>
                  <a:t>price of anarchy</a:t>
                </a:r>
                <a:r>
                  <a:rPr lang="en-US" dirty="0"/>
                  <a:t>”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EW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1219" y="2904050"/>
                <a:ext cx="5038498" cy="1867873"/>
              </a:xfrm>
              <a:blipFill>
                <a:blip r:embed="rId3"/>
                <a:stretch>
                  <a:fillRect l="-2179" t="-5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76050" y="2904051"/>
            <a:ext cx="5183188" cy="1600395"/>
          </a:xfrm>
        </p:spPr>
        <p:txBody>
          <a:bodyPr/>
          <a:lstStyle/>
          <a:p>
            <a:r>
              <a:rPr lang="en-US" dirty="0"/>
              <a:t>Observe bid </a:t>
            </a:r>
            <a:r>
              <a:rPr lang="en-US" dirty="0">
                <a:solidFill>
                  <a:srgbClr val="0070C0"/>
                </a:solidFill>
              </a:rPr>
              <a:t>dataset</a:t>
            </a:r>
          </a:p>
          <a:p>
            <a:r>
              <a:rPr lang="en-US" dirty="0">
                <a:solidFill>
                  <a:srgbClr val="0070C0"/>
                </a:solidFill>
              </a:rPr>
              <a:t>Infer</a:t>
            </a:r>
            <a:r>
              <a:rPr lang="en-US" dirty="0"/>
              <a:t> player values/distributions</a:t>
            </a:r>
          </a:p>
          <a:p>
            <a:r>
              <a:rPr lang="en-US" dirty="0">
                <a:solidFill>
                  <a:srgbClr val="0070C0"/>
                </a:solidFill>
              </a:rPr>
              <a:t>Calculate</a:t>
            </a:r>
            <a:r>
              <a:rPr lang="en-US" dirty="0"/>
              <a:t> quantity of interest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3851" y="1920367"/>
            <a:ext cx="2694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Econometrics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489973" y="1850798"/>
            <a:ext cx="776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</a:rPr>
              <a:t>vs </a:t>
            </a:r>
            <a:endParaRPr lang="en-US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2656113" y="3593966"/>
            <a:ext cx="6662057" cy="300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Bridges across two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worst-case price of anarchy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Replace worst-case proofs with data-measurements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Welfare inference from non-truthful bids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256752"/>
            <a:ext cx="216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[Hoy-Nekipelov-S’16]</a:t>
            </a:r>
          </a:p>
        </p:txBody>
      </p:sp>
    </p:spTree>
    <p:extLst>
      <p:ext uri="{BB962C8B-B14F-4D97-AF65-F5344CB8AC3E}">
        <p14:creationId xmlns:p14="http://schemas.microsoft.com/office/powerpoint/2010/main" val="2238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Points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Mechanism design and analysis for learning agents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as behavioral model in auctions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Learning good mechanisms from data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PAC learning applied to optimal mechanism design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of good mechanisms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Learning from non-truthful auction data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Econometric analysis in auction settings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Mechanism design for learning problems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Online learning with strategic experts: incentivizing exploration, side-incentives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Buying data: private data, costly data, crowdsourcing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386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Key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Incentivizing exploration: online learning were choices are recommendations to strategic users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Users might have prior biases and need to be convinced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Goal is to incentivize taking a desired action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Via information design or payment schemes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Achieve good regret rates despite incentives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 err="1"/>
              <a:t>Bying</a:t>
            </a:r>
            <a:r>
              <a:rPr lang="en-US" sz="2200" dirty="0"/>
              <a:t> data:</a:t>
            </a:r>
            <a:r>
              <a:rPr lang="en-US" sz="2400" dirty="0"/>
              <a:t> most machine learning tasks require inputs from humans</a:t>
            </a:r>
            <a:endParaRPr lang="en-US" sz="1800" dirty="0"/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Crowdsourcing: incentivizing strategic agents to exert costly effort to produce labels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1800" dirty="0"/>
              <a:t>Private data: buying private data for agents that value privacy and have a cost for providing them</a:t>
            </a:r>
          </a:p>
        </p:txBody>
      </p:sp>
    </p:spTree>
    <p:extLst>
      <p:ext uri="{BB962C8B-B14F-4D97-AF65-F5344CB8AC3E}">
        <p14:creationId xmlns:p14="http://schemas.microsoft.com/office/powerpoint/2010/main" val="41166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Points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Mechanism design and analysis for learning agents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Online learning as behavioral model in auctions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Learning good mechanisms from data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PAC learning applied to optimal mechanism design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of good mechanisms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Learning from non-truthful auction data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Econometric analysis in auction settings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Mechanism design for learning problems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Online learning with strategic experts: incentivizing exploration, side-incentives</a:t>
            </a:r>
          </a:p>
          <a:p>
            <a:pPr lvl="1">
              <a:lnSpc>
                <a:spcPct val="7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Buying data: private data, costly data, crowdsourcing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9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Daskalakis, Syrgkanis. Topics in Algorithmic Game Theory and Data Science, MIT 6.853, Spring 2017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https://stellar.mit.edu/S/course/6/sp17/6.853/index.html</a:t>
            </a:r>
            <a:endParaRPr lang="en-US" dirty="0"/>
          </a:p>
          <a:p>
            <a:r>
              <a:rPr lang="en-US" dirty="0"/>
              <a:t>Eva Tardos. Algorithmic Game Theory, Cornell CS6840, Spring 2017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http://www.cs.cornell.edu/courses/cs6840/2017sp/</a:t>
            </a:r>
            <a:endParaRPr lang="en-US" dirty="0"/>
          </a:p>
          <a:p>
            <a:r>
              <a:rPr lang="en-US" dirty="0"/>
              <a:t>Yiling Chen. Prediction, Learning and Games, Harvard CS236r, Spring 2016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https://canvas.harvard.edu/courses/9622</a:t>
            </a:r>
            <a:endParaRPr lang="en-US" dirty="0"/>
          </a:p>
          <a:p>
            <a:r>
              <a:rPr lang="en-US" dirty="0"/>
              <a:t>Nina </a:t>
            </a:r>
            <a:r>
              <a:rPr lang="en-US" dirty="0" err="1"/>
              <a:t>Balcan</a:t>
            </a:r>
            <a:r>
              <a:rPr lang="en-US" dirty="0"/>
              <a:t>. Connections between Learning, Game Theory, and Optimization, </a:t>
            </a:r>
            <a:r>
              <a:rPr lang="en-US" dirty="0" err="1"/>
              <a:t>GTech</a:t>
            </a:r>
            <a:r>
              <a:rPr lang="en-US" dirty="0"/>
              <a:t> 8803, Fall 2010</a:t>
            </a:r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http://www.cs.cmu.edu/~ninamf/LGO10/index.html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27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2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Workshop on AGT and Data Science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673" t="23117" r="19888" b="29710"/>
          <a:stretch/>
        </p:blipFill>
        <p:spPr>
          <a:xfrm>
            <a:off x="1376623" y="1444696"/>
            <a:ext cx="9438754" cy="51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2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Points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Mechanism design and analysis for learning agents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Online learning as behavioral model in auctions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Learning good mechanisms from data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PAC learning applied to optimal mechanism design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Online learning of good mechanisms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Learning from non-truthful auction data</a:t>
            </a:r>
          </a:p>
          <a:p>
            <a:pPr lvl="1">
              <a:lnSpc>
                <a:spcPct val="70000"/>
              </a:lnSpc>
              <a:spcAft>
                <a:spcPts val="1200"/>
              </a:spcAft>
            </a:pPr>
            <a:r>
              <a:rPr lang="en-US" sz="2000" dirty="0"/>
              <a:t>Econometric analysis in auction settings</a:t>
            </a:r>
            <a:endParaRPr lang="en-US" sz="2200" dirty="0"/>
          </a:p>
          <a:p>
            <a:pPr>
              <a:lnSpc>
                <a:spcPct val="70000"/>
              </a:lnSpc>
            </a:pPr>
            <a:r>
              <a:rPr lang="en-US" sz="2200" dirty="0">
                <a:solidFill>
                  <a:srgbClr val="C00000"/>
                </a:solidFill>
              </a:rPr>
              <a:t>Mechanism design for learning problems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Online learning with strategic experts: incentivizing exploration, side-incentives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Buying data: private data, costly data, crowdsourcing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19799" y="5628311"/>
            <a:ext cx="3494362" cy="909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421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Key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Auctions in practice are simple and non-truthful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How do players behave: simple adaptive learning algorithms, e.g. online learning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How good is the welfare of learning outcomes?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Is it computationally easy for players to learn?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200" dirty="0"/>
              <a:t>Are there easily learnable simple mechanisms?</a:t>
            </a:r>
          </a:p>
        </p:txBody>
      </p:sp>
    </p:spTree>
    <p:extLst>
      <p:ext uri="{BB962C8B-B14F-4D97-AF65-F5344CB8AC3E}">
        <p14:creationId xmlns:p14="http://schemas.microsoft.com/office/powerpoint/2010/main" val="5900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drawing of a face&#10;&#10;Description generated with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862" y="2426124"/>
            <a:ext cx="3019069" cy="1811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94" y="4559299"/>
            <a:ext cx="1797050" cy="1797050"/>
          </a:xfrm>
          <a:prstGeom prst="rect">
            <a:avLst/>
          </a:prstGeom>
        </p:spPr>
      </p:pic>
      <p:pic>
        <p:nvPicPr>
          <p:cNvPr id="12" name="Picture 11" descr="http://fromthetower.thig.com/wp-content/uploads/2012/10/SEM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4035" y="321732"/>
            <a:ext cx="3206093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Mechanism Design in Combinatorial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21249"/>
                <a:ext cx="5707565" cy="41557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items for sale,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bidders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Each bidder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for bundle of items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Typically, complement-free, e.g. submodular (decreasing marginal valuation), sub-additive (whole is worth at most sum of parts)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Quasi-linear utility: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Auctioneer’s objective: maximize welfare: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Values are only known to bidders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21249"/>
                <a:ext cx="5707565" cy="4155713"/>
              </a:xfrm>
              <a:blipFill>
                <a:blip r:embed="rId5"/>
                <a:stretch>
                  <a:fillRect l="-962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8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Mechanism Design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847130" y="2187127"/>
            <a:ext cx="3534264" cy="1060279"/>
          </a:xfrm>
          <a:custGeom>
            <a:avLst/>
            <a:gdLst>
              <a:gd name="connsiteX0" fmla="*/ 0 w 3534264"/>
              <a:gd name="connsiteY0" fmla="*/ 0 h 1060279"/>
              <a:gd name="connsiteX1" fmla="*/ 3216180 w 3534264"/>
              <a:gd name="connsiteY1" fmla="*/ 0 h 1060279"/>
              <a:gd name="connsiteX2" fmla="*/ 3534264 w 3534264"/>
              <a:gd name="connsiteY2" fmla="*/ 530140 h 1060279"/>
              <a:gd name="connsiteX3" fmla="*/ 3216180 w 3534264"/>
              <a:gd name="connsiteY3" fmla="*/ 1060279 h 1060279"/>
              <a:gd name="connsiteX4" fmla="*/ 0 w 3534264"/>
              <a:gd name="connsiteY4" fmla="*/ 1060279 h 1060279"/>
              <a:gd name="connsiteX5" fmla="*/ 318084 w 3534264"/>
              <a:gd name="connsiteY5" fmla="*/ 530140 h 1060279"/>
              <a:gd name="connsiteX6" fmla="*/ 0 w 3534264"/>
              <a:gd name="connsiteY6" fmla="*/ 0 h 10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4264" h="1060279">
                <a:moveTo>
                  <a:pt x="0" y="0"/>
                </a:moveTo>
                <a:lnTo>
                  <a:pt x="3216180" y="0"/>
                </a:lnTo>
                <a:lnTo>
                  <a:pt x="3534264" y="530140"/>
                </a:lnTo>
                <a:lnTo>
                  <a:pt x="3216180" y="1060279"/>
                </a:lnTo>
                <a:lnTo>
                  <a:pt x="0" y="1060279"/>
                </a:lnTo>
                <a:lnTo>
                  <a:pt x="318084" y="530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8999" tIns="130915" rIns="448999" bIns="1309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/>
              <a:t>Vickrey</a:t>
            </a:r>
            <a:r>
              <a:rPr lang="en-US" sz="1600" kern="1200" dirty="0"/>
              <a:t>-Clarke-Groves Mechanism 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847130" y="3247406"/>
            <a:ext cx="3216180" cy="2568054"/>
          </a:xfrm>
          <a:custGeom>
            <a:avLst/>
            <a:gdLst>
              <a:gd name="connsiteX0" fmla="*/ 0 w 3216180"/>
              <a:gd name="connsiteY0" fmla="*/ 0 h 2568054"/>
              <a:gd name="connsiteX1" fmla="*/ 3216180 w 3216180"/>
              <a:gd name="connsiteY1" fmla="*/ 0 h 2568054"/>
              <a:gd name="connsiteX2" fmla="*/ 3216180 w 3216180"/>
              <a:gd name="connsiteY2" fmla="*/ 2568054 h 2568054"/>
              <a:gd name="connsiteX3" fmla="*/ 0 w 3216180"/>
              <a:gd name="connsiteY3" fmla="*/ 2568054 h 2568054"/>
              <a:gd name="connsiteX4" fmla="*/ 0 w 3216180"/>
              <a:gd name="connsiteY4" fmla="*/ 0 h 25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180" h="2568054">
                <a:moveTo>
                  <a:pt x="0" y="0"/>
                </a:moveTo>
                <a:lnTo>
                  <a:pt x="3216180" y="0"/>
                </a:lnTo>
                <a:lnTo>
                  <a:pt x="3216180" y="2568054"/>
                </a:lnTo>
                <a:lnTo>
                  <a:pt x="0" y="2568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150" tIns="254150" rIns="254150" bIns="508299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Truthful reporting is dominant strategy 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Maximizes social welfare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Too much communication: need to report my whole valuation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Computationally inefficient: requires being able to solve the welfare maximization problem</a:t>
            </a:r>
            <a:endParaRPr lang="en-US" sz="1200" kern="1200" dirty="0"/>
          </a:p>
        </p:txBody>
      </p:sp>
      <p:sp>
        <p:nvSpPr>
          <p:cNvPr id="12" name="Freeform: Shape 11"/>
          <p:cNvSpPr/>
          <p:nvPr/>
        </p:nvSpPr>
        <p:spPr>
          <a:xfrm>
            <a:off x="4328867" y="2187127"/>
            <a:ext cx="3534264" cy="1060279"/>
          </a:xfrm>
          <a:custGeom>
            <a:avLst/>
            <a:gdLst>
              <a:gd name="connsiteX0" fmla="*/ 0 w 3534264"/>
              <a:gd name="connsiteY0" fmla="*/ 0 h 1060279"/>
              <a:gd name="connsiteX1" fmla="*/ 3216180 w 3534264"/>
              <a:gd name="connsiteY1" fmla="*/ 0 h 1060279"/>
              <a:gd name="connsiteX2" fmla="*/ 3534264 w 3534264"/>
              <a:gd name="connsiteY2" fmla="*/ 530140 h 1060279"/>
              <a:gd name="connsiteX3" fmla="*/ 3216180 w 3534264"/>
              <a:gd name="connsiteY3" fmla="*/ 1060279 h 1060279"/>
              <a:gd name="connsiteX4" fmla="*/ 0 w 3534264"/>
              <a:gd name="connsiteY4" fmla="*/ 1060279 h 1060279"/>
              <a:gd name="connsiteX5" fmla="*/ 318084 w 3534264"/>
              <a:gd name="connsiteY5" fmla="*/ 530140 h 1060279"/>
              <a:gd name="connsiteX6" fmla="*/ 0 w 3534264"/>
              <a:gd name="connsiteY6" fmla="*/ 0 h 10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4264" h="1060279">
                <a:moveTo>
                  <a:pt x="0" y="0"/>
                </a:moveTo>
                <a:lnTo>
                  <a:pt x="3216180" y="0"/>
                </a:lnTo>
                <a:lnTo>
                  <a:pt x="3534264" y="530140"/>
                </a:lnTo>
                <a:lnTo>
                  <a:pt x="3216180" y="1060279"/>
                </a:lnTo>
                <a:lnTo>
                  <a:pt x="0" y="1060279"/>
                </a:lnTo>
                <a:lnTo>
                  <a:pt x="318084" y="530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8999" tIns="130915" rIns="448999" bIns="1309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Truthful Algorithmic Mechanism Design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[Nisan-Ronen’99]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4328867" y="3247406"/>
            <a:ext cx="3216180" cy="2568054"/>
          </a:xfrm>
          <a:custGeom>
            <a:avLst/>
            <a:gdLst>
              <a:gd name="connsiteX0" fmla="*/ 0 w 3216180"/>
              <a:gd name="connsiteY0" fmla="*/ 0 h 2568054"/>
              <a:gd name="connsiteX1" fmla="*/ 3216180 w 3216180"/>
              <a:gd name="connsiteY1" fmla="*/ 0 h 2568054"/>
              <a:gd name="connsiteX2" fmla="*/ 3216180 w 3216180"/>
              <a:gd name="connsiteY2" fmla="*/ 2568054 h 2568054"/>
              <a:gd name="connsiteX3" fmla="*/ 0 w 3216180"/>
              <a:gd name="connsiteY3" fmla="*/ 2568054 h 2568054"/>
              <a:gd name="connsiteX4" fmla="*/ 0 w 3216180"/>
              <a:gd name="connsiteY4" fmla="*/ 0 h 25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180" h="2568054">
                <a:moveTo>
                  <a:pt x="0" y="0"/>
                </a:moveTo>
                <a:lnTo>
                  <a:pt x="3216180" y="0"/>
                </a:lnTo>
                <a:lnTo>
                  <a:pt x="3216180" y="2568054"/>
                </a:lnTo>
                <a:lnTo>
                  <a:pt x="0" y="2568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150" tIns="254150" rIns="254150" bIns="508299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Computationally efficient mechanism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Settle with approximately optimal social welfare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Assume access to either a demand query or value query access to the valuation of each player </a:t>
            </a:r>
            <a:endParaRPr lang="en-US" sz="1200" kern="1200" dirty="0"/>
          </a:p>
        </p:txBody>
      </p:sp>
      <p:sp>
        <p:nvSpPr>
          <p:cNvPr id="14" name="Freeform: Shape 13"/>
          <p:cNvSpPr/>
          <p:nvPr/>
        </p:nvSpPr>
        <p:spPr>
          <a:xfrm>
            <a:off x="7810604" y="2187127"/>
            <a:ext cx="3534264" cy="1060279"/>
          </a:xfrm>
          <a:custGeom>
            <a:avLst/>
            <a:gdLst>
              <a:gd name="connsiteX0" fmla="*/ 0 w 3534264"/>
              <a:gd name="connsiteY0" fmla="*/ 0 h 1060279"/>
              <a:gd name="connsiteX1" fmla="*/ 3216180 w 3534264"/>
              <a:gd name="connsiteY1" fmla="*/ 0 h 1060279"/>
              <a:gd name="connsiteX2" fmla="*/ 3534264 w 3534264"/>
              <a:gd name="connsiteY2" fmla="*/ 530140 h 1060279"/>
              <a:gd name="connsiteX3" fmla="*/ 3216180 w 3534264"/>
              <a:gd name="connsiteY3" fmla="*/ 1060279 h 1060279"/>
              <a:gd name="connsiteX4" fmla="*/ 0 w 3534264"/>
              <a:gd name="connsiteY4" fmla="*/ 1060279 h 1060279"/>
              <a:gd name="connsiteX5" fmla="*/ 318084 w 3534264"/>
              <a:gd name="connsiteY5" fmla="*/ 530140 h 1060279"/>
              <a:gd name="connsiteX6" fmla="*/ 0 w 3534264"/>
              <a:gd name="connsiteY6" fmla="*/ 0 h 10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4264" h="1060279">
                <a:moveTo>
                  <a:pt x="0" y="0"/>
                </a:moveTo>
                <a:lnTo>
                  <a:pt x="3216180" y="0"/>
                </a:lnTo>
                <a:lnTo>
                  <a:pt x="3534264" y="530140"/>
                </a:lnTo>
                <a:lnTo>
                  <a:pt x="3216180" y="1060279"/>
                </a:lnTo>
                <a:lnTo>
                  <a:pt x="0" y="1060279"/>
                </a:lnTo>
                <a:lnTo>
                  <a:pt x="318084" y="530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8999" tIns="130915" rIns="448999" bIns="13091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Many Mechanisms in Practice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7810604" y="3247406"/>
            <a:ext cx="3216180" cy="2568054"/>
          </a:xfrm>
          <a:custGeom>
            <a:avLst/>
            <a:gdLst>
              <a:gd name="connsiteX0" fmla="*/ 0 w 3216180"/>
              <a:gd name="connsiteY0" fmla="*/ 0 h 2568054"/>
              <a:gd name="connsiteX1" fmla="*/ 3216180 w 3216180"/>
              <a:gd name="connsiteY1" fmla="*/ 0 h 2568054"/>
              <a:gd name="connsiteX2" fmla="*/ 3216180 w 3216180"/>
              <a:gd name="connsiteY2" fmla="*/ 2568054 h 2568054"/>
              <a:gd name="connsiteX3" fmla="*/ 0 w 3216180"/>
              <a:gd name="connsiteY3" fmla="*/ 2568054 h 2568054"/>
              <a:gd name="connsiteX4" fmla="*/ 0 w 3216180"/>
              <a:gd name="connsiteY4" fmla="*/ 0 h 256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180" h="2568054">
                <a:moveTo>
                  <a:pt x="0" y="0"/>
                </a:moveTo>
                <a:lnTo>
                  <a:pt x="3216180" y="0"/>
                </a:lnTo>
                <a:lnTo>
                  <a:pt x="3216180" y="2568054"/>
                </a:lnTo>
                <a:lnTo>
                  <a:pt x="0" y="25680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150" tIns="254150" rIns="254150" bIns="508299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Non-truthful with simple allocation and pricing schemes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Many mechanisms running simultaneously or sequentially</a:t>
            </a:r>
          </a:p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Overall auction system is a non-truthful mechanism</a:t>
            </a: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34827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Players Behave?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Classical game theory: players play according to </a:t>
            </a:r>
            <a:r>
              <a:rPr lang="en-US" dirty="0">
                <a:solidFill>
                  <a:srgbClr val="0070C0"/>
                </a:solidFill>
              </a:rPr>
              <a:t>Nash Equilibrium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do players </a:t>
            </a:r>
            <a:r>
              <a:rPr lang="en-US" dirty="0">
                <a:solidFill>
                  <a:srgbClr val="0070C0"/>
                </a:solidFill>
              </a:rPr>
              <a:t>converge to </a:t>
            </a:r>
            <a:r>
              <a:rPr lang="en-US" dirty="0"/>
              <a:t>equilibrium?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Nash Equilibrium is </a:t>
            </a:r>
            <a:r>
              <a:rPr lang="en-US" dirty="0">
                <a:solidFill>
                  <a:srgbClr val="0070C0"/>
                </a:solidFill>
              </a:rPr>
              <a:t>computationally hard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Most scenarios: repeated strategic interactions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Simple adaptive game playing</a:t>
            </a:r>
            <a:r>
              <a:rPr lang="en-US" dirty="0">
                <a:solidFill>
                  <a:srgbClr val="1B58B8"/>
                </a:solidFill>
              </a:rPr>
              <a:t> </a:t>
            </a:r>
            <a:r>
              <a:rPr lang="en-US" dirty="0"/>
              <a:t>more natural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Learn</a:t>
            </a:r>
            <a:r>
              <a:rPr lang="en-US" dirty="0"/>
              <a:t> to play well over time from past experience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e.g. Dynamic bid optimization tools in online ad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   auctions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9887" y="617155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internet routing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213" y="6184561"/>
            <a:ext cx="343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advertising auctions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06147" y="250133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Caveats!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6923650" y="2409350"/>
            <a:ext cx="285751" cy="707185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11"/>
          <p:cNvPicPr>
            <a:picLocks noChangeAspect="1"/>
          </p:cNvPicPr>
          <p:nvPr/>
        </p:nvPicPr>
        <p:blipFill rotWithShape="1">
          <a:blip r:embed="rId2"/>
          <a:srcRect l="1470" t="11642" r="2149" b="22530"/>
          <a:stretch/>
        </p:blipFill>
        <p:spPr>
          <a:xfrm>
            <a:off x="8032652" y="5104458"/>
            <a:ext cx="3887346" cy="1492734"/>
          </a:xfrm>
          <a:prstGeom prst="rect">
            <a:avLst/>
          </a:prstGeom>
        </p:spPr>
      </p:pic>
      <p:pic>
        <p:nvPicPr>
          <p:cNvPr id="27" name="Content Placeholder 12"/>
          <p:cNvPicPr>
            <a:picLocks noChangeAspect="1"/>
          </p:cNvPicPr>
          <p:nvPr/>
        </p:nvPicPr>
        <p:blipFill rotWithShape="1">
          <a:blip r:embed="rId3"/>
          <a:srcRect l="340" t="12609" r="1108" b="19573"/>
          <a:stretch/>
        </p:blipFill>
        <p:spPr>
          <a:xfrm>
            <a:off x="8032652" y="3671377"/>
            <a:ext cx="3887346" cy="15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No-Regret Learning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400" dirty="0"/>
                  <a:t>Consider mechanism played repeatedly for </a:t>
                </a:r>
                <a:r>
                  <a:rPr lang="en-US" sz="2400" i="1" dirty="0"/>
                  <a:t>T</a:t>
                </a:r>
                <a:r>
                  <a:rPr lang="en-US" sz="2400" dirty="0"/>
                  <a:t> iterations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Each player uses a learning algorithm which satisfies the no-regret condition: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Utilit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Utility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Many </a:t>
                </a:r>
                <a:r>
                  <a:rPr lang="en-US" sz="2600" dirty="0">
                    <a:solidFill>
                      <a:srgbClr val="0070C0"/>
                    </a:solidFill>
                  </a:rPr>
                  <a:t>simple algorithms </a:t>
                </a:r>
                <a:r>
                  <a:rPr lang="en-US" sz="2600" dirty="0"/>
                  <a:t>achieve no-regret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MWU, Regret Matching, Follow the Regularized/Perturbed Leader, Mirror Descent </a:t>
                </a:r>
                <a:r>
                  <a:rPr lang="en-US" sz="1900" dirty="0"/>
                  <a:t>[Freund and Schapire 1995, Foster and Vohra 1997, Hart and Mas-</a:t>
                </a:r>
                <a:r>
                  <a:rPr lang="en-US" sz="1900" dirty="0" err="1"/>
                  <a:t>Collel</a:t>
                </a:r>
                <a:r>
                  <a:rPr lang="en-US" sz="1900" dirty="0"/>
                  <a:t> 2000, Cesa-Bianchi and Lugosi 2006,…]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68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4093442" y="2540769"/>
            <a:ext cx="242226" cy="2038250"/>
          </a:xfrm>
          <a:prstGeom prst="rightBrace">
            <a:avLst>
              <a:gd name="adj1" fmla="val 84843"/>
              <a:gd name="adj2" fmla="val 5053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5732" y="3679718"/>
            <a:ext cx="278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utility of algorithm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6710740" y="2331113"/>
            <a:ext cx="242227" cy="2457561"/>
          </a:xfrm>
          <a:prstGeom prst="rightBrace">
            <a:avLst>
              <a:gd name="adj1" fmla="val 84843"/>
              <a:gd name="adj2" fmla="val 5053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877" y="3696601"/>
            <a:ext cx="329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utility of fixed bid vector</a:t>
            </a:r>
          </a:p>
        </p:txBody>
      </p:sp>
    </p:spTree>
    <p:extLst>
      <p:ext uri="{BB962C8B-B14F-4D97-AF65-F5344CB8AC3E}">
        <p14:creationId xmlns:p14="http://schemas.microsoft.com/office/powerpoint/2010/main" val="39400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mechanisms with good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Simultaneous Second Price Auctions (</a:t>
            </a:r>
            <a:r>
              <a:rPr lang="en-US" sz="2400" dirty="0" err="1"/>
              <a:t>SiSPAs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Sell each individual item independently using a second price auction</a:t>
            </a:r>
          </a:p>
          <a:p>
            <a:pPr lvl="1"/>
            <a:r>
              <a:rPr lang="en-US" sz="2000" dirty="0"/>
              <a:t>Bidders simultaneously submit a bid at each auction</a:t>
            </a:r>
          </a:p>
          <a:p>
            <a:pPr lvl="1"/>
            <a:r>
              <a:rPr lang="en-US" sz="2000" dirty="0"/>
              <a:t>At each auction highest bidder wins and pays second highest bid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Pros.</a:t>
            </a:r>
            <a:r>
              <a:rPr lang="en-US" sz="2000" dirty="0"/>
              <a:t> Easy to describe, simple in design, distributed, prevalent in practice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Cons.</a:t>
            </a:r>
            <a:r>
              <a:rPr lang="en-US" sz="2000" dirty="0"/>
              <a:t> Bidders face a complex optimization problem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Welfare at no-regret [Bik’99,CKS’08, BR’11, HKMN’11,FKL’12,ST’13, FFGL’13].</a:t>
            </a:r>
            <a:r>
              <a:rPr lang="en-US" sz="2400" dirty="0"/>
              <a:t> If players use no-regret learning, average welfare is at least ¼ of optimal, even for sub-additive valuations.</a:t>
            </a:r>
          </a:p>
          <a:p>
            <a:r>
              <a:rPr lang="en-US" sz="2400" dirty="0"/>
              <a:t>Similar welfare guarantees for many other simple auctions used in practice: Generalized Second Price Auction, Uniform-price Multi-unit Auction (captured by notion of </a:t>
            </a:r>
            <a:r>
              <a:rPr lang="en-US" sz="2400" i="1" dirty="0"/>
              <a:t>smooth mechanism [ST’13]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2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2417</Words>
  <Application>Microsoft Office PowerPoint</Application>
  <PresentationFormat>Widescreen</PresentationFormat>
  <Paragraphs>306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1_Office Theme</vt:lpstr>
      <vt:lpstr>Learning and Mechanism Design</vt:lpstr>
      <vt:lpstr>Points of interaction</vt:lpstr>
      <vt:lpstr>Points of interaction</vt:lpstr>
      <vt:lpstr>Key Insights</vt:lpstr>
      <vt:lpstr>Mechanism Design in Combinatorial Markets</vt:lpstr>
      <vt:lpstr>Algorithmic Mechanism Design</vt:lpstr>
      <vt:lpstr>How Do Players Behave?</vt:lpstr>
      <vt:lpstr>No-Regret Learning </vt:lpstr>
      <vt:lpstr>Simple mechanisms with good welfare</vt:lpstr>
      <vt:lpstr>Computational Efficiency of No-Regret</vt:lpstr>
      <vt:lpstr>Points of interaction</vt:lpstr>
      <vt:lpstr>Key Insights</vt:lpstr>
      <vt:lpstr>Optimal Mechanism Design</vt:lpstr>
      <vt:lpstr>PAC Learning and Sample Complexity</vt:lpstr>
      <vt:lpstr>PAC Learning for Optimal Auctions</vt:lpstr>
      <vt:lpstr>Efficiently Learning Optimal Auctions</vt:lpstr>
      <vt:lpstr>Multi-item Optimal Auctions</vt:lpstr>
      <vt:lpstr>Online Learning of Mechanisms</vt:lpstr>
      <vt:lpstr>Learning from incomplete data</vt:lpstr>
      <vt:lpstr>Points of interaction</vt:lpstr>
      <vt:lpstr>Key Insights</vt:lpstr>
      <vt:lpstr>Learning from non-truthful data</vt:lpstr>
      <vt:lpstr>First Price Auction: BNE Econometrics</vt:lpstr>
      <vt:lpstr>No-regret learning</vt:lpstr>
      <vt:lpstr>Revenue inference from non-truthful bids</vt:lpstr>
      <vt:lpstr>Revenue inference from non-truthful bids</vt:lpstr>
      <vt:lpstr>AGT Theory</vt:lpstr>
      <vt:lpstr>Points of interaction</vt:lpstr>
      <vt:lpstr>Key Insights</vt:lpstr>
      <vt:lpstr>Relevant courses</vt:lpstr>
      <vt:lpstr>Workshop on AGT and Data Science</vt:lpstr>
      <vt:lpstr>Points of interaction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Syrgkanis</dc:creator>
  <cp:lastModifiedBy>Vasilis Syrgkanis</cp:lastModifiedBy>
  <cp:revision>491</cp:revision>
  <dcterms:created xsi:type="dcterms:W3CDTF">2015-12-01T20:20:26Z</dcterms:created>
  <dcterms:modified xsi:type="dcterms:W3CDTF">2017-06-25T15:05:44Z</dcterms:modified>
</cp:coreProperties>
</file>